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2" r:id="rId2"/>
    <p:sldId id="259" r:id="rId3"/>
    <p:sldId id="260" r:id="rId4"/>
    <p:sldId id="261" r:id="rId5"/>
    <p:sldId id="264" r:id="rId6"/>
    <p:sldId id="265" r:id="rId7"/>
    <p:sldId id="266" r:id="rId8"/>
    <p:sldId id="270" r:id="rId9"/>
    <p:sldId id="273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33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58F8B-4705-40A4-8484-55F83A89629B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C61D1-F914-4420-8CF7-4BD6854C47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040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Photo sources and credits</a:t>
            </a:r>
          </a:p>
          <a:p>
            <a:r>
              <a:t>Top row: extracted at original embedded resolution from supplied deck, Santo Sepulcro chapel: opening the crypt. Original author credits remain unconfirmed.</a:t>
            </a:r>
          </a:p>
          <a:p>
            <a:r>
              <a:t>Bottom row: three photographs exactly matching the supplied screenshot, extracted without rescaling from the raster linked by RTVE laboratory infographic. Credit: Documenta RTVE / RTVE. No open reuse licence established.</a:t>
            </a:r>
          </a:p>
          <a:p>
            <a:r>
              <a:t>Article: https://www.rtve.es/noticias/20260925/tras-las-paredes-de-cuelgamuros/17241108.shtml</a:t>
            </a:r>
          </a:p>
          <a:p>
            <a:r>
              <a:t>Infographic: https://css2.rtve.es/css/rtve.contenidos/2026/cuelgamuros/laboratorio/laboratorio.desktp.svg</a:t>
            </a:r>
          </a:p>
          <a:p>
            <a:r>
              <a:t>Raster source: https://css2.rtve.es/css/rtve.contenidos/2026/cuelgamuros/laboratorio/laboratorio.desktp.png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79600-D8A8-922A-8D9E-9662E6AA5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BD10FB-91E0-8D35-40EC-B4B015AF36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017615-A3BD-C945-72A2-AC532D47F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Cover added 4 October 2026. English editorial title summarises the scope of the supplied six-slide deck, not the official title of a congress or ministry publication. No sponsorship/affiliation claim is added.</a:t>
            </a:r>
          </a:p>
          <a:p>
            <a:r>
              <a:t>Logo: official black-and-white asset supplied on the ministry institutional-image page. Original logo kept intact, with original proportions and black-and-white colours; no redraw or recolouring.</a:t>
            </a:r>
          </a:p>
          <a:p>
            <a:r>
              <a:t>Source: https://mptmd.gob.es/portal/politica-territorial/local/coop_econom_local_estado_fondos_europeos/ayudas_catastrofes/imagen_institucional</a:t>
            </a:r>
          </a:p>
          <a:p>
            <a:r>
              <a:t>Asset: https://mptmd.gob.es/portal/politica-territorial/local/coop_econom_local_estado_fondos_europeos/ayudas_catastrofes/imagen_institucional/_jcr_content/root/container/containerSpace/vertical_menu/vertical-menu-container/subtittle_img5/img.coreimg.png/1761836275817/mptmd-gob-bn-lowres.png</a:t>
            </a:r>
          </a:p>
          <a:p>
            <a:r>
              <a:t>Photo: same Priaranza excavation image already included in the source deck; Emilio Silva / RTVE. Source verified 4 October 2026: https://www.rtve.es/noticias/20251021/25-primera-exhumacion-cientifica-dia-emilio-silva-aprendio-tierra-tiene-propia-memoria/16760492.shtml</a:t>
            </a:r>
          </a:p>
          <a:p>
            <a:r>
              <a:t>Photo rendered in warm monochrome to match the deck's muted palette. Composition retained without cropping. Attribution is not a reuse licence. Reuse rights remain unconfirmed; establish permission before public publication.</a:t>
            </a:r>
          </a:p>
          <a:p>
            <a:r>
              <a:t>Existing six slides retained in the full deck, including source notes and provisional census figure. The cover has no page number; existing content numbering 1-6 remains unchanged.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C99F9-8790-85AB-BFC5-3306D5EB26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417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97280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s-ES" sz="1500" b="1" i="0" dirty="0">
                <a:solidFill>
                  <a:srgbClr val="73A89A"/>
                </a:solidFill>
                <a:latin typeface="Arial"/>
              </a:rPr>
              <a:t>PD CONFERENCE 2026 - PRAGUE</a:t>
            </a:r>
            <a:endParaRPr sz="1500" b="1" i="0" dirty="0">
              <a:solidFill>
                <a:srgbClr val="73A89A"/>
              </a:solidFill>
              <a:latin typeface="Arial"/>
            </a:endParaRPr>
          </a:p>
        </p:txBody>
      </p:sp>
      <p:pic>
        <p:nvPicPr>
          <p:cNvPr id="3" name="Picture 2" descr="logo_b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804672"/>
            <a:ext cx="3474720" cy="9940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2157984"/>
            <a:ext cx="502920" cy="50292"/>
          </a:xfrm>
          <a:prstGeom prst="rect">
            <a:avLst/>
          </a:prstGeom>
          <a:solidFill>
            <a:srgbClr val="73A8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450592"/>
            <a:ext cx="5349240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600" b="0" i="0">
                <a:solidFill>
                  <a:srgbClr val="251F21"/>
                </a:solidFill>
                <a:latin typeface="Georgia"/>
              </a:rPr>
              <a:t>The Valley of</a:t>
            </a:r>
          </a:p>
          <a:p>
            <a:r>
              <a:rPr sz="3600" b="0" i="0">
                <a:solidFill>
                  <a:srgbClr val="251F21"/>
                </a:solidFill>
                <a:latin typeface="Georgia"/>
              </a:rPr>
              <a:t>Cuelgamuros</a:t>
            </a:r>
          </a:p>
        </p:txBody>
      </p:sp>
      <p:sp>
        <p:nvSpPr>
          <p:cNvPr id="8" name="Rectangle 7"/>
          <p:cNvSpPr/>
          <p:nvPr/>
        </p:nvSpPr>
        <p:spPr>
          <a:xfrm>
            <a:off x="5897880" y="1499616"/>
            <a:ext cx="5760720" cy="4553712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s3_Imagen3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3372" y="793242"/>
            <a:ext cx="6930968" cy="38857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26480" y="4937760"/>
            <a:ext cx="530352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1" i="0">
                <a:solidFill>
                  <a:srgbClr val="251F21"/>
                </a:solidFill>
                <a:latin typeface="Arial"/>
              </a:rPr>
              <a:t>Valley of Cuelgamuros · aerial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0" y="5458968"/>
            <a:ext cx="5303520" cy="4023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0" i="0">
                <a:solidFill>
                  <a:srgbClr val="585254"/>
                </a:solidFill>
                <a:latin typeface="Arial"/>
              </a:rPr>
              <a:t>Image: RTVE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428232"/>
            <a:ext cx="11155680" cy="9144"/>
          </a:xfrm>
          <a:prstGeom prst="rect">
            <a:avLst/>
          </a:prstGeom>
          <a:solidFill>
            <a:srgbClr val="EAE9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68A6878E-85CC-2475-A5AB-8B4477276E66}"/>
              </a:ext>
            </a:extLst>
          </p:cNvPr>
          <p:cNvSpPr txBox="1"/>
          <p:nvPr/>
        </p:nvSpPr>
        <p:spPr>
          <a:xfrm>
            <a:off x="205740" y="4449550"/>
            <a:ext cx="5212080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200"/>
              </a:spcAft>
            </a:pPr>
            <a:r>
              <a:rPr lang="es-ES" sz="2000" b="1" dirty="0">
                <a:solidFill>
                  <a:srgbClr val="585254"/>
                </a:solidFill>
                <a:latin typeface="Arial"/>
              </a:rPr>
              <a:t>Jaime del Rey </a:t>
            </a:r>
          </a:p>
          <a:p>
            <a:pPr algn="ctr">
              <a:spcAft>
                <a:spcPts val="200"/>
              </a:spcAft>
            </a:pPr>
            <a:endParaRPr lang="es-ES" sz="800" b="1" dirty="0">
              <a:solidFill>
                <a:srgbClr val="585254"/>
              </a:solidFill>
              <a:latin typeface="Arial"/>
            </a:endParaRPr>
          </a:p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585254"/>
                </a:solidFill>
                <a:latin typeface="Arial"/>
              </a:rPr>
              <a:t>State Secretariat for Democratic Memory</a:t>
            </a:r>
          </a:p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585254"/>
                </a:solidFill>
                <a:latin typeface="Arial"/>
              </a:rPr>
              <a:t>Ministry of Territorial Policy and Democratic Memory</a:t>
            </a:r>
            <a:endParaRPr sz="1600" b="1" dirty="0">
              <a:solidFill>
                <a:srgbClr val="585254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9728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 i="0">
                <a:solidFill>
                  <a:srgbClr val="73A89A"/>
                </a:solidFill>
                <a:latin typeface="Arial"/>
              </a:rPr>
              <a:t>THE AUTHOR · THE NARRATIVE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13232"/>
            <a:ext cx="950000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s-ES" sz="3000" b="0" i="0" dirty="0">
                <a:solidFill>
                  <a:srgbClr val="251F21"/>
                </a:solidFill>
                <a:latin typeface="Georgia"/>
              </a:rPr>
              <a:t>Why </a:t>
            </a:r>
            <a:r>
              <a:rPr lang="es-ES" sz="3000" b="0" i="0" dirty="0" err="1">
                <a:solidFill>
                  <a:srgbClr val="251F21"/>
                </a:solidFill>
                <a:latin typeface="Georgia"/>
              </a:rPr>
              <a:t>is</a:t>
            </a:r>
            <a:r>
              <a:rPr lang="es-ES" sz="3000" b="0" i="0" dirty="0">
                <a:solidFill>
                  <a:srgbClr val="251F21"/>
                </a:solidFill>
                <a:latin typeface="Georgia"/>
              </a:rPr>
              <a:t> </a:t>
            </a:r>
            <a:r>
              <a:rPr lang="es-ES" sz="3000" b="0" i="0" dirty="0" err="1">
                <a:solidFill>
                  <a:srgbClr val="251F21"/>
                </a:solidFill>
                <a:latin typeface="Georgia"/>
              </a:rPr>
              <a:t>the</a:t>
            </a:r>
            <a:r>
              <a:rPr lang="es-ES" sz="3000" b="0" i="0" dirty="0">
                <a:solidFill>
                  <a:srgbClr val="251F21"/>
                </a:solidFill>
                <a:latin typeface="Georgia"/>
              </a:rPr>
              <a:t> Valley so </a:t>
            </a:r>
            <a:r>
              <a:rPr lang="es-ES" sz="3000" b="0" i="0" dirty="0" err="1">
                <a:solidFill>
                  <a:srgbClr val="251F21"/>
                </a:solidFill>
                <a:latin typeface="Georgia"/>
              </a:rPr>
              <a:t>important</a:t>
            </a:r>
            <a:r>
              <a:rPr lang="es-ES" sz="3000" b="0" i="0" dirty="0">
                <a:solidFill>
                  <a:srgbClr val="251F21"/>
                </a:solidFill>
                <a:latin typeface="Georgia"/>
              </a:rPr>
              <a:t>?</a:t>
            </a:r>
            <a:endParaRPr sz="3000" b="0" i="0" dirty="0">
              <a:solidFill>
                <a:srgbClr val="251F21"/>
              </a:solidFill>
              <a:latin typeface="Georgi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2920" y="6428232"/>
            <a:ext cx="11155680" cy="10972"/>
          </a:xfrm>
          <a:prstGeom prst="rect">
            <a:avLst/>
          </a:prstGeom>
          <a:solidFill>
            <a:srgbClr val="EAE9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 b="0" i="0">
                <a:solidFill>
                  <a:srgbClr val="585254"/>
                </a:solidFill>
                <a:latin typeface="Arial"/>
              </a:rPr>
              <a:t>5</a:t>
            </a:r>
          </a:p>
        </p:txBody>
      </p:sp>
      <p:pic>
        <p:nvPicPr>
          <p:cNvPr id="7" name="Picture 6" descr="logo_big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455" y="256032"/>
            <a:ext cx="1417320" cy="4065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2920" y="1500000"/>
            <a:ext cx="10743819" cy="4263571"/>
          </a:xfrm>
          <a:prstGeom prst="rect">
            <a:avLst/>
          </a:prstGeom>
          <a:solidFill>
            <a:srgbClr val="F4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5261" y="2034805"/>
            <a:ext cx="9859518" cy="39087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251F21"/>
                </a:solidFill>
                <a:latin typeface="Arial"/>
              </a:rPr>
              <a:t>An emblematic monument: </a:t>
            </a:r>
            <a:r>
              <a:rPr lang="en-US" sz="2400" b="0" i="0" dirty="0">
                <a:solidFill>
                  <a:srgbClr val="251F21"/>
                </a:solidFill>
                <a:latin typeface="Arial"/>
              </a:rPr>
              <a:t>Probably the most iconic construction project of Franco's dictatorship.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251F21"/>
                </a:solidFill>
                <a:latin typeface="Arial"/>
              </a:rPr>
              <a:t>Monumental scale: </a:t>
            </a:r>
            <a:r>
              <a:rPr lang="en-US" sz="2400" b="0" i="0" dirty="0">
                <a:solidFill>
                  <a:srgbClr val="251F21"/>
                </a:solidFill>
                <a:latin typeface="Arial"/>
              </a:rPr>
              <a:t>Its colossal dimensions make it visible from much of the Sierra de Guadarrama.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251F21"/>
                </a:solidFill>
                <a:latin typeface="Arial"/>
              </a:rPr>
              <a:t>Spain's largest Civil War burial site</a:t>
            </a:r>
            <a:r>
              <a:rPr lang="en-US" sz="2400" b="0" i="0" dirty="0">
                <a:solidFill>
                  <a:srgbClr val="251F21"/>
                </a:solidFill>
                <a:latin typeface="Arial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251F21"/>
                </a:solidFill>
                <a:latin typeface="Arial"/>
              </a:rPr>
              <a:t>A largely unknown and unexplained monument: </a:t>
            </a:r>
            <a:r>
              <a:rPr lang="en-US" sz="2400" b="0" i="0" dirty="0">
                <a:solidFill>
                  <a:srgbClr val="251F21"/>
                </a:solidFill>
                <a:latin typeface="Arial"/>
              </a:rPr>
              <a:t>Even many Spaniards know little about its history.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51F21"/>
                </a:solidFill>
                <a:latin typeface="Arial"/>
              </a:rPr>
              <a:t>A controversial legacy: </a:t>
            </a:r>
            <a:r>
              <a:rPr lang="en-US" sz="2400" dirty="0">
                <a:solidFill>
                  <a:srgbClr val="251F21"/>
                </a:solidFill>
                <a:latin typeface="Arial"/>
              </a:rPr>
              <a:t>It has never been widely accepted as a genuine symbol of national reconciliation.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251F21"/>
              </a:solidFill>
              <a:latin typeface="Arial"/>
            </a:endParaRPr>
          </a:p>
          <a:p>
            <a:endParaRPr lang="en-US" b="0" i="0" dirty="0">
              <a:solidFill>
                <a:srgbClr val="251F2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9728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 i="0">
                <a:solidFill>
                  <a:srgbClr val="73A89A"/>
                </a:solidFill>
                <a:latin typeface="Arial"/>
              </a:rPr>
              <a:t>A MASS GRAVE OF WAR VICTIMS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28232"/>
            <a:ext cx="11155680" cy="10972"/>
          </a:xfrm>
          <a:prstGeom prst="rect">
            <a:avLst/>
          </a:prstGeom>
          <a:solidFill>
            <a:srgbClr val="EAE9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 b="0" i="0">
                <a:solidFill>
                  <a:srgbClr val="585254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5156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00" b="0" i="0">
                <a:solidFill>
                  <a:srgbClr val="585254"/>
                </a:solidFill>
                <a:latin typeface="Arial"/>
              </a:rPr>
              <a:t>Data: bodies interred in the Valley by year (1959–1983). Graphic: RTVE, "Fosas trasladadas al Valle de los Caídos".</a:t>
            </a:r>
          </a:p>
        </p:txBody>
      </p:sp>
      <p:pic>
        <p:nvPicPr>
          <p:cNvPr id="7" name="Picture 6" descr="logo_big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455" y="256032"/>
            <a:ext cx="1417320" cy="4065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664592" y="2363690"/>
            <a:ext cx="4524360" cy="2358922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859359" y="2652941"/>
            <a:ext cx="3829416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200" b="1" i="0" dirty="0">
                <a:solidFill>
                  <a:srgbClr val="73A89A"/>
                </a:solidFill>
                <a:latin typeface="Arial"/>
              </a:rPr>
              <a:t>33,833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59359" y="3281904"/>
            <a:ext cx="3829416" cy="58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0" i="0" dirty="0">
                <a:solidFill>
                  <a:srgbClr val="585254"/>
                </a:solidFill>
                <a:latin typeface="Arial"/>
              </a:rPr>
              <a:t>people interred in the Valley, two thirds with full names.</a:t>
            </a:r>
          </a:p>
        </p:txBody>
      </p:sp>
      <p:pic>
        <p:nvPicPr>
          <p:cNvPr id="16" name="Picture 15" descr="s18_Imagen6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414" y="1811555"/>
            <a:ext cx="6267936" cy="4481535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C9161930-A83B-8DCE-B240-47532F61AC70}"/>
              </a:ext>
            </a:extLst>
          </p:cNvPr>
          <p:cNvSpPr txBox="1"/>
          <p:nvPr/>
        </p:nvSpPr>
        <p:spPr>
          <a:xfrm>
            <a:off x="1104414" y="718972"/>
            <a:ext cx="9274026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b="0" i="0" dirty="0">
                <a:solidFill>
                  <a:srgbClr val="585254"/>
                </a:solidFill>
                <a:latin typeface="Arial"/>
              </a:rPr>
              <a:t>Camilo Alonso Vega</a:t>
            </a:r>
            <a:r>
              <a:rPr lang="es-ES" b="0" i="0" dirty="0">
                <a:solidFill>
                  <a:srgbClr val="585254"/>
                </a:solidFill>
                <a:latin typeface="Arial"/>
              </a:rPr>
              <a:t> (</a:t>
            </a:r>
            <a:r>
              <a:rPr lang="es-ES" b="0" i="0" dirty="0" err="1">
                <a:solidFill>
                  <a:srgbClr val="585254"/>
                </a:solidFill>
                <a:latin typeface="Arial"/>
              </a:rPr>
              <a:t>Spain`s</a:t>
            </a:r>
            <a:r>
              <a:rPr lang="es-ES" b="0" i="0" dirty="0">
                <a:solidFill>
                  <a:srgbClr val="585254"/>
                </a:solidFill>
                <a:latin typeface="Arial"/>
              </a:rPr>
              <a:t> Minister </a:t>
            </a:r>
            <a:r>
              <a:rPr lang="es-ES" b="0" i="0" dirty="0" err="1">
                <a:solidFill>
                  <a:srgbClr val="585254"/>
                </a:solidFill>
                <a:latin typeface="Arial"/>
              </a:rPr>
              <a:t>of</a:t>
            </a:r>
            <a:r>
              <a:rPr lang="es-ES" b="0" i="0" dirty="0">
                <a:solidFill>
                  <a:srgbClr val="585254"/>
                </a:solidFill>
                <a:latin typeface="Arial"/>
              </a:rPr>
              <a:t> Interior)</a:t>
            </a:r>
            <a:r>
              <a:rPr b="0" i="0" dirty="0">
                <a:solidFill>
                  <a:srgbClr val="585254"/>
                </a:solidFill>
                <a:latin typeface="Arial"/>
              </a:rPr>
              <a:t> </a:t>
            </a:r>
            <a:r>
              <a:rPr lang="es-ES" b="0" i="0" dirty="0" err="1">
                <a:solidFill>
                  <a:srgbClr val="585254"/>
                </a:solidFill>
                <a:latin typeface="Arial"/>
              </a:rPr>
              <a:t>may</a:t>
            </a:r>
            <a:r>
              <a:rPr lang="es-ES" b="0" i="0" dirty="0">
                <a:solidFill>
                  <a:srgbClr val="585254"/>
                </a:solidFill>
                <a:latin typeface="Arial"/>
              </a:rPr>
              <a:t> 1958, </a:t>
            </a:r>
            <a:r>
              <a:rPr b="0" i="0" dirty="0">
                <a:solidFill>
                  <a:srgbClr val="585254"/>
                </a:solidFill>
                <a:latin typeface="Arial"/>
              </a:rPr>
              <a:t>orders civil governors, and through them town councils, to transfer remains to the Valley, "regardless of the side on which they fought".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2337B6D7-4CA4-6662-B490-E9902829CAA9}"/>
              </a:ext>
            </a:extLst>
          </p:cNvPr>
          <p:cNvSpPr txBox="1"/>
          <p:nvPr/>
        </p:nvSpPr>
        <p:spPr>
          <a:xfrm>
            <a:off x="7859359" y="4048429"/>
            <a:ext cx="382941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s-ES" sz="3200" b="1" dirty="0">
                <a:solidFill>
                  <a:srgbClr val="73A89A"/>
                </a:solidFill>
                <a:latin typeface="Arial"/>
              </a:rPr>
              <a:t>500 </a:t>
            </a:r>
            <a:r>
              <a:rPr lang="es-ES" sz="1400" dirty="0">
                <a:solidFill>
                  <a:srgbClr val="585254"/>
                </a:solidFill>
                <a:latin typeface="Arial"/>
              </a:rPr>
              <a:t>original </a:t>
            </a:r>
            <a:r>
              <a:rPr lang="es-ES" sz="1400" dirty="0" err="1">
                <a:solidFill>
                  <a:srgbClr val="585254"/>
                </a:solidFill>
                <a:latin typeface="Arial"/>
              </a:rPr>
              <a:t>burial</a:t>
            </a:r>
            <a:r>
              <a:rPr lang="es-ES" sz="1400" dirty="0">
                <a:solidFill>
                  <a:srgbClr val="585254"/>
                </a:solidFill>
                <a:latin typeface="Arial"/>
              </a:rPr>
              <a:t> sites </a:t>
            </a:r>
            <a:endParaRPr sz="1400" dirty="0">
              <a:solidFill>
                <a:srgbClr val="585254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9728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 i="0">
                <a:solidFill>
                  <a:srgbClr val="73A89A"/>
                </a:solidFill>
                <a:latin typeface="Arial"/>
              </a:rPr>
              <a:t>A TRANSFORMATION · 2007–2023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13232"/>
            <a:ext cx="950000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0" i="0" dirty="0">
                <a:solidFill>
                  <a:srgbClr val="251F21"/>
                </a:solidFill>
                <a:latin typeface="Georgia"/>
              </a:rPr>
              <a:t>Legal change and </a:t>
            </a:r>
            <a:r>
              <a:rPr lang="es-ES" sz="3000" dirty="0" err="1">
                <a:solidFill>
                  <a:srgbClr val="251F21"/>
                </a:solidFill>
                <a:latin typeface="Georgia"/>
              </a:rPr>
              <a:t>historic</a:t>
            </a:r>
            <a:r>
              <a:rPr lang="es-ES" sz="3000" dirty="0">
                <a:solidFill>
                  <a:srgbClr val="251F21"/>
                </a:solidFill>
                <a:latin typeface="Georgia"/>
              </a:rPr>
              <a:t> </a:t>
            </a:r>
            <a:r>
              <a:rPr lang="es-ES" sz="3000" dirty="0" err="1">
                <a:solidFill>
                  <a:srgbClr val="251F21"/>
                </a:solidFill>
                <a:latin typeface="Georgia"/>
              </a:rPr>
              <a:t>milestones</a:t>
            </a:r>
            <a:endParaRPr sz="3000" b="0" i="0" dirty="0">
              <a:solidFill>
                <a:srgbClr val="251F21"/>
              </a:solidFill>
              <a:latin typeface="Georgi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2920" y="6428232"/>
            <a:ext cx="11155680" cy="10972"/>
          </a:xfrm>
          <a:prstGeom prst="rect">
            <a:avLst/>
          </a:prstGeom>
          <a:solidFill>
            <a:srgbClr val="EAE9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 b="0" i="0">
                <a:solidFill>
                  <a:srgbClr val="585254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5156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00" b="0" i="0">
                <a:solidFill>
                  <a:srgbClr val="585254"/>
                </a:solidFill>
                <a:latin typeface="Arial"/>
              </a:rPr>
              <a:t>Sources: Ley 52/2007; Experts Commission report, 29 Nov 2011; Ley 20/2022, art. 54.</a:t>
            </a:r>
          </a:p>
        </p:txBody>
      </p:sp>
      <p:pic>
        <p:nvPicPr>
          <p:cNvPr id="7" name="Picture 6" descr="logo_big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455" y="256032"/>
            <a:ext cx="1417320" cy="4065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00120" y="1472940"/>
            <a:ext cx="5500000" cy="1480000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664712" y="1582940"/>
            <a:ext cx="1000000" cy="4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500" b="1" i="0">
                <a:solidFill>
                  <a:srgbClr val="73A89A"/>
                </a:solidFill>
                <a:latin typeface="Arial"/>
              </a:rPr>
              <a:t>2007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0120" y="1622940"/>
            <a:ext cx="4100000" cy="3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251F21"/>
                </a:solidFill>
                <a:latin typeface="Arial"/>
              </a:rPr>
              <a:t>Historical Memory Law (Ley 52/2007)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0120" y="2092940"/>
            <a:ext cx="4100000" cy="8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585254"/>
                </a:solidFill>
                <a:latin typeface="Arial"/>
              </a:rPr>
              <a:t>Only those who died in the Civil War may be buried in the Valley.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3100000"/>
            <a:ext cx="5500000" cy="1480000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7512" y="3210000"/>
            <a:ext cx="1000000" cy="4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500" b="1" i="0">
                <a:solidFill>
                  <a:srgbClr val="73A89A"/>
                </a:solidFill>
                <a:latin typeface="Arial"/>
              </a:rPr>
              <a:t>2019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52920" y="3250000"/>
            <a:ext cx="4100000" cy="3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251F21"/>
                </a:solidFill>
                <a:latin typeface="Arial"/>
              </a:rPr>
              <a:t>Franco exhumed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52920" y="3720000"/>
            <a:ext cx="4100000" cy="8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585254"/>
                </a:solidFill>
                <a:latin typeface="Arial"/>
              </a:rPr>
              <a:t>24 October: remains moved to Mingorrubio. CSIC studies the crypts the same year.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58600" y="3100000"/>
            <a:ext cx="5500000" cy="1480000"/>
          </a:xfrm>
          <a:prstGeom prst="rect">
            <a:avLst/>
          </a:prstGeom>
          <a:solidFill>
            <a:srgbClr val="F4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23192" y="3210000"/>
            <a:ext cx="1000000" cy="4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500" b="1" i="0">
                <a:solidFill>
                  <a:srgbClr val="73A89A"/>
                </a:solidFill>
                <a:latin typeface="Arial"/>
              </a:rPr>
              <a:t>2022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08600" y="3250000"/>
            <a:ext cx="4100000" cy="3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251F21"/>
                </a:solidFill>
                <a:latin typeface="Arial"/>
              </a:rPr>
              <a:t>Democratic Memory Law (Ley 20/2022)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8600" y="3720000"/>
            <a:ext cx="4100000" cy="8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585254"/>
                </a:solidFill>
                <a:latin typeface="Arial"/>
              </a:rPr>
              <a:t>Art. 54: any remains in a preeminent place are to be relocated.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4700000"/>
            <a:ext cx="5500000" cy="1480000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67512" y="4810000"/>
            <a:ext cx="1000000" cy="4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500" b="1" i="0" dirty="0">
                <a:solidFill>
                  <a:srgbClr val="73A89A"/>
                </a:solidFill>
                <a:latin typeface="Arial"/>
              </a:rPr>
              <a:t>2023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52920" y="4850000"/>
            <a:ext cx="4100000" cy="3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251F21"/>
                </a:solidFill>
                <a:latin typeface="Arial"/>
              </a:rPr>
              <a:t>Primo de Rivera moved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52920" y="5320000"/>
            <a:ext cx="4100000" cy="8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585254"/>
                </a:solidFill>
                <a:latin typeface="Arial"/>
              </a:rPr>
              <a:t>24 April: exhumed and transferred to San Isidro.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58600" y="4700000"/>
            <a:ext cx="5500000" cy="1480000"/>
          </a:xfrm>
          <a:prstGeom prst="rect">
            <a:avLst/>
          </a:prstGeom>
          <a:solidFill>
            <a:srgbClr val="F4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323192" y="4810000"/>
            <a:ext cx="1000000" cy="4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500" b="1" i="0">
                <a:solidFill>
                  <a:srgbClr val="73A89A"/>
                </a:solidFill>
                <a:latin typeface="Arial"/>
              </a:rPr>
              <a:t>2023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08600" y="4850000"/>
            <a:ext cx="4100000" cy="3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251F21"/>
                </a:solidFill>
                <a:latin typeface="Arial"/>
              </a:rPr>
              <a:t>First crypt opened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08600" y="5320000"/>
            <a:ext cx="4100000" cy="8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585254"/>
                </a:solidFill>
                <a:latin typeface="Arial"/>
              </a:rPr>
              <a:t>12 June: opening of the first crypt, Santo Sepulcro chapel.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6" grpId="0" animBg="1"/>
      <p:bldP spid="17" grpId="0"/>
      <p:bldP spid="18" grpId="0"/>
      <p:bldP spid="19" grpId="0"/>
      <p:bldP spid="20" grpId="0" animBg="1"/>
      <p:bldP spid="21" grpId="0"/>
      <p:bldP spid="22" grpId="0"/>
      <p:bldP spid="23" grpId="0"/>
      <p:bldP spid="24" grpId="0" animBg="1"/>
      <p:bldP spid="25" grpId="0"/>
      <p:bldP spid="26" grpId="0"/>
      <p:bldP spid="27" grpId="0"/>
      <p:bldP spid="28" grpId="0" animBg="1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7" descr="dced67e4_final.png">
            <a:extLst>
              <a:ext uri="{FF2B5EF4-FFF2-40B4-BE49-F238E27FC236}">
                <a16:creationId xmlns:a16="http://schemas.microsoft.com/office/drawing/2014/main" id="{17ACE13B-23A0-3C97-07D1-8396C4C4F5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7535" y="256032"/>
            <a:ext cx="9018270" cy="6083331"/>
          </a:xfrm>
          <a:prstGeom prst="rect">
            <a:avLst/>
          </a:prstGeom>
        </p:spPr>
      </p:pic>
      <p:sp>
        <p:nvSpPr>
          <p:cNvPr id="5" name="Rectangle 3"/>
          <p:cNvSpPr/>
          <p:nvPr/>
        </p:nvSpPr>
        <p:spPr>
          <a:xfrm>
            <a:off x="502920" y="6428232"/>
            <a:ext cx="11155680" cy="10972"/>
          </a:xfrm>
          <a:prstGeom prst="rect">
            <a:avLst/>
          </a:prstGeom>
          <a:solidFill>
            <a:srgbClr val="EAE9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4"/>
          <p:cNvSpPr txBox="1"/>
          <p:nvPr/>
        </p:nvSpPr>
        <p:spPr>
          <a:xfrm>
            <a:off x="11247120" y="651052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 b="0" i="0">
                <a:solidFill>
                  <a:srgbClr val="585254"/>
                </a:solidFill>
                <a:latin typeface="Arial"/>
              </a:rPr>
              <a:t>2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502920" y="6510528"/>
            <a:ext cx="105156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00" b="0" i="0">
                <a:solidFill>
                  <a:srgbClr val="585254"/>
                </a:solidFill>
                <a:latin typeface="Arial"/>
              </a:rPr>
              <a:t>Infographic: RTVE / DatosRTVE (design: Hiberus), "Dónde están los 33.800: lo que ocultan las paredes de Cuelgamuros", 25 Sep 2026. Recoloured on white; labels translated into English.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1180003" y="5093750"/>
            <a:ext cx="416666" cy="10416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00" b="0" i="0">
                <a:solidFill>
                  <a:srgbClr val="585254"/>
                </a:solidFill>
                <a:latin typeface="Arial"/>
              </a:rPr>
              <a:t>Pietà</a:t>
            </a:r>
          </a:p>
          <a:p>
            <a:pPr algn="ctr"/>
            <a:r>
              <a:rPr sz="800" b="0" i="0">
                <a:solidFill>
                  <a:srgbClr val="585254"/>
                </a:solidFill>
                <a:latin typeface="Arial"/>
              </a:rPr>
              <a:t>sculpture</a:t>
            </a:r>
          </a:p>
        </p:txBody>
      </p:sp>
      <p:sp>
        <p:nvSpPr>
          <p:cNvPr id="18" name="TextBox 16"/>
          <p:cNvSpPr txBox="1"/>
          <p:nvPr/>
        </p:nvSpPr>
        <p:spPr>
          <a:xfrm>
            <a:off x="523753" y="4812500"/>
            <a:ext cx="583333" cy="10416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00" b="1" i="1" dirty="0">
                <a:solidFill>
                  <a:srgbClr val="251F21"/>
                </a:solidFill>
                <a:latin typeface="Arial"/>
              </a:rPr>
              <a:t>Longitudinal</a:t>
            </a:r>
          </a:p>
          <a:p>
            <a:pPr algn="l"/>
            <a:r>
              <a:rPr sz="800" b="1" i="1" dirty="0">
                <a:solidFill>
                  <a:srgbClr val="251F21"/>
                </a:solidFill>
                <a:latin typeface="Arial"/>
              </a:rPr>
              <a:t>section of</a:t>
            </a:r>
          </a:p>
          <a:p>
            <a:pPr algn="l"/>
            <a:r>
              <a:rPr sz="800" b="1" i="1" dirty="0">
                <a:solidFill>
                  <a:srgbClr val="251F21"/>
                </a:solidFill>
                <a:latin typeface="Arial"/>
              </a:rPr>
              <a:t>the basilica</a:t>
            </a:r>
          </a:p>
        </p:txBody>
      </p:sp>
      <p:sp>
        <p:nvSpPr>
          <p:cNvPr id="20" name="TextBox 18"/>
          <p:cNvSpPr txBox="1"/>
          <p:nvPr/>
        </p:nvSpPr>
        <p:spPr>
          <a:xfrm>
            <a:off x="898753" y="5875000"/>
            <a:ext cx="416666" cy="10416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00" b="0" i="0">
                <a:solidFill>
                  <a:srgbClr val="585254"/>
                </a:solidFill>
                <a:latin typeface="Arial"/>
              </a:rPr>
              <a:t>Arcade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1523753" y="5875000"/>
            <a:ext cx="416666" cy="10416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00" b="0" i="0">
                <a:solidFill>
                  <a:srgbClr val="585254"/>
                </a:solidFill>
                <a:latin typeface="Arial"/>
              </a:rPr>
              <a:t>Vestibule</a:t>
            </a:r>
          </a:p>
        </p:txBody>
      </p:sp>
      <p:sp>
        <p:nvSpPr>
          <p:cNvPr id="28" name="Rectangle 26"/>
          <p:cNvSpPr/>
          <p:nvPr/>
        </p:nvSpPr>
        <p:spPr>
          <a:xfrm>
            <a:off x="398753" y="3062500"/>
            <a:ext cx="583333" cy="579732"/>
          </a:xfrm>
          <a:prstGeom prst="rect">
            <a:avLst/>
          </a:prstGeom>
          <a:solidFill>
            <a:srgbClr val="F4B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7"/>
          <p:cNvSpPr txBox="1"/>
          <p:nvPr/>
        </p:nvSpPr>
        <p:spPr>
          <a:xfrm>
            <a:off x="1065419" y="3083333"/>
            <a:ext cx="3145833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0" i="0" dirty="0">
                <a:solidFill>
                  <a:srgbClr val="585254"/>
                </a:solidFill>
                <a:latin typeface="Arial"/>
              </a:rPr>
              <a:t>Chapels where remains are held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502920" y="713232"/>
            <a:ext cx="9500000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0" i="0" dirty="0">
                <a:solidFill>
                  <a:srgbClr val="251F21"/>
                </a:solidFill>
                <a:latin typeface="Georgia"/>
              </a:rPr>
              <a:t>A common grave beneath </a:t>
            </a:r>
            <a:endParaRPr lang="es-ES" sz="3000" b="0" i="0" dirty="0">
              <a:solidFill>
                <a:srgbClr val="251F21"/>
              </a:solidFill>
              <a:latin typeface="Georgia"/>
            </a:endParaRPr>
          </a:p>
          <a:p>
            <a:r>
              <a:rPr lang="es-ES" sz="3000" dirty="0">
                <a:solidFill>
                  <a:srgbClr val="251F21"/>
                </a:solidFill>
                <a:latin typeface="Georgia"/>
              </a:rPr>
              <a:t>                   </a:t>
            </a:r>
            <a:r>
              <a:rPr sz="3000" b="0" i="0" dirty="0">
                <a:solidFill>
                  <a:srgbClr val="251F21"/>
                </a:solidFill>
                <a:latin typeface="Georgia"/>
              </a:rPr>
              <a:t>the mountain</a:t>
            </a:r>
            <a:r>
              <a:rPr lang="es-ES" sz="3000" b="0" i="0" dirty="0">
                <a:solidFill>
                  <a:srgbClr val="251F21"/>
                </a:solidFill>
                <a:latin typeface="Georgia"/>
              </a:rPr>
              <a:t> (</a:t>
            </a:r>
            <a:r>
              <a:rPr lang="es-ES" sz="3000" b="0" i="0" dirty="0" err="1">
                <a:solidFill>
                  <a:srgbClr val="251F21"/>
                </a:solidFill>
                <a:latin typeface="Georgia"/>
              </a:rPr>
              <a:t>cross-section</a:t>
            </a:r>
            <a:r>
              <a:rPr lang="es-ES" sz="3000" b="0" i="0" dirty="0">
                <a:solidFill>
                  <a:srgbClr val="251F21"/>
                </a:solidFill>
                <a:latin typeface="Georgia"/>
              </a:rPr>
              <a:t>)</a:t>
            </a:r>
            <a:endParaRPr sz="3000" b="0" i="0" dirty="0">
              <a:solidFill>
                <a:srgbClr val="251F21"/>
              </a:solidFill>
              <a:latin typeface="Georgia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502920" y="320040"/>
            <a:ext cx="109728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 i="0" dirty="0">
                <a:solidFill>
                  <a:srgbClr val="73A89A"/>
                </a:solidFill>
                <a:latin typeface="Arial"/>
              </a:rPr>
              <a:t>THE SETTING · SECTION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0DA6BEA-F748-3811-8901-C5171338E368}"/>
              </a:ext>
            </a:extLst>
          </p:cNvPr>
          <p:cNvSpPr txBox="1"/>
          <p:nvPr/>
        </p:nvSpPr>
        <p:spPr>
          <a:xfrm>
            <a:off x="262890" y="4183380"/>
            <a:ext cx="1812946" cy="21034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8" name="Picture 6" descr="imag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455" y="256032"/>
            <a:ext cx="1417320" cy="406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502920" y="320040"/>
            <a:ext cx="109728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 i="0">
                <a:solidFill>
                  <a:srgbClr val="73A89A"/>
                </a:solidFill>
                <a:latin typeface="Arial"/>
              </a:rPr>
              <a:t>THE BASILICA · FLOOR PLAN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502920" y="713232"/>
            <a:ext cx="950000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0" i="0" dirty="0">
                <a:solidFill>
                  <a:srgbClr val="251F21"/>
                </a:solidFill>
                <a:latin typeface="Georgia"/>
              </a:rPr>
              <a:t>Chapels where remains are held</a:t>
            </a:r>
            <a:r>
              <a:rPr lang="es-ES" sz="3000" b="0" i="0" dirty="0">
                <a:solidFill>
                  <a:srgbClr val="251F21"/>
                </a:solidFill>
                <a:latin typeface="Georgia"/>
              </a:rPr>
              <a:t> (</a:t>
            </a:r>
            <a:r>
              <a:rPr lang="es-ES" sz="3000" b="0" i="0" dirty="0" err="1">
                <a:solidFill>
                  <a:srgbClr val="251F21"/>
                </a:solidFill>
                <a:latin typeface="Georgia"/>
              </a:rPr>
              <a:t>floor</a:t>
            </a:r>
            <a:r>
              <a:rPr lang="es-ES" sz="3000" b="0" i="0" dirty="0">
                <a:solidFill>
                  <a:srgbClr val="251F21"/>
                </a:solidFill>
                <a:latin typeface="Georgia"/>
              </a:rPr>
              <a:t> plan)</a:t>
            </a:r>
            <a:endParaRPr sz="3000" b="0" i="0" dirty="0">
              <a:solidFill>
                <a:srgbClr val="251F21"/>
              </a:solidFill>
              <a:latin typeface="Georgia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502920" y="6428232"/>
            <a:ext cx="11155680" cy="10972"/>
          </a:xfrm>
          <a:prstGeom prst="rect">
            <a:avLst/>
          </a:prstGeom>
          <a:solidFill>
            <a:srgbClr val="EAE9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4"/>
          <p:cNvSpPr txBox="1"/>
          <p:nvPr/>
        </p:nvSpPr>
        <p:spPr>
          <a:xfrm>
            <a:off x="11247120" y="651052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 b="0" i="0">
                <a:solidFill>
                  <a:srgbClr val="585254"/>
                </a:solidFill>
                <a:latin typeface="Arial"/>
              </a:rPr>
              <a:t>3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502920" y="6510528"/>
            <a:ext cx="105156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00" b="0" i="0" dirty="0">
                <a:solidFill>
                  <a:srgbClr val="585254"/>
                </a:solidFill>
                <a:latin typeface="Arial"/>
              </a:rPr>
              <a:t>Infographic: RTVE / </a:t>
            </a:r>
            <a:r>
              <a:rPr sz="900" b="0" i="0" dirty="0" err="1">
                <a:solidFill>
                  <a:srgbClr val="585254"/>
                </a:solidFill>
                <a:latin typeface="Arial"/>
              </a:rPr>
              <a:t>DatosRTVE</a:t>
            </a:r>
            <a:r>
              <a:rPr sz="900" b="0" i="0" dirty="0">
                <a:solidFill>
                  <a:srgbClr val="585254"/>
                </a:solidFill>
                <a:latin typeface="Arial"/>
              </a:rPr>
              <a:t> (design: </a:t>
            </a:r>
            <a:r>
              <a:rPr sz="900" b="0" i="0" dirty="0" err="1">
                <a:solidFill>
                  <a:srgbClr val="585254"/>
                </a:solidFill>
                <a:latin typeface="Arial"/>
              </a:rPr>
              <a:t>Hiberus</a:t>
            </a:r>
            <a:r>
              <a:rPr sz="900" b="0" i="0" dirty="0">
                <a:solidFill>
                  <a:srgbClr val="585254"/>
                </a:solidFill>
                <a:latin typeface="Arial"/>
              </a:rPr>
              <a:t>), "</a:t>
            </a:r>
            <a:r>
              <a:rPr sz="900" b="0" i="0" dirty="0" err="1">
                <a:solidFill>
                  <a:srgbClr val="585254"/>
                </a:solidFill>
                <a:latin typeface="Arial"/>
              </a:rPr>
              <a:t>Dónde</a:t>
            </a:r>
            <a:r>
              <a:rPr sz="900" b="0" i="0" dirty="0">
                <a:solidFill>
                  <a:srgbClr val="585254"/>
                </a:solidFill>
                <a:latin typeface="Arial"/>
              </a:rPr>
              <a:t> </a:t>
            </a:r>
            <a:r>
              <a:rPr sz="900" b="0" i="0" dirty="0" err="1">
                <a:solidFill>
                  <a:srgbClr val="585254"/>
                </a:solidFill>
                <a:latin typeface="Arial"/>
              </a:rPr>
              <a:t>están</a:t>
            </a:r>
            <a:r>
              <a:rPr sz="900" b="0" i="0" dirty="0">
                <a:solidFill>
                  <a:srgbClr val="585254"/>
                </a:solidFill>
                <a:latin typeface="Arial"/>
              </a:rPr>
              <a:t> los 33.800: lo </a:t>
            </a:r>
            <a:r>
              <a:rPr sz="900" b="0" i="0" dirty="0" err="1">
                <a:solidFill>
                  <a:srgbClr val="585254"/>
                </a:solidFill>
                <a:latin typeface="Arial"/>
              </a:rPr>
              <a:t>que</a:t>
            </a:r>
            <a:r>
              <a:rPr sz="900" b="0" i="0" dirty="0">
                <a:solidFill>
                  <a:srgbClr val="585254"/>
                </a:solidFill>
                <a:latin typeface="Arial"/>
              </a:rPr>
              <a:t> </a:t>
            </a:r>
            <a:r>
              <a:rPr sz="900" b="0" i="0" dirty="0" err="1">
                <a:solidFill>
                  <a:srgbClr val="585254"/>
                </a:solidFill>
                <a:latin typeface="Arial"/>
              </a:rPr>
              <a:t>ocultan</a:t>
            </a:r>
            <a:r>
              <a:rPr sz="900" b="0" i="0" dirty="0">
                <a:solidFill>
                  <a:srgbClr val="585254"/>
                </a:solidFill>
                <a:latin typeface="Arial"/>
              </a:rPr>
              <a:t> las </a:t>
            </a:r>
            <a:r>
              <a:rPr sz="900" b="0" i="0" dirty="0" err="1">
                <a:solidFill>
                  <a:srgbClr val="585254"/>
                </a:solidFill>
                <a:latin typeface="Arial"/>
              </a:rPr>
              <a:t>paredes</a:t>
            </a:r>
            <a:r>
              <a:rPr sz="900" b="0" i="0" dirty="0">
                <a:solidFill>
                  <a:srgbClr val="585254"/>
                </a:solidFill>
                <a:latin typeface="Arial"/>
              </a:rPr>
              <a:t> de </a:t>
            </a:r>
            <a:r>
              <a:rPr sz="900" b="0" i="0" dirty="0" err="1">
                <a:solidFill>
                  <a:srgbClr val="585254"/>
                </a:solidFill>
                <a:latin typeface="Arial"/>
              </a:rPr>
              <a:t>Cuelgamuros</a:t>
            </a:r>
            <a:r>
              <a:rPr sz="900" b="0" i="0" dirty="0">
                <a:solidFill>
                  <a:srgbClr val="585254"/>
                </a:solidFill>
                <a:latin typeface="Arial"/>
              </a:rPr>
              <a:t>", 25 Sep 2026. </a:t>
            </a:r>
            <a:r>
              <a:rPr sz="900" b="0" i="0" dirty="0" err="1">
                <a:solidFill>
                  <a:srgbClr val="585254"/>
                </a:solidFill>
                <a:latin typeface="Arial"/>
              </a:rPr>
              <a:t>Recoloured</a:t>
            </a:r>
            <a:r>
              <a:rPr sz="900" b="0" i="0" dirty="0">
                <a:solidFill>
                  <a:srgbClr val="585254"/>
                </a:solidFill>
                <a:latin typeface="Arial"/>
              </a:rPr>
              <a:t> on white; labels translated into English.</a:t>
            </a:r>
          </a:p>
        </p:txBody>
      </p:sp>
      <p:pic>
        <p:nvPicPr>
          <p:cNvPr id="8" name="Picture 6" descr="imag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455" y="256032"/>
            <a:ext cx="1417320" cy="406547"/>
          </a:xfrm>
          <a:prstGeom prst="rect">
            <a:avLst/>
          </a:prstGeom>
        </p:spPr>
      </p:pic>
      <p:sp>
        <p:nvSpPr>
          <p:cNvPr id="9" name="TextBox 7"/>
          <p:cNvSpPr txBox="1"/>
          <p:nvPr/>
        </p:nvSpPr>
        <p:spPr>
          <a:xfrm>
            <a:off x="502920" y="1444752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0">
                <a:solidFill>
                  <a:srgbClr val="585254"/>
                </a:solidFill>
                <a:latin typeface="Arial"/>
              </a:rPr>
              <a:t>Yellow: five side chapels of the nave, plus the Blessed Sacrament and Santo Sepulcro chapels.</a:t>
            </a:r>
          </a:p>
        </p:txBody>
      </p:sp>
      <p:pic>
        <p:nvPicPr>
          <p:cNvPr id="10" name="Picture 8" descr="768c6db7_final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953" y="1900000"/>
            <a:ext cx="9767787" cy="4380000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917617" y="2277920"/>
            <a:ext cx="1065929" cy="96902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251F21"/>
                </a:solidFill>
                <a:latin typeface="Arial"/>
              </a:rPr>
              <a:t>Blessed Sacrament</a:t>
            </a:r>
          </a:p>
          <a:p>
            <a:pPr algn="ctr"/>
            <a:r>
              <a:rPr sz="1000" b="1" i="0">
                <a:solidFill>
                  <a:srgbClr val="251F21"/>
                </a:solidFill>
                <a:latin typeface="Arial"/>
              </a:rPr>
              <a:t>Chapel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5184962" y="3140353"/>
            <a:ext cx="678318" cy="96902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251F21"/>
                </a:solidFill>
                <a:latin typeface="Arial"/>
              </a:rPr>
              <a:t>Virgin of</a:t>
            </a:r>
          </a:p>
          <a:p>
            <a:pPr algn="ctr"/>
            <a:r>
              <a:rPr sz="1000" b="1" i="0">
                <a:solidFill>
                  <a:srgbClr val="251F21"/>
                </a:solidFill>
                <a:latin typeface="Arial"/>
              </a:rPr>
              <a:t>Africa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5853590" y="3140353"/>
            <a:ext cx="678318" cy="96902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0" i="0">
                <a:solidFill>
                  <a:srgbClr val="585254"/>
                </a:solidFill>
                <a:latin typeface="Arial"/>
              </a:rPr>
              <a:t>Virgin of</a:t>
            </a:r>
          </a:p>
          <a:p>
            <a:pPr algn="ctr"/>
            <a:r>
              <a:rPr sz="1000" b="0" i="0">
                <a:solidFill>
                  <a:srgbClr val="585254"/>
                </a:solidFill>
                <a:latin typeface="Arial"/>
              </a:rPr>
              <a:t>Mercy</a:t>
            </a:r>
          </a:p>
        </p:txBody>
      </p:sp>
      <p:sp>
        <p:nvSpPr>
          <p:cNvPr id="14" name="TextBox 12"/>
          <p:cNvSpPr txBox="1"/>
          <p:nvPr/>
        </p:nvSpPr>
        <p:spPr>
          <a:xfrm>
            <a:off x="6464077" y="3140353"/>
            <a:ext cx="678318" cy="96902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251F21"/>
                </a:solidFill>
                <a:latin typeface="Arial"/>
              </a:rPr>
              <a:t>Virgin of</a:t>
            </a:r>
          </a:p>
          <a:p>
            <a:pPr algn="ctr"/>
            <a:r>
              <a:rPr sz="1000" b="1" i="0">
                <a:solidFill>
                  <a:srgbClr val="251F21"/>
                </a:solidFill>
                <a:latin typeface="Arial"/>
              </a:rPr>
              <a:t>the Pilar</a:t>
            </a:r>
          </a:p>
        </p:txBody>
      </p:sp>
      <p:sp>
        <p:nvSpPr>
          <p:cNvPr id="15" name="TextBox 13"/>
          <p:cNvSpPr txBox="1"/>
          <p:nvPr/>
        </p:nvSpPr>
        <p:spPr>
          <a:xfrm>
            <a:off x="5088059" y="4652035"/>
            <a:ext cx="775221" cy="96902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900" b="1" i="0">
                <a:solidFill>
                  <a:srgbClr val="251F21"/>
                </a:solidFill>
                <a:latin typeface="Arial"/>
              </a:rPr>
              <a:t>Virgin of the</a:t>
            </a:r>
          </a:p>
          <a:p>
            <a:pPr algn="ctr"/>
            <a:r>
              <a:rPr sz="900" b="1" i="0">
                <a:solidFill>
                  <a:srgbClr val="251F21"/>
                </a:solidFill>
                <a:latin typeface="Arial"/>
              </a:rPr>
              <a:t>Immaculate</a:t>
            </a:r>
          </a:p>
          <a:p>
            <a:pPr algn="ctr"/>
            <a:r>
              <a:rPr sz="900" b="1" i="0">
                <a:solidFill>
                  <a:srgbClr val="251F21"/>
                </a:solidFill>
                <a:latin typeface="Arial"/>
              </a:rPr>
              <a:t>Conception</a:t>
            </a:r>
          </a:p>
        </p:txBody>
      </p:sp>
      <p:sp>
        <p:nvSpPr>
          <p:cNvPr id="16" name="TextBox 14"/>
          <p:cNvSpPr txBox="1"/>
          <p:nvPr/>
        </p:nvSpPr>
        <p:spPr>
          <a:xfrm>
            <a:off x="5853590" y="4661725"/>
            <a:ext cx="678318" cy="96902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900" b="1" i="0">
                <a:solidFill>
                  <a:srgbClr val="251F21"/>
                </a:solidFill>
                <a:latin typeface="Arial"/>
              </a:rPr>
              <a:t>Virgin of</a:t>
            </a:r>
          </a:p>
          <a:p>
            <a:pPr algn="ctr"/>
            <a:r>
              <a:rPr sz="900" b="1" i="0">
                <a:solidFill>
                  <a:srgbClr val="251F21"/>
                </a:solidFill>
                <a:latin typeface="Arial"/>
              </a:rPr>
              <a:t>Carmen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6483458" y="4671415"/>
            <a:ext cx="678318" cy="96902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900" b="1" i="0">
                <a:solidFill>
                  <a:srgbClr val="251F21"/>
                </a:solidFill>
                <a:latin typeface="Arial"/>
              </a:rPr>
              <a:t>Virgin of</a:t>
            </a:r>
          </a:p>
          <a:p>
            <a:pPr algn="ctr"/>
            <a:r>
              <a:rPr sz="900" b="1" i="0">
                <a:solidFill>
                  <a:srgbClr val="251F21"/>
                </a:solidFill>
                <a:latin typeface="Arial"/>
              </a:rPr>
              <a:t>Loreto</a:t>
            </a:r>
          </a:p>
        </p:txBody>
      </p:sp>
      <p:sp>
        <p:nvSpPr>
          <p:cNvPr id="18" name="TextBox 16"/>
          <p:cNvSpPr txBox="1"/>
          <p:nvPr/>
        </p:nvSpPr>
        <p:spPr>
          <a:xfrm>
            <a:off x="8014520" y="5495088"/>
            <a:ext cx="969026" cy="96902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251F21"/>
                </a:solidFill>
                <a:latin typeface="Arial"/>
              </a:rPr>
              <a:t>Santo Sepulcro</a:t>
            </a:r>
          </a:p>
          <a:p>
            <a:pPr algn="ctr"/>
            <a:r>
              <a:rPr sz="1000" b="1" i="0">
                <a:solidFill>
                  <a:srgbClr val="251F21"/>
                </a:solidFill>
                <a:latin typeface="Arial"/>
              </a:rPr>
              <a:t>Chapel</a:t>
            </a:r>
          </a:p>
        </p:txBody>
      </p:sp>
      <p:sp>
        <p:nvSpPr>
          <p:cNvPr id="19" name="Rectangle 17"/>
          <p:cNvSpPr/>
          <p:nvPr/>
        </p:nvSpPr>
        <p:spPr>
          <a:xfrm>
            <a:off x="2762396" y="4748938"/>
            <a:ext cx="174424" cy="174424"/>
          </a:xfrm>
          <a:prstGeom prst="rect">
            <a:avLst/>
          </a:prstGeom>
          <a:solidFill>
            <a:srgbClr val="F4B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8"/>
          <p:cNvSpPr txBox="1"/>
          <p:nvPr/>
        </p:nvSpPr>
        <p:spPr>
          <a:xfrm>
            <a:off x="3014343" y="4768318"/>
            <a:ext cx="1938053" cy="96902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585254"/>
                </a:solidFill>
                <a:latin typeface="Arial"/>
              </a:rPr>
              <a:t>Chapels where remains are held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502920" y="320040"/>
            <a:ext cx="109728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 i="0">
                <a:solidFill>
                  <a:srgbClr val="73A89A"/>
                </a:solidFill>
                <a:latin typeface="Arial"/>
              </a:rPr>
              <a:t>THE SANTO SEPULCRO CHAPEL · COLUMBARIUM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502920" y="713232"/>
            <a:ext cx="9500000" cy="6126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0" i="0">
                <a:solidFill>
                  <a:srgbClr val="251F21"/>
                </a:solidFill>
                <a:latin typeface="Georgia"/>
              </a:rPr>
              <a:t>Five levels of niches, more than 18,000 victims</a:t>
            </a:r>
          </a:p>
        </p:txBody>
      </p:sp>
      <p:sp>
        <p:nvSpPr>
          <p:cNvPr id="5" name="Rectangle 3"/>
          <p:cNvSpPr/>
          <p:nvPr/>
        </p:nvSpPr>
        <p:spPr>
          <a:xfrm>
            <a:off x="502920" y="6428232"/>
            <a:ext cx="11155680" cy="10972"/>
          </a:xfrm>
          <a:prstGeom prst="rect">
            <a:avLst/>
          </a:prstGeom>
          <a:solidFill>
            <a:srgbClr val="EAE9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4"/>
          <p:cNvSpPr txBox="1"/>
          <p:nvPr/>
        </p:nvSpPr>
        <p:spPr>
          <a:xfrm>
            <a:off x="11247120" y="651052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 b="0" i="0">
                <a:solidFill>
                  <a:srgbClr val="585254"/>
                </a:solidFill>
                <a:latin typeface="Arial"/>
              </a:rPr>
              <a:t>9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502920" y="6510528"/>
            <a:ext cx="105156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00" b="0" i="0">
                <a:solidFill>
                  <a:srgbClr val="585254"/>
                </a:solidFill>
                <a:latin typeface="Arial"/>
              </a:rPr>
              <a:t>Infographic: RTVE / DatosRTVE (design: Hiberus), "Dónde están los 33.800: lo que ocultan las paredes de Cuelgamuros", 25 Sep 2026. Recoloured on white; labels translated into English.</a:t>
            </a:r>
          </a:p>
        </p:txBody>
      </p:sp>
      <p:pic>
        <p:nvPicPr>
          <p:cNvPr id="8" name="Picture 6" descr="imag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455" y="256032"/>
            <a:ext cx="1417320" cy="406547"/>
          </a:xfrm>
          <a:prstGeom prst="rect">
            <a:avLst/>
          </a:prstGeom>
        </p:spPr>
      </p:pic>
      <p:pic>
        <p:nvPicPr>
          <p:cNvPr id="9" name="Picture 7" descr="cc050ba7_final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" y="1500000"/>
            <a:ext cx="7197945" cy="4650000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3295043" y="1648630"/>
            <a:ext cx="1167808" cy="106164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251F21"/>
                </a:solidFill>
                <a:latin typeface="Arial"/>
              </a:rPr>
              <a:t>Santo Sepulcro</a:t>
            </a:r>
          </a:p>
          <a:p>
            <a:pPr algn="ctr"/>
            <a:r>
              <a:rPr sz="1100" b="1" i="0">
                <a:solidFill>
                  <a:srgbClr val="251F21"/>
                </a:solidFill>
                <a:latin typeface="Arial"/>
              </a:rPr>
              <a:t>Chapel</a:t>
            </a:r>
          </a:p>
        </p:txBody>
      </p:sp>
      <p:sp>
        <p:nvSpPr>
          <p:cNvPr id="11" name="TextBox 9"/>
          <p:cNvSpPr txBox="1"/>
          <p:nvPr/>
        </p:nvSpPr>
        <p:spPr>
          <a:xfrm>
            <a:off x="4983056" y="1924657"/>
            <a:ext cx="955479" cy="106164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100" b="0" i="0">
                <a:solidFill>
                  <a:srgbClr val="585254"/>
                </a:solidFill>
                <a:latin typeface="Arial"/>
              </a:rPr>
              <a:t>Columbarium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6320728" y="2487328"/>
            <a:ext cx="1008561" cy="106164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585254"/>
                </a:solidFill>
                <a:latin typeface="Arial"/>
              </a:rPr>
              <a:t>Level 4</a:t>
            </a:r>
          </a:p>
          <a:p>
            <a:r>
              <a:rPr sz="1100" b="1">
                <a:solidFill>
                  <a:srgbClr val="A87400"/>
                </a:solidFill>
                <a:latin typeface="Arial"/>
              </a:rPr>
              <a:t>4,755 victims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6320728" y="3188013"/>
            <a:ext cx="1008561" cy="106164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585254"/>
                </a:solidFill>
                <a:latin typeface="Arial"/>
              </a:rPr>
              <a:t>Level 3</a:t>
            </a:r>
          </a:p>
          <a:p>
            <a:r>
              <a:rPr sz="1100" b="1">
                <a:solidFill>
                  <a:srgbClr val="A87400"/>
                </a:solidFill>
                <a:latin typeface="Arial"/>
              </a:rPr>
              <a:t>2,223 victims</a:t>
            </a:r>
          </a:p>
        </p:txBody>
      </p:sp>
      <p:sp>
        <p:nvSpPr>
          <p:cNvPr id="14" name="TextBox 12"/>
          <p:cNvSpPr txBox="1"/>
          <p:nvPr/>
        </p:nvSpPr>
        <p:spPr>
          <a:xfrm>
            <a:off x="6320728" y="3803767"/>
            <a:ext cx="1008561" cy="106164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585254"/>
                </a:solidFill>
                <a:latin typeface="Arial"/>
              </a:rPr>
              <a:t>Level 2</a:t>
            </a:r>
          </a:p>
          <a:p>
            <a:r>
              <a:rPr sz="1100" b="1">
                <a:solidFill>
                  <a:srgbClr val="A87400"/>
                </a:solidFill>
                <a:latin typeface="Arial"/>
              </a:rPr>
              <a:t>3,293 victims</a:t>
            </a:r>
          </a:p>
        </p:txBody>
      </p:sp>
      <p:sp>
        <p:nvSpPr>
          <p:cNvPr id="15" name="TextBox 13"/>
          <p:cNvSpPr txBox="1"/>
          <p:nvPr/>
        </p:nvSpPr>
        <p:spPr>
          <a:xfrm>
            <a:off x="6320728" y="4440753"/>
            <a:ext cx="1008561" cy="106164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585254"/>
                </a:solidFill>
                <a:latin typeface="Arial"/>
              </a:rPr>
              <a:t>Level 1</a:t>
            </a:r>
          </a:p>
          <a:p>
            <a:r>
              <a:rPr sz="1100" b="1">
                <a:solidFill>
                  <a:srgbClr val="A87400"/>
                </a:solidFill>
                <a:latin typeface="Arial"/>
              </a:rPr>
              <a:t>3,854 victims</a:t>
            </a:r>
          </a:p>
        </p:txBody>
      </p:sp>
      <p:sp>
        <p:nvSpPr>
          <p:cNvPr id="16" name="TextBox 14"/>
          <p:cNvSpPr txBox="1"/>
          <p:nvPr/>
        </p:nvSpPr>
        <p:spPr>
          <a:xfrm>
            <a:off x="6320728" y="5077739"/>
            <a:ext cx="1008561" cy="106164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585254"/>
                </a:solidFill>
                <a:latin typeface="Arial"/>
              </a:rPr>
              <a:t>Level 0</a:t>
            </a:r>
          </a:p>
          <a:p>
            <a:r>
              <a:rPr sz="1100" b="1">
                <a:solidFill>
                  <a:srgbClr val="A87400"/>
                </a:solidFill>
                <a:latin typeface="Arial"/>
              </a:rPr>
              <a:t>4,266 victims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1691961" y="5619178"/>
            <a:ext cx="955479" cy="106164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251F21"/>
                </a:solidFill>
                <a:latin typeface="Arial"/>
              </a:rPr>
              <a:t>Laboratory</a:t>
            </a:r>
          </a:p>
        </p:txBody>
      </p:sp>
      <p:sp>
        <p:nvSpPr>
          <p:cNvPr id="18" name="Rectangle 9"/>
          <p:cNvSpPr/>
          <p:nvPr/>
        </p:nvSpPr>
        <p:spPr>
          <a:xfrm>
            <a:off x="8050000" y="1500000"/>
            <a:ext cx="3608600" cy="1700000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0"/>
          <p:cNvSpPr txBox="1"/>
          <p:nvPr/>
        </p:nvSpPr>
        <p:spPr>
          <a:xfrm>
            <a:off x="8214592" y="1600000"/>
            <a:ext cx="3279416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200" b="1" i="0">
                <a:solidFill>
                  <a:srgbClr val="73A89A"/>
                </a:solidFill>
                <a:latin typeface="Arial"/>
              </a:rPr>
              <a:t>18,391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8214592" y="2180000"/>
            <a:ext cx="3279416" cy="58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0" i="0">
                <a:solidFill>
                  <a:srgbClr val="585254"/>
                </a:solidFill>
                <a:latin typeface="Arial"/>
              </a:rPr>
              <a:t>victims in the five levels (sum of the figures shown in the RTVE graphic).</a:t>
            </a:r>
          </a:p>
        </p:txBody>
      </p:sp>
      <p:sp>
        <p:nvSpPr>
          <p:cNvPr id="21" name="Rectangle 9"/>
          <p:cNvSpPr/>
          <p:nvPr/>
        </p:nvSpPr>
        <p:spPr>
          <a:xfrm>
            <a:off x="8050000" y="3350000"/>
            <a:ext cx="3608600" cy="1700000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10"/>
          <p:cNvSpPr txBox="1"/>
          <p:nvPr/>
        </p:nvSpPr>
        <p:spPr>
          <a:xfrm>
            <a:off x="8214592" y="3450000"/>
            <a:ext cx="3279416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200" b="1" i="0">
                <a:solidFill>
                  <a:srgbClr val="73A89A"/>
                </a:solidFill>
                <a:latin typeface="Arial"/>
              </a:rPr>
              <a:t>54%</a:t>
            </a:r>
          </a:p>
        </p:txBody>
      </p:sp>
      <p:sp>
        <p:nvSpPr>
          <p:cNvPr id="23" name="TextBox 11"/>
          <p:cNvSpPr txBox="1"/>
          <p:nvPr/>
        </p:nvSpPr>
        <p:spPr>
          <a:xfrm>
            <a:off x="8214592" y="4030000"/>
            <a:ext cx="3279416" cy="58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0" i="0">
                <a:solidFill>
                  <a:srgbClr val="585254"/>
                </a:solidFill>
                <a:latin typeface="Arial"/>
              </a:rPr>
              <a:t>of the 33,800+ victims moved to the basilica are in the Santo Sepulcro columbarium (RTVE).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713232"/>
            <a:ext cx="1001268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0" i="0" dirty="0">
                <a:solidFill>
                  <a:srgbClr val="251F21"/>
                </a:solidFill>
                <a:latin typeface="Georgia"/>
              </a:rPr>
              <a:t>From opening the </a:t>
            </a:r>
            <a:r>
              <a:rPr lang="es-ES" sz="3000" b="0" i="0" dirty="0">
                <a:solidFill>
                  <a:srgbClr val="251F21"/>
                </a:solidFill>
                <a:latin typeface="Georgia"/>
              </a:rPr>
              <a:t>Sto</a:t>
            </a:r>
            <a:r>
              <a:rPr lang="es-ES" sz="3000" dirty="0">
                <a:solidFill>
                  <a:srgbClr val="251F21"/>
                </a:solidFill>
                <a:latin typeface="Georgia"/>
              </a:rPr>
              <a:t>. Sepulcro </a:t>
            </a:r>
            <a:r>
              <a:rPr sz="3000" b="0" i="0" dirty="0">
                <a:solidFill>
                  <a:srgbClr val="251F21"/>
                </a:solidFill>
                <a:latin typeface="Georgia"/>
              </a:rPr>
              <a:t>crypt to forensic analysis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28232"/>
            <a:ext cx="11155680" cy="10972"/>
          </a:xfrm>
          <a:prstGeom prst="rect">
            <a:avLst/>
          </a:prstGeom>
          <a:solidFill>
            <a:srgbClr val="EAE9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 b="0" i="0">
                <a:solidFill>
                  <a:srgbClr val="585254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92240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Arial"/>
              </a:rPr>
              <a:t>Top row: Santo Sepulcro chapel, 12 June 2023. Original photo credits to be confirmed.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Arial"/>
              </a:rPr>
              <a:t>Bottom row: Documenta RTVE / RTVE. Source: RTVE, 25 Sep 2026 (laboratory infographic).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" y="1508760"/>
            <a:ext cx="3529584" cy="2647890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5968" y="1508760"/>
            <a:ext cx="3529584" cy="264810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9016" y="1508760"/>
            <a:ext cx="3529584" cy="2648106"/>
          </a:xfrm>
          <a:prstGeom prst="rect">
            <a:avLst/>
          </a:prstGeom>
        </p:spPr>
      </p:pic>
      <p:pic>
        <p:nvPicPr>
          <p:cNvPr id="11" name="Picture 10" descr="rtve-1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" y="4288536"/>
            <a:ext cx="3529584" cy="1986744"/>
          </a:xfrm>
          <a:prstGeom prst="rect">
            <a:avLst/>
          </a:prstGeom>
        </p:spPr>
      </p:pic>
      <p:pic>
        <p:nvPicPr>
          <p:cNvPr id="12" name="Picture 11" descr="rtve-2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5968" y="4288536"/>
            <a:ext cx="3529584" cy="1986744"/>
          </a:xfrm>
          <a:prstGeom prst="rect">
            <a:avLst/>
          </a:prstGeom>
        </p:spPr>
      </p:pic>
      <p:pic>
        <p:nvPicPr>
          <p:cNvPr id="13" name="Picture 12" descr="rtve-3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9016" y="4288536"/>
            <a:ext cx="3529584" cy="19867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2920" y="320040"/>
            <a:ext cx="9144000" cy="228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/>
            <a:r>
              <a:rPr sz="1500" b="1">
                <a:solidFill>
                  <a:srgbClr val="73A89A"/>
                </a:solidFill>
                <a:latin typeface="Arial"/>
              </a:rPr>
              <a:t>FROM LAW TO PRACTICE</a:t>
            </a:r>
          </a:p>
        </p:txBody>
      </p:sp>
      <p:pic>
        <p:nvPicPr>
          <p:cNvPr id="15" name="Picture 14" descr="logo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455" y="256032"/>
            <a:ext cx="1417320" cy="4069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9728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 i="0">
                <a:solidFill>
                  <a:srgbClr val="73A89A"/>
                </a:solidFill>
                <a:latin typeface="Arial"/>
              </a:rPr>
              <a:t>RESULTS AND CHALLENGES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13232"/>
            <a:ext cx="9500000" cy="6126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0" i="0">
                <a:solidFill>
                  <a:srgbClr val="251F21"/>
                </a:solidFill>
                <a:latin typeface="Georgia"/>
              </a:rPr>
              <a:t>Where the process stands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28232"/>
            <a:ext cx="11155680" cy="10972"/>
          </a:xfrm>
          <a:prstGeom prst="rect">
            <a:avLst/>
          </a:prstGeom>
          <a:solidFill>
            <a:srgbClr val="EAE9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 b="0" i="0">
                <a:solidFill>
                  <a:srgbClr val="585254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5156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00" b="0" i="0">
                <a:solidFill>
                  <a:srgbClr val="585254"/>
                </a:solidFill>
                <a:latin typeface="Arial"/>
              </a:rPr>
              <a:t>Thanks: Francisco Ferrándiz (CSIC), Francisco Etxeberría (SEMD). Graphic resources: RTVE. elvalledecuelgamuros.gob.es</a:t>
            </a:r>
          </a:p>
        </p:txBody>
      </p:sp>
      <p:pic>
        <p:nvPicPr>
          <p:cNvPr id="7" name="Picture 6" descr="logo_big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455" y="256032"/>
            <a:ext cx="1417320" cy="4065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2920" y="1450000"/>
            <a:ext cx="5480000" cy="1550000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2920" y="1560000"/>
            <a:ext cx="498000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73A89A"/>
                </a:solidFill>
                <a:latin typeface="Arial"/>
              </a:rPr>
              <a:t>222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2920" y="2280000"/>
            <a:ext cx="4980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s-ES" sz="2000" b="0" i="0" dirty="0" err="1">
                <a:solidFill>
                  <a:srgbClr val="585254"/>
                </a:solidFill>
                <a:latin typeface="Arial"/>
              </a:rPr>
              <a:t>F</a:t>
            </a:r>
            <a:r>
              <a:rPr lang="es-ES" sz="2000" dirty="0" err="1">
                <a:solidFill>
                  <a:srgbClr val="585254"/>
                </a:solidFill>
                <a:latin typeface="Arial"/>
              </a:rPr>
              <a:t>amilies</a:t>
            </a:r>
            <a:r>
              <a:rPr lang="es-ES" sz="2000" dirty="0">
                <a:solidFill>
                  <a:srgbClr val="585254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585254"/>
                </a:solidFill>
                <a:latin typeface="Arial"/>
              </a:rPr>
              <a:t>have</a:t>
            </a:r>
            <a:r>
              <a:rPr lang="es-ES" sz="2000" dirty="0">
                <a:solidFill>
                  <a:srgbClr val="585254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585254"/>
                </a:solidFill>
                <a:latin typeface="Arial"/>
              </a:rPr>
              <a:t>been</a:t>
            </a:r>
            <a:r>
              <a:rPr lang="es-ES" sz="2000" dirty="0">
                <a:solidFill>
                  <a:srgbClr val="585254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585254"/>
                </a:solidFill>
                <a:latin typeface="Arial"/>
              </a:rPr>
              <a:t>granted</a:t>
            </a:r>
            <a:r>
              <a:rPr lang="es-ES" sz="2000" dirty="0">
                <a:solidFill>
                  <a:srgbClr val="585254"/>
                </a:solidFill>
                <a:latin typeface="Arial"/>
              </a:rPr>
              <a:t> </a:t>
            </a:r>
            <a:r>
              <a:rPr lang="es-ES" sz="2000" dirty="0" err="1">
                <a:solidFill>
                  <a:srgbClr val="585254"/>
                </a:solidFill>
                <a:latin typeface="Arial"/>
              </a:rPr>
              <a:t>permission</a:t>
            </a:r>
            <a:endParaRPr sz="2000" b="0" i="0" dirty="0">
              <a:solidFill>
                <a:srgbClr val="585254"/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78600" y="1450000"/>
            <a:ext cx="5480000" cy="1550000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28600" y="1560000"/>
            <a:ext cx="498000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73A89A"/>
                </a:solidFill>
                <a:latin typeface="Arial"/>
              </a:rPr>
              <a:t>411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600" y="2280000"/>
            <a:ext cx="4980000" cy="6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0" i="0">
                <a:solidFill>
                  <a:srgbClr val="585254"/>
                </a:solidFill>
                <a:latin typeface="Arial"/>
              </a:rPr>
              <a:t>bodies exhumed (Santo Sepulcro)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130000"/>
            <a:ext cx="5480000" cy="1550000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2920" y="3240000"/>
            <a:ext cx="498000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73A89A"/>
                </a:solidFill>
                <a:latin typeface="Arial"/>
              </a:rPr>
              <a:t>304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2920" y="3960000"/>
            <a:ext cx="4980000" cy="6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0" i="0">
                <a:solidFill>
                  <a:srgbClr val="585254"/>
                </a:solidFill>
                <a:latin typeface="Arial"/>
              </a:rPr>
              <a:t>bodies genetically analysed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8600" y="3130000"/>
            <a:ext cx="5480000" cy="1550000"/>
          </a:xfrm>
          <a:prstGeom prst="rect">
            <a:avLst/>
          </a:prstGeom>
          <a:solidFill>
            <a:srgbClr val="EF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28600" y="3240000"/>
            <a:ext cx="498000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73A89A"/>
                </a:solidFill>
                <a:latin typeface="Arial"/>
              </a:rPr>
              <a:t>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600" y="3960000"/>
            <a:ext cx="4980000" cy="6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0" i="0">
                <a:solidFill>
                  <a:srgbClr val="585254"/>
                </a:solidFill>
                <a:latin typeface="Arial"/>
              </a:rPr>
              <a:t>bodies identified and returned to families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810000"/>
            <a:ext cx="11155680" cy="1500000"/>
          </a:xfrm>
          <a:prstGeom prst="rect">
            <a:avLst/>
          </a:prstGeom>
          <a:solidFill>
            <a:srgbClr val="F4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52920" y="4940000"/>
            <a:ext cx="5480000" cy="3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251F21"/>
                </a:solidFill>
                <a:latin typeface="Arial"/>
              </a:rPr>
              <a:t>Next challenges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2920" y="5370000"/>
            <a:ext cx="1066000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0" dirty="0">
                <a:solidFill>
                  <a:srgbClr val="251F21"/>
                </a:solidFill>
                <a:latin typeface="Arial"/>
              </a:rPr>
              <a:t>•  </a:t>
            </a:r>
            <a:r>
              <a:rPr lang="en-US" dirty="0">
                <a:solidFill>
                  <a:srgbClr val="251F21"/>
                </a:solidFill>
                <a:latin typeface="Arial"/>
              </a:rPr>
              <a:t>Launch of the State DNA Bank.</a:t>
            </a:r>
          </a:p>
          <a:p>
            <a:r>
              <a:rPr sz="1800" b="0" i="0" dirty="0">
                <a:solidFill>
                  <a:srgbClr val="251F21"/>
                </a:solidFill>
                <a:latin typeface="Arial"/>
              </a:rPr>
              <a:t>•  </a:t>
            </a:r>
            <a:r>
              <a:rPr lang="en-US" dirty="0">
                <a:solidFill>
                  <a:srgbClr val="251F21"/>
                </a:solidFill>
                <a:latin typeface="Arial"/>
              </a:rPr>
              <a:t>Mass upload of thousands of DNA profiles from 11 accredited labs</a:t>
            </a:r>
            <a:r>
              <a:rPr sz="1800" b="0" i="0" dirty="0">
                <a:solidFill>
                  <a:srgbClr val="251F21"/>
                </a:solidFill>
                <a:latin typeface="Arial"/>
              </a:rPr>
              <a:t>.</a:t>
            </a:r>
          </a:p>
          <a:p>
            <a:r>
              <a:rPr sz="1800" b="0" i="0" dirty="0">
                <a:solidFill>
                  <a:srgbClr val="251F21"/>
                </a:solidFill>
                <a:latin typeface="Arial"/>
              </a:rPr>
              <a:t>•  Finding more matches.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DC87A-3845-39DA-776A-53EFFC344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C9C72B-CD9D-C84D-704F-6A42CAA677E5}"/>
              </a:ext>
            </a:extLst>
          </p:cNvPr>
          <p:cNvSpPr txBox="1"/>
          <p:nvPr/>
        </p:nvSpPr>
        <p:spPr>
          <a:xfrm>
            <a:off x="502920" y="320040"/>
            <a:ext cx="1097280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lang="es-ES" sz="1500" b="1" dirty="0">
                <a:solidFill>
                  <a:srgbClr val="73A89A"/>
                </a:solidFill>
                <a:latin typeface="Arial"/>
              </a:rPr>
              <a:t>PD CONFERENCE 2026 - PRAGUE</a:t>
            </a:r>
            <a:endParaRPr sz="1500" b="1" dirty="0">
              <a:solidFill>
                <a:srgbClr val="73A89A"/>
              </a:solidFill>
              <a:latin typeface="Arial"/>
            </a:endParaRPr>
          </a:p>
        </p:txBody>
      </p:sp>
      <p:pic>
        <p:nvPicPr>
          <p:cNvPr id="3" name="Picture 2" descr="ministry-bn.png">
            <a:extLst>
              <a:ext uri="{FF2B5EF4-FFF2-40B4-BE49-F238E27FC236}">
                <a16:creationId xmlns:a16="http://schemas.microsoft.com/office/drawing/2014/main" id="{86DED2B8-0ED2-33FF-C6F5-DA155C9B6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804672"/>
            <a:ext cx="3474720" cy="9940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086FC2-973C-241F-491E-F01F716DA994}"/>
              </a:ext>
            </a:extLst>
          </p:cNvPr>
          <p:cNvSpPr/>
          <p:nvPr/>
        </p:nvSpPr>
        <p:spPr>
          <a:xfrm>
            <a:off x="502920" y="2157984"/>
            <a:ext cx="502920" cy="50292"/>
          </a:xfrm>
          <a:prstGeom prst="rect">
            <a:avLst/>
          </a:prstGeom>
          <a:solidFill>
            <a:srgbClr val="73A8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0AFD3B-FB9B-85DD-376F-EACAAB43F56D}"/>
              </a:ext>
            </a:extLst>
          </p:cNvPr>
          <p:cNvSpPr/>
          <p:nvPr/>
        </p:nvSpPr>
        <p:spPr>
          <a:xfrm>
            <a:off x="1434164" y="2221752"/>
            <a:ext cx="10579100" cy="4082796"/>
          </a:xfrm>
          <a:prstGeom prst="rect">
            <a:avLst/>
          </a:prstGeom>
          <a:solidFill>
            <a:srgbClr val="EE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D4F50-9F93-FFB2-0D1F-00EBF4006AEB}"/>
              </a:ext>
            </a:extLst>
          </p:cNvPr>
          <p:cNvSpPr txBox="1"/>
          <p:nvPr/>
        </p:nvSpPr>
        <p:spPr>
          <a:xfrm>
            <a:off x="6801184" y="5240506"/>
            <a:ext cx="5212080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200"/>
              </a:spcAft>
            </a:pPr>
            <a:r>
              <a:rPr lang="es-ES" sz="2000" b="1" dirty="0">
                <a:solidFill>
                  <a:srgbClr val="585254"/>
                </a:solidFill>
                <a:latin typeface="Arial"/>
              </a:rPr>
              <a:t>Jaime del Rey </a:t>
            </a:r>
          </a:p>
          <a:p>
            <a:pPr algn="ctr">
              <a:spcAft>
                <a:spcPts val="200"/>
              </a:spcAft>
            </a:pPr>
            <a:endParaRPr lang="es-ES" sz="800" b="1" dirty="0">
              <a:solidFill>
                <a:srgbClr val="585254"/>
              </a:solidFill>
              <a:latin typeface="Arial"/>
            </a:endParaRPr>
          </a:p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585254"/>
                </a:solidFill>
                <a:latin typeface="Arial"/>
              </a:rPr>
              <a:t>State Secretariat for Democratic </a:t>
            </a:r>
          </a:p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585254"/>
                </a:solidFill>
                <a:latin typeface="Arial"/>
              </a:rPr>
              <a:t>Ministry of Territorial Policy and Democratic Memory</a:t>
            </a:r>
            <a:endParaRPr sz="1600" b="1" dirty="0">
              <a:solidFill>
                <a:srgbClr val="585254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F056D7-5AB7-6768-99C6-D66CD8D659BB}"/>
              </a:ext>
            </a:extLst>
          </p:cNvPr>
          <p:cNvSpPr txBox="1"/>
          <p:nvPr/>
        </p:nvSpPr>
        <p:spPr>
          <a:xfrm>
            <a:off x="4487779" y="3651570"/>
            <a:ext cx="534924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lang="es-ES" sz="4800" dirty="0" err="1">
                <a:solidFill>
                  <a:srgbClr val="251F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</a:t>
            </a:r>
            <a:r>
              <a:rPr lang="es-ES" sz="4800" dirty="0">
                <a:solidFill>
                  <a:srgbClr val="251F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800" dirty="0" err="1">
                <a:solidFill>
                  <a:srgbClr val="251F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s-ES" sz="4800" dirty="0">
                <a:solidFill>
                  <a:srgbClr val="251F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  <a:endParaRPr sz="4800" dirty="0">
              <a:solidFill>
                <a:srgbClr val="251F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A5B47A-53AF-FCD7-4118-DAB34BEC5E0E}"/>
              </a:ext>
            </a:extLst>
          </p:cNvPr>
          <p:cNvSpPr/>
          <p:nvPr/>
        </p:nvSpPr>
        <p:spPr>
          <a:xfrm>
            <a:off x="502920" y="6428232"/>
            <a:ext cx="11155680" cy="9144"/>
          </a:xfrm>
          <a:prstGeom prst="rect">
            <a:avLst/>
          </a:prstGeom>
          <a:solidFill>
            <a:srgbClr val="E8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637896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2107bcb-31fc-4216-b9d2-0191614b8874}" enabled="1" method="Standard" siteId="{24e38255-2c42-4538-999c-5fd53e8456d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1187</Words>
  <Application>Microsoft Office PowerPoint</Application>
  <PresentationFormat>Panorámica</PresentationFormat>
  <Paragraphs>141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JAIME DEL REY GOMEZ-MORATA</cp:lastModifiedBy>
  <cp:revision>13</cp:revision>
  <dcterms:created xsi:type="dcterms:W3CDTF">2013-01-27T09:14:16Z</dcterms:created>
  <dcterms:modified xsi:type="dcterms:W3CDTF">2026-10-15T20:26:18Z</dcterms:modified>
  <cp:category/>
</cp:coreProperties>
</file>