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microsoft.com/office/2020/02/relationships/classificationlabels" Target="docMetadata/LabelInfo.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18"/>
  </p:notesMasterIdLst>
  <p:sldIdLst>
    <p:sldId id="262" r:id="rId2"/>
    <p:sldId id="269" r:id="rId3"/>
    <p:sldId id="270" r:id="rId4"/>
    <p:sldId id="263" r:id="rId5"/>
    <p:sldId id="256" r:id="rId6"/>
    <p:sldId id="265" r:id="rId7"/>
    <p:sldId id="271" r:id="rId8"/>
    <p:sldId id="267" r:id="rId9"/>
    <p:sldId id="268" r:id="rId10"/>
    <p:sldId id="259" r:id="rId11"/>
    <p:sldId id="264" r:id="rId12"/>
    <p:sldId id="272" r:id="rId13"/>
    <p:sldId id="260" r:id="rId14"/>
    <p:sldId id="273" r:id="rId15"/>
    <p:sldId id="261" r:id="rId16"/>
    <p:sldId id="266" r:id="rId17"/>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995" autoAdjust="0"/>
    <p:restoredTop sz="94660"/>
  </p:normalViewPr>
  <p:slideViewPr>
    <p:cSldViewPr snapToGrid="0" snapToObjects="1">
      <p:cViewPr varScale="1">
        <p:scale>
          <a:sx n="56" d="100"/>
          <a:sy n="56" d="100"/>
        </p:scale>
        <p:origin x="1000" y="44"/>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58986344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Cover added 4 October 2026. English editorial title summarises the scope of the supplied six-slide deck, not the official title of a congress or ministry publication. No sponsorship/affiliation claim is added.</a:t>
            </a:r>
          </a:p>
          <a:p>
            <a:r>
              <a:t>Logo: official black-and-white asset supplied on the ministry institutional-image page. Original logo kept intact, with original proportions and black-and-white colours; no redraw or recolouring.</a:t>
            </a:r>
          </a:p>
          <a:p>
            <a:r>
              <a:t>Source: https://mptmd.gob.es/portal/politica-territorial/local/coop_econom_local_estado_fondos_europeos/ayudas_catastrofes/imagen_institucional</a:t>
            </a:r>
          </a:p>
          <a:p>
            <a:r>
              <a:t>Asset: https://mptmd.gob.es/portal/politica-territorial/local/coop_econom_local_estado_fondos_europeos/ayudas_catastrofes/imagen_institucional/_jcr_content/root/container/containerSpace/vertical_menu/vertical-menu-container/subtittle_img5/img.coreimg.png/1761836275817/mptmd-gob-bn-lowres.png</a:t>
            </a:r>
          </a:p>
          <a:p>
            <a:r>
              <a:t>Photo: same Priaranza excavation image already included in the source deck; Emilio Silva / RTVE. Source verified 4 October 2026: https://www.rtve.es/noticias/20251021/25-primera-exhumacion-cientifica-dia-emilio-silva-aprendio-tierra-tiene-propia-memoria/16760492.shtml</a:t>
            </a:r>
          </a:p>
          <a:p>
            <a:r>
              <a:t>Photo rendered in warm monochrome to match the deck's muted palette. Composition retained without cropping. Attribution is not a reuse licence. Reuse rights remain unconfirmed; establish permission before public publication.</a:t>
            </a:r>
          </a:p>
          <a:p>
            <a:r>
              <a:t>Existing six slides retained in the full deck, including source notes and provisional census figure. The cover has no page number; existing content numbering 1-6 remains unchanged.</a:t>
            </a:r>
          </a:p>
        </p:txBody>
      </p:sp>
      <p:sp>
        <p:nvSpPr>
          <p:cNvPr id="4" name="Slide Number Placeholder 3"/>
          <p:cNvSpPr>
            <a:spLocks noGrp="1"/>
          </p:cNvSpPr>
          <p:nvPr>
            <p:ph type="sldNum" sz="quarter" idx="5"/>
          </p:nvPr>
        </p:nvSpPr>
        <p:spPr/>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7FEDBEA-8B5D-7DC1-4AB8-537C65BB659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802F8A8-B7F3-BEFD-5FD1-75B5118AEBDD}"/>
              </a:ext>
            </a:extLst>
          </p:cNvPr>
          <p:cNvSpPr>
            <a:spLocks noGrp="1" noRot="1" noChangeAspect="1"/>
          </p:cNvSpPr>
          <p:nvPr>
            <p:ph type="sldImg" idx="2"/>
          </p:nvPr>
        </p:nvSpPr>
        <p:spPr/>
      </p:sp>
      <p:sp>
        <p:nvSpPr>
          <p:cNvPr id="3" name="Notes Placeholder 2">
            <a:extLst>
              <a:ext uri="{FF2B5EF4-FFF2-40B4-BE49-F238E27FC236}">
                <a16:creationId xmlns:a16="http://schemas.microsoft.com/office/drawing/2014/main" id="{88F2C889-0E99-4C92-DF03-2D58A6E9A390}"/>
              </a:ext>
            </a:extLst>
          </p:cNvPr>
          <p:cNvSpPr>
            <a:spLocks noGrp="1"/>
          </p:cNvSpPr>
          <p:nvPr>
            <p:ph type="body" sz="quarter" idx="3"/>
          </p:nvPr>
        </p:nvSpPr>
        <p:spPr/>
        <p:txBody>
          <a:bodyPr/>
          <a:lstStyle/>
          <a:p>
            <a:r>
              <a:t>Historical framing: social inequality and reform conflicts were background conditions, not a deterministic cause. Removed "quasi-feudal", blanket political labels and unsupported assertion that a majority of army officers joined.</a:t>
            </a:r>
          </a:p>
          <a:p>
            <a:r>
              <a:t>History: https://www.cambridge.org/core/books/spanish-republic-and-civil-war/34579D5589717B5C272700D4996B4EBE</a:t>
            </a:r>
          </a:p>
          <a:p>
            <a:r>
              <a:t>https://encyclopedia.ushmm.org/content/en/article/spanish-civil-war</a:t>
            </a:r>
          </a:p>
          <a:p>
            <a:r>
              <a:t>Agrarian context: https://www.lse.ac.uk/Economic-History/Assets/Documents/Seminars/EH/Papers2016-17/Domenech.pdf</a:t>
            </a:r>
          </a:p>
          <a:p>
            <a:r>
              <a:t>Photos:</a:t>
            </a:r>
          </a:p>
          <a:p>
            <a:r>
              <a:t>Casas Viejas, Calle Nueva: https://historiacasasviejas.es/2021/03/casas-viejas-en-la-hemoroteca-digital-2/ (Campúa, archive photograph via BNE historical press; no explicit open licence on this page).</a:t>
            </a:r>
          </a:p>
          <a:p>
            <a:r>
              <a:t>Workers: https://www.ieg-ego.eu/en/mediainfo/asturian-miners-strike-of-1934 (public domain, NAC Poland).</a:t>
            </a:r>
          </a:p>
          <a:p>
            <a:r>
              <a:t>Cardinal: https://commons.wikimedia.org/wiki/File:Cardenal_Pedro_Segura_1936.jpg (CC BY 4.0 as stated on Commons; https://creativecommons.org/licenses/by/4.0/ ; resized). This is a portrait of a church leader, not a photograph of landowners. No landowner image is mislabelled as evidence.</a:t>
            </a:r>
          </a:p>
        </p:txBody>
      </p:sp>
      <p:sp>
        <p:nvSpPr>
          <p:cNvPr id="4" name="Slide Number Placeholder 3">
            <a:extLst>
              <a:ext uri="{FF2B5EF4-FFF2-40B4-BE49-F238E27FC236}">
                <a16:creationId xmlns:a16="http://schemas.microsoft.com/office/drawing/2014/main" id="{52B69A1A-2F14-02CD-F36F-FFC677C0B8FA}"/>
              </a:ext>
            </a:extLst>
          </p:cNvPr>
          <p:cNvSpPr>
            <a:spLocks noGrp="1"/>
          </p:cNvSpPr>
          <p:nvPr>
            <p:ph type="sldNum" sz="quarter" idx="5"/>
          </p:nvPr>
        </p:nvSpPr>
        <p:spPr/>
      </p:sp>
    </p:spTree>
    <p:extLst>
      <p:ext uri="{BB962C8B-B14F-4D97-AF65-F5344CB8AC3E}">
        <p14:creationId xmlns:p14="http://schemas.microsoft.com/office/powerpoint/2010/main" val="240123431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Human toll figures are approximate, not precise casualty counts. ~500,000 lives lost in the conflict (includes combatants and civilians; not all postwar repression). ~500,000 refugees to France in 1939, not the total displaced population.</a:t>
            </a:r>
          </a:p>
          <a:p>
            <a:r>
              <a:t>https://encyclopedia.ushmm.org/content/en/article/spanish-civil-war</a:t>
            </a:r>
          </a:p>
          <a:p>
            <a:r>
              <a:t>https://www.histoire-immigration.fr/en/migration-characteristics-by-country-of-origin/the-retirada-or-post-war-spanish-republican-exile</a:t>
            </a:r>
          </a:p>
        </p:txBody>
      </p:sp>
      <p:sp>
        <p:nvSpPr>
          <p:cNvPr id="4" name="Slide Number Placeholder 3"/>
          <p:cNvSpPr>
            <a:spLocks noGrp="1"/>
          </p:cNvSpPr>
          <p:nvPr>
            <p:ph type="sldNum" sz="quarter" idx="5"/>
          </p:nvPr>
        </p:nvSpPr>
        <p:spPr/>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7FEDBEA-8B5D-7DC1-4AB8-537C65BB659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802F8A8-B7F3-BEFD-5FD1-75B5118AEBDD}"/>
              </a:ext>
            </a:extLst>
          </p:cNvPr>
          <p:cNvSpPr>
            <a:spLocks noGrp="1" noRot="1" noChangeAspect="1"/>
          </p:cNvSpPr>
          <p:nvPr>
            <p:ph type="sldImg" idx="2"/>
          </p:nvPr>
        </p:nvSpPr>
        <p:spPr/>
      </p:sp>
      <p:sp>
        <p:nvSpPr>
          <p:cNvPr id="3" name="Notes Placeholder 2">
            <a:extLst>
              <a:ext uri="{FF2B5EF4-FFF2-40B4-BE49-F238E27FC236}">
                <a16:creationId xmlns:a16="http://schemas.microsoft.com/office/drawing/2014/main" id="{88F2C889-0E99-4C92-DF03-2D58A6E9A390}"/>
              </a:ext>
            </a:extLst>
          </p:cNvPr>
          <p:cNvSpPr>
            <a:spLocks noGrp="1"/>
          </p:cNvSpPr>
          <p:nvPr>
            <p:ph type="body" sz="quarter" idx="3"/>
          </p:nvPr>
        </p:nvSpPr>
        <p:spPr/>
        <p:txBody>
          <a:bodyPr/>
          <a:lstStyle/>
          <a:p>
            <a:r>
              <a:t>Foreign involvement in the Spanish Civil War, 1936-1939.</a:t>
            </a:r>
          </a:p>
          <a:p>
            <a:r>
              <a:t>Scope: four selected forms of intervention, not an exhaustive list of foreign involvement.</a:t>
            </a:r>
          </a:p>
          <a:p>
            <a:r>
              <a:t>Historical distinction: the USSR supplied weapons and military advisers and also sent pilots and tank crews who fought. It is inaccurate to say no Soviet troops took part. It did not send an expeditionary land army comparable to Italy's CTV. The CTV combined regular army personnel and Fascist Blackshirt militia. The Condor Legion consisted of German armed-forces personnel.</a:t>
            </a:r>
          </a:p>
          <a:p>
            <a:r>
              <a:t>Facts:</a:t>
            </a:r>
          </a:p>
          <a:p>
            <a:r>
              <a:t>https://encyclopedia.ushmm.org/content/en/article/spanish-civil-war</a:t>
            </a:r>
          </a:p>
          <a:p>
            <a:r>
              <a:t>https://www.gutenberg-e.org/kod01/kod17.html</a:t>
            </a:r>
          </a:p>
          <a:p>
            <a:r>
              <a:t>https://www.mhcat.cat/esmhc/exposiciones/exposiciones_realizadas/fu_la_spagna</a:t>
            </a:r>
          </a:p>
          <a:p>
            <a:r>
              <a:t>https://museomitag.it/wp-content/uploads/2023/03/Annali_30-art_01f-studi-e-ricerche-Perez.pdf</a:t>
            </a:r>
          </a:p>
          <a:p>
            <a:r>
              <a:t>Photos (all resized, no people identified as Soviet crews):</a:t>
            </a:r>
          </a:p>
          <a:p>
            <a:r>
              <a:t>brigade: https://commons.wikimedia.org/wiki/File:Bundesarchiv_Bild_183-H28510%2C_Spanien%2C_Gefechtsstand_des_Etkar_Andr%C3%A9_Bataillons.jpg</a:t>
            </a:r>
          </a:p>
          <a:p>
            <a:r>
              <a:t>tank: https://commons.wikimedia.org/wiki/File:%D0%98%D1%81%D0%BF%D0%B0%D0%BD%D1%81%D0%BA%D0%B0%D1%8F_11_%D0%B8%D0%BD%D1%82%D0%B5%D1%80%D0%B1%D1%80%D0%B8%D0%B3%D0%B0%D0%B4%D0%B0_%D0%B2_%D0%B1%D0%BE%D1%8E_%D0%BF%D0%BE%D0%B4_%D0%91%D0%B5%D0%BB%D1%8C%D1%87%D0%B8%D1%82%D0%B5._1937-edit.jpg</a:t>
            </a:r>
          </a:p>
          <a:p>
            <a:r>
              <a:t>condor: https://commons.wikimedia.org/wiki/File:He_111_B-1_o._B-2%2C_Spanien%2C_1937-38_(1).jpg</a:t>
            </a:r>
          </a:p>
          <a:p>
            <a:r>
              <a:t>italy: https://commons.wikimedia.org/wiki/File:CTV_troops_near_Tortosa.jpg</a:t>
            </a:r>
          </a:p>
          <a:p>
            <a:r>
              <a:t>Bundesarchiv image license: https://creativecommons.org/licenses/by-sa/3.0/de/deed.en . The other three files are marked public domain by Wikimedia Commons; underlying archival metadata and anonymous-author status govern reuse. The Soviet card photograph shows International Brigadiers on a Soviet-built tank, not identifiable Soviet servicemen.</a:t>
            </a:r>
          </a:p>
        </p:txBody>
      </p:sp>
      <p:sp>
        <p:nvSpPr>
          <p:cNvPr id="4" name="Slide Number Placeholder 3">
            <a:extLst>
              <a:ext uri="{FF2B5EF4-FFF2-40B4-BE49-F238E27FC236}">
                <a16:creationId xmlns:a16="http://schemas.microsoft.com/office/drawing/2014/main" id="{52B69A1A-2F14-02CD-F36F-FFC677C0B8FA}"/>
              </a:ext>
            </a:extLst>
          </p:cNvPr>
          <p:cNvSpPr>
            <a:spLocks noGrp="1"/>
          </p:cNvSpPr>
          <p:nvPr>
            <p:ph type="sldNum" sz="quarter" idx="5"/>
          </p:nvPr>
        </p:nvSpPr>
        <p:spPr/>
      </p:sp>
    </p:spTree>
    <p:extLst>
      <p:ext uri="{BB962C8B-B14F-4D97-AF65-F5344CB8AC3E}">
        <p14:creationId xmlns:p14="http://schemas.microsoft.com/office/powerpoint/2010/main" val="240123431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Chronology slide revised 15 October 2026. Dates are displayed schematically, not to scale. Transition 1975–1982 is a conventional periodisation, not a single legal end date.</a:t>
            </a:r>
          </a:p>
          <a:p>
            <a:r>
              <a:t>1939: exhumations in Torrejón de Ardoz and transfer of coffins to Paracuellos. Hermes Pato/EFE photograph, as credited by elDiario.es. Not openly licensed; presentation use accepted by the user, with visible credit. Rights clearance may be required for external publication.</a:t>
            </a:r>
          </a:p>
          <a:p>
            <a:r>
              <a:t>https://www.eldiario.es/sociedad/exhumados-dios-espana-cuerpos-si-recuperados-homenajeados-guerra-civil_1_11665752.html</a:t>
            </a:r>
          </a:p>
          <a:p>
            <a:r>
              <a:t>1975: Franco died on 20 November.</a:t>
            </a:r>
          </a:p>
          <a:p>
            <a:r>
              <a:t>https://www.rtve.es/rtve/20180221/muerte-franco-proclamacion-del-rey/1681862.shtml</a:t>
            </a:r>
          </a:p>
          <a:p>
            <a:r>
              <a:t>1978 Constitution:</a:t>
            </a:r>
          </a:p>
          <a:p>
            <a:r>
              <a:t>https://blog.congreso.es/6-de-diciembre-del-78/</a:t>
            </a:r>
          </a:p>
          <a:p>
            <a:r>
              <a:t>1978–1980: main wave of early exhumations in Navarre. Paloma Aguilar (2018). Photo shows Sartaguda families at Ollacarizqueta; its exact date is not independently established. Government of Navarre records family exhumations at this site in 1979. This illustrates the wider period, not a claim that the photo dates to every year.</a:t>
            </a:r>
          </a:p>
          <a:p>
            <a:r>
              <a:t>https://www.cepc.gob.es/sites/default/files/2023-04/38309hyp3911palomaaguilar.pdf</a:t>
            </a:r>
          </a:p>
          <a:p>
            <a:r>
              <a:t>https://www.navarra.es/es/noticias/2019/09/30/localizados-en-ollacarizqueta-los-restos-de-16-victimas-del-golpe-militar-de-1936</a:t>
            </a:r>
          </a:p>
          <a:p>
            <a:r>
              <a:t>https://exhumacionestempranas.navarra.es/exhumaciones_transici%C3%B3n#ww1_45</a:t>
            </a:r>
          </a:p>
          <a:p>
            <a:r>
              <a:t>https://exhumacionestempranas.navarra.es/project</a:t>
            </a:r>
          </a:p>
          <a:p>
            <a:r>
              <a:t>https://creativecommons.org/licenses/by-nc/4.0/</a:t>
            </a:r>
          </a:p>
          <a:p>
            <a:r>
              <a:t>Photo: Instituto Navarro de la Memoria, CC BY-NC 4.0. Non-commercial reuse only.</a:t>
            </a:r>
          </a:p>
          <a:p>
            <a:r>
              <a:t>1981: 23-F coup attempt. No causal claim about stopping exhumations is made.</a:t>
            </a:r>
          </a:p>
          <a:p>
            <a:r>
              <a:t>https://www.congreso.es/public_oficiales/L1/CONG/DS/PL/PL_146.PDF</a:t>
            </a:r>
          </a:p>
          <a:p>
            <a:endParaRPr/>
          </a:p>
        </p:txBody>
      </p:sp>
      <p:sp>
        <p:nvSpPr>
          <p:cNvPr id="4" name="Slide Number Placeholder 3"/>
          <p:cNvSpPr>
            <a:spLocks noGrp="1"/>
          </p:cNvSpPr>
          <p:nvPr>
            <p:ph type="sldNum" sz="quarter" idx="5"/>
          </p:nvPr>
        </p:nvSpPr>
        <p:spPr/>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Priaranza scientific-exhumation landmark in October 2000: https://memoriahistorica.org.es/los-13-de-priaranza/</a:t>
            </a:r>
          </a:p>
          <a:p>
            <a:r>
              <a:t>https://www.rtve.es/noticias/20251021/25-primera-exhumacion-cientifica-dia-emilio-silva-aprendio-tierra-tiene-propia-memoria/16760492.shtml</a:t>
            </a:r>
          </a:p>
          <a:p>
            <a:r>
              <a:t>"First" is restricted to the modern scientific cycle of family-led Francoist-victim recovery, not every exhumation in Spanish history. Different accounts give 21 October (start) and 28 October (recovery), so slide says October.</a:t>
            </a:r>
          </a:p>
          <a:p>
            <a:r>
              <a:t>Photo verified: https://img2.rtve.es/n/16760492?w=1600, caption Exhumación de la fosa de Priaranza, credited Emilio Silva. REUSE RIGHTS NOT CONFIRMED. Do not publish until permission is established.</a:t>
            </a:r>
          </a:p>
          <a:p>
            <a:r>
              <a:t>2007 law https://www.boe.es/buscar/act.php?id=BOE-A-2007-22296</a:t>
            </a:r>
          </a:p>
          <a:p>
            <a:r>
              <a:t>2022 law https://www.boe.es/eli/es/l/2022/10/19/20/</a:t>
            </a:r>
          </a:p>
          <a:p>
            <a:r>
              <a:t>Renewed exhumation policy https://www.lamoncloa.gob.es/serviciosdeprensa/notasprensa/politica-territorial-memoria-democratica/paginas/2024/200324-exhumaciones-guerra-civil.aspx. 2019 is user-selected period marker; plans started 2020. 2026 is presentation endpoint, not an asserted completed event.</a:t>
            </a:r>
          </a:p>
          <a:p>
            <a:endParaRPr/>
          </a:p>
          <a:p>
            <a:r>
              <a:t>Rebuilt Oct 15 as a schematic horizontal timeline (not to scale). Era bands are editorial groupings. 2019 is a period marker: Sánchez governments since 2018; state exhumation grants verified for 2021 (114 projects, MPR 4 Mar 2021 https://www.mpr.gob.es/prencom/notas/paginas/2021/040321-ayudasproyectos.aspx); four-year exhumation plan: https://www.lamoncloa.gob.es/serviciosdeprensa/notasprensa/politica-territorial-memoria-democratica/paginas/2024/200324-exhumaciones-guerra-civil.aspx. Law 20/2022 of 19 Oct 2022, art. 16: state responsibility for search. Priaranza: thirteen bodies exhumed Oct 2000, origin of ARMH (https://arquitecturaymemoria.es/cronologia-de-acciones-memoriales-en-la-fosa-de-priaranza-del-bierzo/).</a:t>
            </a:r>
          </a:p>
        </p:txBody>
      </p:sp>
      <p:sp>
        <p:nvSpPr>
          <p:cNvPr id="4" name="Slide Number Placeholder 3"/>
          <p:cNvSpPr>
            <a:spLocks noGrp="1"/>
          </p:cNvSpPr>
          <p:nvPr>
            <p:ph type="sldNum" sz="quarter" idx="5"/>
          </p:nvPr>
        </p:nvSpPr>
        <p:spPr/>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Author-specified routes, supplied 14 October 2026. No amounts or intervention counts on this slide. FEMP = Spanish Federation of Municipalities and Provinces. The FEMP route and direct municipal grants share a municipal destination. Direct-execution contracts are initiated and controlled by SEMD. Native editable boxes/connectors.</a:t>
            </a:r>
          </a:p>
        </p:txBody>
      </p:sp>
      <p:sp>
        <p:nvSpPr>
          <p:cNvPr id="4" name="Slide Number Placeholder 3"/>
          <p:cNvSpPr>
            <a:spLocks noGrp="1"/>
          </p:cNvSpPr>
          <p:nvPr>
            <p:ph type="sldNum" sz="quarter" idx="5"/>
          </p:nvPr>
        </p:nvSpPr>
        <p:spPr/>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Notes Placeholder 2"/>
          <p:cNvSpPr>
            <a:spLocks noGrp="1"/>
          </p:cNvSpPr>
          <p:nvPr>
            <p:ph type="body" sz="quarter" idx="3"/>
          </p:nvPr>
        </p:nvSpPr>
        <p:spPr/>
        <p:txBody>
          <a:bodyPr/>
          <a:lstStyle/>
          <a:p>
            <a:r>
              <a:t>Map copied as native editable freeforms and circles from the supplied Pytos España deck; positions and bubble sizes scaled uniformly. Original map: 462 localities, 845 incorporated rows, all spreadsheet exercises. No new period inferred. Funding table transcribed from author-provided data of 14 Oct 2026; exact sum verified: €25,581,633.62, 911 interventions. Map and table counts have different scopes and must not be treated as interchangeable. No table reporting period was supplied, so none is invented. Competitive grants = subvenciones en concurrencia competitiva. FEMP = Spanish Federation of Municipalities and Provinces.</a:t>
            </a: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MAPA DE FOSAS - sources and caveats</a:t>
            </a:r>
          </a:p>
          <a:p>
            <a:r>
              <a:t>Figures read live on 4 Oct 2026 from the Ministry's State Map (embedded viewer at https://mptmd.gob.es/portal/memoria-democratica/mapa-de-fosas/buscador-mapa-fosas):</a:t>
            </a:r>
          </a:p>
          <a:p>
            <a:r>
              <a:t>- 5,932 fosas: the total the map itself displays ("5932 fosas en total").</a:t>
            </a:r>
          </a:p>
          <a:p>
            <a:r>
              <a:t>- 62,530 victims: NOT shown as a total on the Ministry page. Counted from the map's public records: distinct victim IDs linked to fosas ("difuntos documentados") across 3,609 fosas. Last record modification in the dataset: 25 Sep 2026.</a:t>
            </a:r>
          </a:p>
          <a:p>
            <a:r>
              <a:t>- For reference: summing the "number buried" field gives about 145,000 persons reported buried (filled for 4,493 fosas). This is an estimate field, not documented named victims, so it is not used on the slide.</a:t>
            </a:r>
          </a:p>
          <a:p>
            <a:r>
              <a:t>- RTVE's own map reported about 6,000 fosas (5,932 and 6,252 on different loads on 4 Oct 2026) and, in its methodology, a census of about 67,500 people with more than 40,000 linked to a fosa (as of Oct 2025).</a:t>
            </a:r>
          </a:p>
          <a:p>
            <a:r>
              <a:t>Update the two numbers before presenting if the map changes.</a:t>
            </a:r>
          </a:p>
          <a:p>
            <a:r>
              <a:t>Law: Ley 20/2022, de 19 de octubre, de Memoria Democratica, art. 17 "Mapa integrado de localizacion de personas desaparecidas". Verified in the BOE consolidated text: https://www.boe.es/eli/es/l/2022/10/19/20/ and on the Ministry page https://www.mpr.gob.es/memoriademocratica/mapa-de-fosas/paginas/index.aspx</a:t>
            </a:r>
          </a:p>
          <a:p>
            <a:r>
              <a:t>Image: screenshot of the RTVE project "El pais de las 6.000 fosas" (https://www.rtve.es/noticias/fosas-guerra-civil-franquismo/mapa/), a joint initiative of the Ministry and RTVE (Ministry news item of 12 Nov 2025: https://mptmd.gob.es/portal/prensa/noticias/2025/Noviembre/20251112). Credit is shown on the slide; attribution is not a reuse licence, ask RTVE/Ministry if the deck is published.</a:t>
            </a:r>
          </a:p>
        </p:txBody>
      </p:sp>
      <p:sp>
        <p:nvSpPr>
          <p:cNvPr id="4" name="Slide Number Placeholder 3"/>
          <p:cNvSpPr>
            <a:spLocks noGrp="1"/>
          </p:cNvSpPr>
          <p:nvPr>
            <p:ph type="sldNum" sz="quarter" idx="5"/>
          </p:nvPr>
        </p:nvSpPr>
        <p:spPr/>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REGISTRO Y CENSO ESTATAL DE VICTIMAS - sources and caveats</a:t>
            </a:r>
          </a:p>
          <a:p>
            <a:r>
              <a:t>*** PLACEHOLDER: 500,000 victims is a placeholder (per Jaime voice note as relayed by the assistant), NOT a verified number. Update it before presenting (also remove the asterisk note in the slide footer). For reference, RTVE's project methodology (Oct 2025) described the Secretaria de Estado census as including about 67,500 people, of which more than 40,000 were linked to a fosa: https://www.rtve.es/noticias/fosas-guerra-civil-franquismo/mapa/ ***</a:t>
            </a:r>
          </a:p>
          <a:p>
            <a:r>
              <a:t>Law: Ley 20/2022, art. 9 "Registro y Censo Estatal de Victimas" (apartados 1-3): register of victims kept by the ministry competent in democratic memory; public census of all victims of the War and the Dictatorship built from it. BOE: https://www.boe.es/eli/es/l/2022/10/19/20/</a:t>
            </a:r>
          </a:p>
          <a:p>
            <a:r>
              <a:t>Agreement: Convenio between the AGE (Ministerio de Politica Territorial y Memoria Democratica) and the Universidade de Santiago de Compostela (grupo Histagra-CISPAC) for the Censo Estatal de Victimas. Signed 16 Feb 2025; published by Resolucion of 24 Feb 2025, BOE no. 55 of 5 Mar 2025: https://www.boe.es/diario_boe/txt.php?id=BOE-A-2025-4390 . Histagra project page gives 17/02/2025 to 17/02/2027 and principal investigator Lourenzo Fernandez Prieto: https://histagra.usc.es/es/investigacion/585/elaboracion-del-censo-estatal-de-victimas . Ministry page (project Cenomi): https://mptmd.gob.es/portal/memoria-democratica/registro-y-censo-estatal-de-victimas</a:t>
            </a:r>
          </a:p>
          <a:p>
            <a:r>
              <a:t>Scope in the convenio: victims with a death outcome, excluding combatants, in 1936-1939; data collected from civil registries, military archives and other censuses. One work block uses the series of judicial files of summary proceedings (procedimientos sumarisimos) held by the Ministry of Defence.</a:t>
            </a:r>
          </a:p>
          <a:p>
            <a:r>
              <a:t>Image: screenshot of a victim record from the Ministry's State Map (public database of documented victims linked to fosas), shown as a typical ficha. It is not a scan of an original archive document and is not an image of the census itself.</a:t>
            </a:r>
          </a:p>
        </p:txBody>
      </p:sp>
      <p:sp>
        <p:nvSpPr>
          <p:cNvPr id="4" name="Slide Number Placeholder 3"/>
          <p:cNvSpPr>
            <a:spLocks noGrp="1"/>
          </p:cNvSpPr>
          <p:nvPr>
            <p:ph type="sldNum" sz="quarter" idx="5"/>
          </p:nvPr>
        </p:nvSpPr>
        <p:spPr/>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0E79600-D8A8-922A-8D9E-9662E6AA54C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3BD10FB-91E0-8D35-40EC-B4B015AF3647}"/>
              </a:ext>
            </a:extLst>
          </p:cNvPr>
          <p:cNvSpPr>
            <a:spLocks noGrp="1" noRot="1" noChangeAspect="1"/>
          </p:cNvSpPr>
          <p:nvPr>
            <p:ph type="sldImg" idx="2"/>
          </p:nvPr>
        </p:nvSpPr>
        <p:spPr/>
      </p:sp>
      <p:sp>
        <p:nvSpPr>
          <p:cNvPr id="3" name="Notes Placeholder 2">
            <a:extLst>
              <a:ext uri="{FF2B5EF4-FFF2-40B4-BE49-F238E27FC236}">
                <a16:creationId xmlns:a16="http://schemas.microsoft.com/office/drawing/2014/main" id="{8E017615-A3BD-C945-72A2-AC532D47FA50}"/>
              </a:ext>
            </a:extLst>
          </p:cNvPr>
          <p:cNvSpPr>
            <a:spLocks noGrp="1"/>
          </p:cNvSpPr>
          <p:nvPr>
            <p:ph type="body" sz="quarter" idx="3"/>
          </p:nvPr>
        </p:nvSpPr>
        <p:spPr/>
        <p:txBody>
          <a:bodyPr/>
          <a:lstStyle/>
          <a:p>
            <a:r>
              <a:t>Cover added 4 October 2026. English editorial title summarises the scope of the supplied six-slide deck, not the official title of a congress or ministry publication. No sponsorship/affiliation claim is added.</a:t>
            </a:r>
          </a:p>
          <a:p>
            <a:r>
              <a:t>Logo: official black-and-white asset supplied on the ministry institutional-image page. Original logo kept intact, with original proportions and black-and-white colours; no redraw or recolouring.</a:t>
            </a:r>
          </a:p>
          <a:p>
            <a:r>
              <a:t>Source: https://mptmd.gob.es/portal/politica-territorial/local/coop_econom_local_estado_fondos_europeos/ayudas_catastrofes/imagen_institucional</a:t>
            </a:r>
          </a:p>
          <a:p>
            <a:r>
              <a:t>Asset: https://mptmd.gob.es/portal/politica-territorial/local/coop_econom_local_estado_fondos_europeos/ayudas_catastrofes/imagen_institucional/_jcr_content/root/container/containerSpace/vertical_menu/vertical-menu-container/subtittle_img5/img.coreimg.png/1761836275817/mptmd-gob-bn-lowres.png</a:t>
            </a:r>
          </a:p>
          <a:p>
            <a:r>
              <a:t>Photo: same Priaranza excavation image already included in the source deck; Emilio Silva / RTVE. Source verified 4 October 2026: https://www.rtve.es/noticias/20251021/25-primera-exhumacion-cientifica-dia-emilio-silva-aprendio-tierra-tiene-propia-memoria/16760492.shtml</a:t>
            </a:r>
          </a:p>
          <a:p>
            <a:r>
              <a:t>Photo rendered in warm monochrome to match the deck's muted palette. Composition retained without cropping. Attribution is not a reuse licence. Reuse rights remain unconfirmed; establish permission before public publication.</a:t>
            </a:r>
          </a:p>
          <a:p>
            <a:r>
              <a:t>Existing six slides retained in the full deck, including source notes and provisional census figure. The cover has no page number; existing content numbering 1-6 remains unchanged.</a:t>
            </a:r>
          </a:p>
        </p:txBody>
      </p:sp>
      <p:sp>
        <p:nvSpPr>
          <p:cNvPr id="4" name="Slide Number Placeholder 3">
            <a:extLst>
              <a:ext uri="{FF2B5EF4-FFF2-40B4-BE49-F238E27FC236}">
                <a16:creationId xmlns:a16="http://schemas.microsoft.com/office/drawing/2014/main" id="{895C99F9-8790-85AB-BFC5-3306D5EB26F1}"/>
              </a:ext>
            </a:extLst>
          </p:cNvPr>
          <p:cNvSpPr>
            <a:spLocks noGrp="1"/>
          </p:cNvSpPr>
          <p:nvPr>
            <p:ph type="sldNum" sz="quarter" idx="5"/>
          </p:nvPr>
        </p:nvSpPr>
        <p:spPr/>
      </p:sp>
    </p:spTree>
    <p:extLst>
      <p:ext uri="{BB962C8B-B14F-4D97-AF65-F5344CB8AC3E}">
        <p14:creationId xmlns:p14="http://schemas.microsoft.com/office/powerpoint/2010/main" val="1841782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5BCAD085-E8A6-8845-BD4E-CB4CCA059FC4}" type="datetimeFigureOut">
              <a:rPr lang="en-US" smtClean="0"/>
              <a:t>10/16/2026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‹Nº›</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5BCAD085-E8A6-8845-BD4E-CB4CCA059FC4}" type="datetimeFigureOut">
              <a:rPr lang="en-US" smtClean="0"/>
              <a:t>10/16/2026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‹Nº›</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10/16/2026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‹Nº›</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5BCAD085-E8A6-8845-BD4E-CB4CCA059FC4}" type="datetimeFigureOut">
              <a:rPr lang="en-US" smtClean="0"/>
              <a:t>10/16/2026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‹Nº›</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5BCAD085-E8A6-8845-BD4E-CB4CCA059FC4}" type="datetimeFigureOut">
              <a:rPr lang="en-US" smtClean="0"/>
              <a:t>10/16/2026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‹Nº›</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5BCAD085-E8A6-8845-BD4E-CB4CCA059FC4}" type="datetimeFigureOut">
              <a:rPr lang="en-US" smtClean="0"/>
              <a:t>10/16/2026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‹Nº›</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10/16/2026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‹Nº›</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10/16/2026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‹Nº›</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10/16/2026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‹Nº›</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5BCAD085-E8A6-8845-BD4E-CB4CCA059FC4}" type="datetimeFigureOut">
              <a:rPr lang="en-US" smtClean="0"/>
              <a:t>10/16/2026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‹Nº›</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5BCAD085-E8A6-8845-BD4E-CB4CCA059FC4}" type="datetimeFigureOut">
              <a:rPr lang="en-US" smtClean="0"/>
              <a:t>10/16/2026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‹Nº›</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10/16/2026</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‹Nº›</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7.xml"/><Relationship Id="rId4" Type="http://schemas.openxmlformats.org/officeDocument/2006/relationships/image" Target="../media/image2.jpeg"/></Relationships>
</file>

<file path=ppt/slides/_rels/slide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image" Target="../media/image1.png"/><Relationship Id="rId7" Type="http://schemas.microsoft.com/office/2007/relationships/hdphoto" Target="../media/hdphoto1.wdp"/><Relationship Id="rId2" Type="http://schemas.openxmlformats.org/officeDocument/2006/relationships/notesSlide" Target="../notesSlides/notesSlide2.xml"/><Relationship Id="rId1" Type="http://schemas.openxmlformats.org/officeDocument/2006/relationships/slideLayout" Target="../slideLayouts/slideLayout7.xml"/><Relationship Id="rId6" Type="http://schemas.openxmlformats.org/officeDocument/2006/relationships/image" Target="../media/image5.png"/><Relationship Id="rId5" Type="http://schemas.openxmlformats.org/officeDocument/2006/relationships/image" Target="../media/image4.jpg"/><Relationship Id="rId4" Type="http://schemas.openxmlformats.org/officeDocument/2006/relationships/image" Target="../media/image3.jpeg"/></Relationships>
</file>

<file path=ppt/slides/_rels/slide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image" Target="../media/image1.png"/><Relationship Id="rId7" Type="http://schemas.openxmlformats.org/officeDocument/2006/relationships/image" Target="../media/image9.jpeg"/><Relationship Id="rId2" Type="http://schemas.openxmlformats.org/officeDocument/2006/relationships/notesSlide" Target="../notesSlides/notesSlide4.xml"/><Relationship Id="rId1" Type="http://schemas.openxmlformats.org/officeDocument/2006/relationships/slideLayout" Target="../slideLayouts/slideLayout7.xml"/><Relationship Id="rId6" Type="http://schemas.openxmlformats.org/officeDocument/2006/relationships/image" Target="../media/image8.jpeg"/><Relationship Id="rId5" Type="http://schemas.openxmlformats.org/officeDocument/2006/relationships/image" Target="../media/image7.jpeg"/><Relationship Id="rId4" Type="http://schemas.openxmlformats.org/officeDocument/2006/relationships/image" Target="../media/image6.jpg"/></Relationships>
</file>

<file path=ppt/slides/_rels/slide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5.xml"/><Relationship Id="rId1" Type="http://schemas.openxmlformats.org/officeDocument/2006/relationships/slideLayout" Target="../slideLayouts/slideLayout7.xml"/><Relationship Id="rId5" Type="http://schemas.openxmlformats.org/officeDocument/2006/relationships/image" Target="../media/image11.jpeg"/><Relationship Id="rId4" Type="http://schemas.openxmlformats.org/officeDocument/2006/relationships/image" Target="../media/image10.jpeg"/></Relationships>
</file>

<file path=ppt/slides/_rels/slide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6.xml"/><Relationship Id="rId1" Type="http://schemas.openxmlformats.org/officeDocument/2006/relationships/slideLayout" Target="../slideLayouts/slideLayout7.xml"/><Relationship Id="rId4" Type="http://schemas.openxmlformats.org/officeDocument/2006/relationships/image" Target="../media/image12.jpeg"/></Relationships>
</file>

<file path=ppt/slides/_rels/slide1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9.xml"/><Relationship Id="rId1" Type="http://schemas.openxmlformats.org/officeDocument/2006/relationships/slideLayout" Target="../slideLayouts/slideLayout7.xml"/><Relationship Id="rId4" Type="http://schemas.openxmlformats.org/officeDocument/2006/relationships/image" Target="../media/image1.png"/></Relationships>
</file>

<file path=ppt/slides/_rels/slide1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0.xml"/><Relationship Id="rId1" Type="http://schemas.openxmlformats.org/officeDocument/2006/relationships/slideLayout" Target="../slideLayouts/slideLayout7.xml"/><Relationship Id="rId4" Type="http://schemas.openxmlformats.org/officeDocument/2006/relationships/image" Target="../media/image1.png"/></Relationships>
</file>

<file path=ppt/slides/_rels/slide1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TextBox 1"/>
          <p:cNvSpPr txBox="1"/>
          <p:nvPr/>
        </p:nvSpPr>
        <p:spPr>
          <a:xfrm>
            <a:off x="502920" y="320040"/>
            <a:ext cx="10972800" cy="230832"/>
          </a:xfrm>
          <a:prstGeom prst="rect">
            <a:avLst/>
          </a:prstGeom>
          <a:noFill/>
        </p:spPr>
        <p:txBody>
          <a:bodyPr wrap="square" lIns="0" tIns="0" rIns="0" bIns="0">
            <a:spAutoFit/>
          </a:bodyPr>
          <a:lstStyle/>
          <a:p>
            <a:pPr>
              <a:spcAft>
                <a:spcPts val="200"/>
              </a:spcAft>
            </a:pPr>
            <a:r>
              <a:rPr lang="es-ES" sz="1500" b="1" dirty="0">
                <a:solidFill>
                  <a:srgbClr val="73A89A"/>
                </a:solidFill>
                <a:latin typeface="Arial"/>
              </a:rPr>
              <a:t>PD CONFERENCE 2026 - PRAGUE</a:t>
            </a:r>
            <a:endParaRPr sz="1500" b="1" dirty="0">
              <a:solidFill>
                <a:srgbClr val="73A89A"/>
              </a:solidFill>
              <a:latin typeface="Arial"/>
            </a:endParaRPr>
          </a:p>
        </p:txBody>
      </p:sp>
      <p:pic>
        <p:nvPicPr>
          <p:cNvPr id="3" name="Picture 2" descr="ministry-bn.png"/>
          <p:cNvPicPr>
            <a:picLocks noChangeAspect="1"/>
          </p:cNvPicPr>
          <p:nvPr/>
        </p:nvPicPr>
        <p:blipFill>
          <a:blip r:embed="rId3"/>
          <a:stretch>
            <a:fillRect/>
          </a:stretch>
        </p:blipFill>
        <p:spPr>
          <a:xfrm>
            <a:off x="502920" y="804672"/>
            <a:ext cx="3474720" cy="994080"/>
          </a:xfrm>
          <a:prstGeom prst="rect">
            <a:avLst/>
          </a:prstGeom>
        </p:spPr>
      </p:pic>
      <p:sp>
        <p:nvSpPr>
          <p:cNvPr id="4" name="Rectangle 3"/>
          <p:cNvSpPr/>
          <p:nvPr/>
        </p:nvSpPr>
        <p:spPr>
          <a:xfrm>
            <a:off x="502920" y="2157984"/>
            <a:ext cx="502920" cy="50292"/>
          </a:xfrm>
          <a:prstGeom prst="rect">
            <a:avLst/>
          </a:prstGeom>
          <a:solidFill>
            <a:srgbClr val="73A89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5" name="TextBox 4"/>
          <p:cNvSpPr txBox="1"/>
          <p:nvPr/>
        </p:nvSpPr>
        <p:spPr>
          <a:xfrm>
            <a:off x="502920" y="2450592"/>
            <a:ext cx="5349240" cy="1371600"/>
          </a:xfrm>
          <a:prstGeom prst="rect">
            <a:avLst/>
          </a:prstGeom>
          <a:noFill/>
        </p:spPr>
        <p:txBody>
          <a:bodyPr wrap="square" lIns="0" tIns="0" rIns="0" bIns="0">
            <a:spAutoFit/>
          </a:bodyPr>
          <a:lstStyle/>
          <a:p>
            <a:pPr>
              <a:spcAft>
                <a:spcPts val="200"/>
              </a:spcAft>
            </a:pPr>
            <a:r>
              <a:rPr sz="3600" b="0">
                <a:solidFill>
                  <a:srgbClr val="251F21"/>
                </a:solidFill>
                <a:latin typeface="Georgia"/>
              </a:rPr>
              <a:t>Democratic</a:t>
            </a:r>
          </a:p>
          <a:p>
            <a:pPr>
              <a:spcAft>
                <a:spcPts val="200"/>
              </a:spcAft>
            </a:pPr>
            <a:r>
              <a:rPr sz="3600" b="0">
                <a:solidFill>
                  <a:srgbClr val="251F21"/>
                </a:solidFill>
                <a:latin typeface="Georgia"/>
              </a:rPr>
              <a:t>memory in Spain</a:t>
            </a:r>
          </a:p>
        </p:txBody>
      </p:sp>
      <p:sp>
        <p:nvSpPr>
          <p:cNvPr id="7" name="TextBox 6"/>
          <p:cNvSpPr txBox="1"/>
          <p:nvPr/>
        </p:nvSpPr>
        <p:spPr>
          <a:xfrm>
            <a:off x="246380" y="4458694"/>
            <a:ext cx="5212080" cy="1000274"/>
          </a:xfrm>
          <a:prstGeom prst="rect">
            <a:avLst/>
          </a:prstGeom>
          <a:noFill/>
        </p:spPr>
        <p:txBody>
          <a:bodyPr wrap="square" lIns="0" tIns="0" rIns="0" bIns="0">
            <a:spAutoFit/>
          </a:bodyPr>
          <a:lstStyle/>
          <a:p>
            <a:pPr algn="ctr">
              <a:spcAft>
                <a:spcPts val="200"/>
              </a:spcAft>
            </a:pPr>
            <a:r>
              <a:rPr lang="es-ES" sz="2000" b="1" dirty="0">
                <a:solidFill>
                  <a:srgbClr val="585254"/>
                </a:solidFill>
                <a:latin typeface="Arial"/>
              </a:rPr>
              <a:t>Jaime del Rey </a:t>
            </a:r>
          </a:p>
          <a:p>
            <a:pPr algn="ctr">
              <a:spcAft>
                <a:spcPts val="200"/>
              </a:spcAft>
            </a:pPr>
            <a:endParaRPr lang="es-ES" sz="800" b="1" dirty="0">
              <a:solidFill>
                <a:srgbClr val="585254"/>
              </a:solidFill>
              <a:latin typeface="Arial"/>
            </a:endParaRPr>
          </a:p>
          <a:p>
            <a:pPr algn="ctr">
              <a:spcAft>
                <a:spcPts val="200"/>
              </a:spcAft>
            </a:pPr>
            <a:r>
              <a:rPr lang="en-US" sz="1600" b="1" dirty="0">
                <a:solidFill>
                  <a:srgbClr val="585254"/>
                </a:solidFill>
                <a:latin typeface="Arial"/>
              </a:rPr>
              <a:t>State Secretariat for Democratic Memory </a:t>
            </a:r>
          </a:p>
          <a:p>
            <a:pPr algn="ctr">
              <a:spcAft>
                <a:spcPts val="200"/>
              </a:spcAft>
            </a:pPr>
            <a:r>
              <a:rPr lang="en-US" sz="1600" b="1" dirty="0">
                <a:solidFill>
                  <a:srgbClr val="585254"/>
                </a:solidFill>
                <a:latin typeface="Arial"/>
              </a:rPr>
              <a:t>Ministry of Territorial Policy and Democratic Memory</a:t>
            </a:r>
            <a:endParaRPr sz="1600" b="1" dirty="0">
              <a:solidFill>
                <a:srgbClr val="585254"/>
              </a:solidFill>
              <a:latin typeface="Arial"/>
            </a:endParaRPr>
          </a:p>
        </p:txBody>
      </p:sp>
      <p:sp>
        <p:nvSpPr>
          <p:cNvPr id="8" name="Rectangle 7"/>
          <p:cNvSpPr/>
          <p:nvPr/>
        </p:nvSpPr>
        <p:spPr>
          <a:xfrm>
            <a:off x="5897880" y="1499616"/>
            <a:ext cx="5760720" cy="4553712"/>
          </a:xfrm>
          <a:prstGeom prst="rect">
            <a:avLst/>
          </a:prstGeom>
          <a:solidFill>
            <a:srgbClr val="EEF5F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0" name="TextBox 9"/>
          <p:cNvSpPr txBox="1"/>
          <p:nvPr/>
        </p:nvSpPr>
        <p:spPr>
          <a:xfrm>
            <a:off x="6080760" y="4864341"/>
            <a:ext cx="5303520" cy="184666"/>
          </a:xfrm>
          <a:prstGeom prst="rect">
            <a:avLst/>
          </a:prstGeom>
          <a:noFill/>
        </p:spPr>
        <p:txBody>
          <a:bodyPr wrap="square" lIns="0" tIns="0" rIns="0" bIns="0">
            <a:spAutoFit/>
          </a:bodyPr>
          <a:lstStyle/>
          <a:p>
            <a:pPr>
              <a:spcAft>
                <a:spcPts val="200"/>
              </a:spcAft>
            </a:pPr>
            <a:r>
              <a:rPr lang="en-US" sz="1200" b="1" dirty="0">
                <a:solidFill>
                  <a:srgbClr val="251F21"/>
                </a:solidFill>
                <a:latin typeface="Arial"/>
              </a:rPr>
              <a:t>Spanish Republican refugees at the entrance to France, February 1939.</a:t>
            </a:r>
            <a:endParaRPr sz="1200" b="1" dirty="0">
              <a:solidFill>
                <a:srgbClr val="251F21"/>
              </a:solidFill>
              <a:latin typeface="Arial"/>
            </a:endParaRPr>
          </a:p>
        </p:txBody>
      </p:sp>
      <p:sp>
        <p:nvSpPr>
          <p:cNvPr id="11" name="TextBox 10"/>
          <p:cNvSpPr txBox="1"/>
          <p:nvPr/>
        </p:nvSpPr>
        <p:spPr>
          <a:xfrm>
            <a:off x="6355080" y="5120414"/>
            <a:ext cx="5303520" cy="338554"/>
          </a:xfrm>
          <a:prstGeom prst="rect">
            <a:avLst/>
          </a:prstGeom>
          <a:noFill/>
        </p:spPr>
        <p:txBody>
          <a:bodyPr wrap="square" lIns="0" tIns="0" rIns="0" bIns="0">
            <a:spAutoFit/>
          </a:bodyPr>
          <a:lstStyle/>
          <a:p>
            <a:pPr>
              <a:spcAft>
                <a:spcPts val="200"/>
              </a:spcAft>
            </a:pPr>
            <a:r>
              <a:rPr lang="es-ES" sz="1100" b="0" dirty="0" err="1">
                <a:solidFill>
                  <a:srgbClr val="585254"/>
                </a:solidFill>
                <a:latin typeface="Arial"/>
              </a:rPr>
              <a:t>Photo</a:t>
            </a:r>
            <a:r>
              <a:rPr lang="es-ES" sz="1100" b="0" dirty="0">
                <a:solidFill>
                  <a:srgbClr val="585254"/>
                </a:solidFill>
                <a:latin typeface="Arial"/>
              </a:rPr>
              <a:t>: Auguste Chauvin / Archives </a:t>
            </a:r>
            <a:r>
              <a:rPr lang="es-ES" sz="1100" b="0" dirty="0" err="1">
                <a:solidFill>
                  <a:srgbClr val="585254"/>
                </a:solidFill>
                <a:latin typeface="Arial"/>
              </a:rPr>
              <a:t>départementales</a:t>
            </a:r>
            <a:r>
              <a:rPr lang="es-ES" sz="1100" b="0" dirty="0">
                <a:solidFill>
                  <a:srgbClr val="585254"/>
                </a:solidFill>
                <a:latin typeface="Arial"/>
              </a:rPr>
              <a:t> des Pyrénées-Orientales / Wikimedia Commons. CC BY-SA 4.0.</a:t>
            </a:r>
            <a:endParaRPr sz="1100" b="0" dirty="0">
              <a:solidFill>
                <a:srgbClr val="585254"/>
              </a:solidFill>
              <a:latin typeface="Arial"/>
            </a:endParaRPr>
          </a:p>
        </p:txBody>
      </p:sp>
      <p:sp>
        <p:nvSpPr>
          <p:cNvPr id="12" name="Rectangle 11"/>
          <p:cNvSpPr/>
          <p:nvPr/>
        </p:nvSpPr>
        <p:spPr>
          <a:xfrm>
            <a:off x="502920" y="6428232"/>
            <a:ext cx="11155680" cy="9144"/>
          </a:xfrm>
          <a:prstGeom prst="rect">
            <a:avLst/>
          </a:prstGeom>
          <a:solidFill>
            <a:srgbClr val="E8E6E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pic>
        <p:nvPicPr>
          <p:cNvPr id="13" name="Imagen 12" descr="El dia que els camins de Robert Capa i Francesc Boix es van creuar al camp de refugiats d'Argelers">
            <a:extLst>
              <a:ext uri="{FF2B5EF4-FFF2-40B4-BE49-F238E27FC236}">
                <a16:creationId xmlns:a16="http://schemas.microsoft.com/office/drawing/2014/main" id="{F08FBDDD-67DC-3D1D-2EAC-D97DD5ABB6DC}"/>
              </a:ext>
            </a:extLst>
          </p:cNvPr>
          <p:cNvPicPr>
            <a:picLocks noChangeAspect="1"/>
          </p:cNvPicPr>
          <p:nvPr/>
        </p:nvPicPr>
        <p:blipFill>
          <a:blip r:embed="rId4" cstate="print">
            <a:extLst>
              <a:ext uri="{28A0092B-C50C-407E-A947-70E740481C1C}">
                <a14:useLocalDpi xmlns:a14="http://schemas.microsoft.com/office/drawing/2010/main"/>
              </a:ext>
            </a:extLst>
          </a:blip>
          <a:stretch>
            <a:fillRect/>
          </a:stretch>
        </p:blipFill>
        <p:spPr>
          <a:xfrm>
            <a:off x="5897880" y="1515976"/>
            <a:ext cx="5760720" cy="3240405"/>
          </a:xfrm>
          <a:prstGeom prst="rect">
            <a:avLst/>
          </a:prstGeom>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502920" y="320040"/>
            <a:ext cx="8229600" cy="237744"/>
          </a:xfrm>
          <a:prstGeom prst="rect">
            <a:avLst/>
          </a:prstGeom>
          <a:noFill/>
        </p:spPr>
        <p:txBody>
          <a:bodyPr wrap="square" lIns="0" tIns="0" rIns="0" bIns="0" anchor="t">
            <a:spAutoFit/>
          </a:bodyPr>
          <a:lstStyle/>
          <a:p>
            <a:r>
              <a:rPr sz="1500" b="1">
                <a:solidFill>
                  <a:srgbClr val="73A89A"/>
                </a:solidFill>
                <a:latin typeface="Arial"/>
              </a:rPr>
              <a:t>CONTENTS</a:t>
            </a:r>
          </a:p>
        </p:txBody>
      </p:sp>
      <p:pic>
        <p:nvPicPr>
          <p:cNvPr id="3" name="Picture 2" descr="image.png"/>
          <p:cNvPicPr>
            <a:picLocks noChangeAspect="1"/>
          </p:cNvPicPr>
          <p:nvPr/>
        </p:nvPicPr>
        <p:blipFill>
          <a:blip r:embed="rId2"/>
          <a:stretch>
            <a:fillRect/>
          </a:stretch>
        </p:blipFill>
        <p:spPr>
          <a:xfrm>
            <a:off x="8851392" y="155448"/>
            <a:ext cx="2834640" cy="811987"/>
          </a:xfrm>
          <a:prstGeom prst="rect">
            <a:avLst/>
          </a:prstGeom>
        </p:spPr>
      </p:pic>
      <p:sp>
        <p:nvSpPr>
          <p:cNvPr id="4" name="Rectangle 3"/>
          <p:cNvSpPr/>
          <p:nvPr/>
        </p:nvSpPr>
        <p:spPr>
          <a:xfrm>
            <a:off x="502920" y="6428232"/>
            <a:ext cx="11155680" cy="10972"/>
          </a:xfrm>
          <a:prstGeom prst="rect">
            <a:avLst/>
          </a:prstGeom>
          <a:solidFill>
            <a:srgbClr val="EAE9E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5" name="TextBox 4"/>
          <p:cNvSpPr txBox="1"/>
          <p:nvPr/>
        </p:nvSpPr>
        <p:spPr>
          <a:xfrm>
            <a:off x="502920" y="987552"/>
            <a:ext cx="11155680" cy="438912"/>
          </a:xfrm>
          <a:prstGeom prst="rect">
            <a:avLst/>
          </a:prstGeom>
          <a:noFill/>
        </p:spPr>
        <p:txBody>
          <a:bodyPr wrap="square" lIns="0" tIns="0" rIns="0" bIns="0" anchor="t">
            <a:spAutoFit/>
          </a:bodyPr>
          <a:lstStyle/>
          <a:p>
            <a:r>
              <a:rPr sz="2800" b="0">
                <a:solidFill>
                  <a:srgbClr val="292525"/>
                </a:solidFill>
                <a:latin typeface="Georgia"/>
              </a:rPr>
              <a:t>Index</a:t>
            </a:r>
          </a:p>
        </p:txBody>
      </p:sp>
      <p:sp>
        <p:nvSpPr>
          <p:cNvPr id="6" name="Rectangle 5"/>
          <p:cNvSpPr/>
          <p:nvPr/>
        </p:nvSpPr>
        <p:spPr>
          <a:xfrm>
            <a:off x="502920" y="1750000"/>
            <a:ext cx="11155680" cy="1030000"/>
          </a:xfrm>
          <a:prstGeom prst="rect">
            <a:avLst/>
          </a:prstGeom>
          <a:solidFill>
            <a:srgbClr val="EEF5F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7" name="Rectangle 6"/>
          <p:cNvSpPr/>
          <p:nvPr/>
        </p:nvSpPr>
        <p:spPr>
          <a:xfrm>
            <a:off x="502920" y="1750000"/>
            <a:ext cx="64000" cy="1030000"/>
          </a:xfrm>
          <a:prstGeom prst="rect">
            <a:avLst/>
          </a:prstGeom>
          <a:solidFill>
            <a:srgbClr val="73A89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8" name="TextBox 7"/>
          <p:cNvSpPr txBox="1"/>
          <p:nvPr/>
        </p:nvSpPr>
        <p:spPr>
          <a:xfrm>
            <a:off x="800000" y="1750000"/>
            <a:ext cx="1100000" cy="1030000"/>
          </a:xfrm>
          <a:prstGeom prst="rect">
            <a:avLst/>
          </a:prstGeom>
          <a:noFill/>
        </p:spPr>
        <p:txBody>
          <a:bodyPr wrap="square" lIns="0" tIns="0" rIns="0" bIns="0" anchor="ctr">
            <a:spAutoFit/>
          </a:bodyPr>
          <a:lstStyle/>
          <a:p>
            <a:r>
              <a:rPr sz="4400" b="0">
                <a:solidFill>
                  <a:srgbClr val="73A89A"/>
                </a:solidFill>
                <a:latin typeface="Georgia"/>
              </a:rPr>
              <a:t>1</a:t>
            </a:r>
          </a:p>
        </p:txBody>
      </p:sp>
      <p:sp>
        <p:nvSpPr>
          <p:cNvPr id="9" name="TextBox 8"/>
          <p:cNvSpPr txBox="1"/>
          <p:nvPr/>
        </p:nvSpPr>
        <p:spPr>
          <a:xfrm>
            <a:off x="2000000" y="1750000"/>
            <a:ext cx="9400000" cy="1030000"/>
          </a:xfrm>
          <a:prstGeom prst="rect">
            <a:avLst/>
          </a:prstGeom>
          <a:noFill/>
        </p:spPr>
        <p:txBody>
          <a:bodyPr wrap="square" lIns="0" tIns="0" rIns="0" bIns="0" anchor="ctr">
            <a:spAutoFit/>
          </a:bodyPr>
          <a:lstStyle/>
          <a:p>
            <a:r>
              <a:rPr sz="2400" b="0">
                <a:solidFill>
                  <a:srgbClr val="292525"/>
                </a:solidFill>
                <a:latin typeface="Arial"/>
              </a:rPr>
              <a:t>Introduction to the Civil War</a:t>
            </a:r>
          </a:p>
        </p:txBody>
      </p:sp>
      <p:sp>
        <p:nvSpPr>
          <p:cNvPr id="10" name="Rectangle 9"/>
          <p:cNvSpPr/>
          <p:nvPr/>
        </p:nvSpPr>
        <p:spPr>
          <a:xfrm>
            <a:off x="502920" y="2950000"/>
            <a:ext cx="11155680" cy="1030000"/>
          </a:xfrm>
          <a:prstGeom prst="rect">
            <a:avLst/>
          </a:prstGeom>
          <a:solidFill>
            <a:srgbClr val="EEF5F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1" name="Rectangle 10"/>
          <p:cNvSpPr/>
          <p:nvPr/>
        </p:nvSpPr>
        <p:spPr>
          <a:xfrm>
            <a:off x="502920" y="2950000"/>
            <a:ext cx="64000" cy="1030000"/>
          </a:xfrm>
          <a:prstGeom prst="rect">
            <a:avLst/>
          </a:prstGeom>
          <a:solidFill>
            <a:srgbClr val="73A89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2" name="TextBox 11"/>
          <p:cNvSpPr txBox="1"/>
          <p:nvPr/>
        </p:nvSpPr>
        <p:spPr>
          <a:xfrm>
            <a:off x="800000" y="2950000"/>
            <a:ext cx="1100000" cy="1030000"/>
          </a:xfrm>
          <a:prstGeom prst="rect">
            <a:avLst/>
          </a:prstGeom>
          <a:noFill/>
        </p:spPr>
        <p:txBody>
          <a:bodyPr wrap="square" lIns="0" tIns="0" rIns="0" bIns="0" anchor="ctr">
            <a:spAutoFit/>
          </a:bodyPr>
          <a:lstStyle/>
          <a:p>
            <a:r>
              <a:rPr sz="4400" b="0">
                <a:solidFill>
                  <a:srgbClr val="73A89A"/>
                </a:solidFill>
                <a:latin typeface="Georgia"/>
              </a:rPr>
              <a:t>2</a:t>
            </a:r>
          </a:p>
        </p:txBody>
      </p:sp>
      <p:sp>
        <p:nvSpPr>
          <p:cNvPr id="13" name="TextBox 12"/>
          <p:cNvSpPr txBox="1"/>
          <p:nvPr/>
        </p:nvSpPr>
        <p:spPr>
          <a:xfrm>
            <a:off x="2000000" y="3280334"/>
            <a:ext cx="9400000" cy="369332"/>
          </a:xfrm>
          <a:prstGeom prst="rect">
            <a:avLst/>
          </a:prstGeom>
          <a:noFill/>
        </p:spPr>
        <p:txBody>
          <a:bodyPr wrap="square" lIns="0" tIns="0" rIns="0" bIns="0" anchor="ctr">
            <a:spAutoFit/>
          </a:bodyPr>
          <a:lstStyle/>
          <a:p>
            <a:r>
              <a:rPr lang="es-ES" sz="2400" b="0" dirty="0" err="1">
                <a:solidFill>
                  <a:srgbClr val="292525"/>
                </a:solidFill>
                <a:latin typeface="Arial"/>
              </a:rPr>
              <a:t>Cronology</a:t>
            </a:r>
            <a:r>
              <a:rPr lang="es-ES" sz="2400" b="0" dirty="0">
                <a:solidFill>
                  <a:srgbClr val="292525"/>
                </a:solidFill>
                <a:latin typeface="Arial"/>
              </a:rPr>
              <a:t> and p</a:t>
            </a:r>
            <a:r>
              <a:rPr sz="2400" b="0" dirty="0" err="1">
                <a:solidFill>
                  <a:srgbClr val="292525"/>
                </a:solidFill>
                <a:latin typeface="Arial"/>
              </a:rPr>
              <a:t>olicies</a:t>
            </a:r>
            <a:r>
              <a:rPr sz="2400" b="0" dirty="0">
                <a:solidFill>
                  <a:srgbClr val="292525"/>
                </a:solidFill>
                <a:latin typeface="Arial"/>
              </a:rPr>
              <a:t> to search for the disappeared </a:t>
            </a:r>
            <a:r>
              <a:rPr lang="es-ES" sz="2400" dirty="0" err="1">
                <a:solidFill>
                  <a:srgbClr val="292525"/>
                </a:solidFill>
                <a:latin typeface="Arial"/>
              </a:rPr>
              <a:t>victims</a:t>
            </a:r>
            <a:endParaRPr sz="2400" b="0" dirty="0">
              <a:solidFill>
                <a:srgbClr val="292525"/>
              </a:solidFill>
              <a:latin typeface="Arial"/>
            </a:endParaRPr>
          </a:p>
        </p:txBody>
      </p:sp>
      <p:sp>
        <p:nvSpPr>
          <p:cNvPr id="14" name="Rectangle 13"/>
          <p:cNvSpPr/>
          <p:nvPr/>
        </p:nvSpPr>
        <p:spPr>
          <a:xfrm>
            <a:off x="502920" y="4150000"/>
            <a:ext cx="11155680" cy="1030000"/>
          </a:xfrm>
          <a:prstGeom prst="rect">
            <a:avLst/>
          </a:prstGeom>
          <a:solidFill>
            <a:srgbClr val="EEF5F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5" name="Rectangle 14"/>
          <p:cNvSpPr/>
          <p:nvPr/>
        </p:nvSpPr>
        <p:spPr>
          <a:xfrm>
            <a:off x="502920" y="4150000"/>
            <a:ext cx="64000" cy="1030000"/>
          </a:xfrm>
          <a:prstGeom prst="rect">
            <a:avLst/>
          </a:prstGeom>
          <a:solidFill>
            <a:srgbClr val="73A89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6" name="TextBox 15"/>
          <p:cNvSpPr txBox="1"/>
          <p:nvPr/>
        </p:nvSpPr>
        <p:spPr>
          <a:xfrm>
            <a:off x="800000" y="4150000"/>
            <a:ext cx="1100000" cy="1030000"/>
          </a:xfrm>
          <a:prstGeom prst="rect">
            <a:avLst/>
          </a:prstGeom>
          <a:noFill/>
        </p:spPr>
        <p:txBody>
          <a:bodyPr wrap="square" lIns="0" tIns="0" rIns="0" bIns="0" anchor="ctr">
            <a:spAutoFit/>
          </a:bodyPr>
          <a:lstStyle/>
          <a:p>
            <a:r>
              <a:rPr sz="4400" b="0">
                <a:solidFill>
                  <a:srgbClr val="73A89A"/>
                </a:solidFill>
                <a:latin typeface="Georgia"/>
              </a:rPr>
              <a:t>3</a:t>
            </a:r>
          </a:p>
        </p:txBody>
      </p:sp>
      <p:sp>
        <p:nvSpPr>
          <p:cNvPr id="17" name="TextBox 16"/>
          <p:cNvSpPr txBox="1"/>
          <p:nvPr/>
        </p:nvSpPr>
        <p:spPr>
          <a:xfrm>
            <a:off x="2000000" y="4150000"/>
            <a:ext cx="9400000" cy="1030000"/>
          </a:xfrm>
          <a:prstGeom prst="rect">
            <a:avLst/>
          </a:prstGeom>
          <a:noFill/>
        </p:spPr>
        <p:txBody>
          <a:bodyPr wrap="square" lIns="0" tIns="0" rIns="0" bIns="0" anchor="ctr">
            <a:spAutoFit/>
          </a:bodyPr>
          <a:lstStyle/>
          <a:p>
            <a:r>
              <a:rPr sz="2400" b="0">
                <a:solidFill>
                  <a:srgbClr val="292525"/>
                </a:solidFill>
                <a:latin typeface="Arial"/>
              </a:rPr>
              <a:t>Map of mass graves</a:t>
            </a:r>
          </a:p>
        </p:txBody>
      </p:sp>
      <p:sp>
        <p:nvSpPr>
          <p:cNvPr id="18" name="Rectangle 17"/>
          <p:cNvSpPr/>
          <p:nvPr/>
        </p:nvSpPr>
        <p:spPr>
          <a:xfrm>
            <a:off x="502920" y="5350000"/>
            <a:ext cx="11155680" cy="1030000"/>
          </a:xfrm>
          <a:prstGeom prst="rect">
            <a:avLst/>
          </a:prstGeom>
          <a:solidFill>
            <a:srgbClr val="EEF5F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9" name="Rectangle 18"/>
          <p:cNvSpPr/>
          <p:nvPr/>
        </p:nvSpPr>
        <p:spPr>
          <a:xfrm>
            <a:off x="502920" y="5350000"/>
            <a:ext cx="64000" cy="1030000"/>
          </a:xfrm>
          <a:prstGeom prst="rect">
            <a:avLst/>
          </a:prstGeom>
          <a:solidFill>
            <a:srgbClr val="73A89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0" name="TextBox 19"/>
          <p:cNvSpPr txBox="1"/>
          <p:nvPr/>
        </p:nvSpPr>
        <p:spPr>
          <a:xfrm>
            <a:off x="800000" y="5350000"/>
            <a:ext cx="1100000" cy="1030000"/>
          </a:xfrm>
          <a:prstGeom prst="rect">
            <a:avLst/>
          </a:prstGeom>
          <a:noFill/>
        </p:spPr>
        <p:txBody>
          <a:bodyPr wrap="square" lIns="0" tIns="0" rIns="0" bIns="0" anchor="ctr">
            <a:spAutoFit/>
          </a:bodyPr>
          <a:lstStyle/>
          <a:p>
            <a:r>
              <a:rPr sz="4400" b="0">
                <a:solidFill>
                  <a:srgbClr val="73A89A"/>
                </a:solidFill>
                <a:latin typeface="Georgia"/>
              </a:rPr>
              <a:t>4</a:t>
            </a:r>
          </a:p>
        </p:txBody>
      </p:sp>
      <p:sp>
        <p:nvSpPr>
          <p:cNvPr id="21" name="TextBox 20"/>
          <p:cNvSpPr txBox="1"/>
          <p:nvPr/>
        </p:nvSpPr>
        <p:spPr>
          <a:xfrm>
            <a:off x="2000000" y="5350000"/>
            <a:ext cx="9400000" cy="1030000"/>
          </a:xfrm>
          <a:prstGeom prst="rect">
            <a:avLst/>
          </a:prstGeom>
          <a:noFill/>
        </p:spPr>
        <p:txBody>
          <a:bodyPr wrap="square" lIns="0" tIns="0" rIns="0" bIns="0" anchor="ctr">
            <a:spAutoFit/>
          </a:bodyPr>
          <a:lstStyle/>
          <a:p>
            <a:r>
              <a:rPr sz="2400" b="0">
                <a:solidFill>
                  <a:srgbClr val="292525"/>
                </a:solidFill>
                <a:latin typeface="Arial"/>
              </a:rPr>
              <a:t>Register and census of victims</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502920" y="320040"/>
            <a:ext cx="8229600" cy="237744"/>
          </a:xfrm>
          <a:prstGeom prst="rect">
            <a:avLst/>
          </a:prstGeom>
          <a:noFill/>
        </p:spPr>
        <p:txBody>
          <a:bodyPr wrap="square" lIns="0" tIns="0" rIns="0" bIns="0" anchor="t">
            <a:spAutoFit/>
          </a:bodyPr>
          <a:lstStyle/>
          <a:p>
            <a:r>
              <a:rPr sz="1500" b="1">
                <a:solidFill>
                  <a:srgbClr val="73A89A"/>
                </a:solidFill>
                <a:latin typeface="Arial"/>
              </a:rPr>
              <a:t>PART 1 OF 4</a:t>
            </a:r>
          </a:p>
        </p:txBody>
      </p:sp>
      <p:pic>
        <p:nvPicPr>
          <p:cNvPr id="3" name="Picture 2" descr="image.png"/>
          <p:cNvPicPr>
            <a:picLocks noChangeAspect="1"/>
          </p:cNvPicPr>
          <p:nvPr/>
        </p:nvPicPr>
        <p:blipFill>
          <a:blip r:embed="rId2"/>
          <a:stretch>
            <a:fillRect/>
          </a:stretch>
        </p:blipFill>
        <p:spPr>
          <a:xfrm>
            <a:off x="8851392" y="155448"/>
            <a:ext cx="2834640" cy="811987"/>
          </a:xfrm>
          <a:prstGeom prst="rect">
            <a:avLst/>
          </a:prstGeom>
        </p:spPr>
      </p:pic>
      <p:sp>
        <p:nvSpPr>
          <p:cNvPr id="4" name="Rectangle 3"/>
          <p:cNvSpPr/>
          <p:nvPr/>
        </p:nvSpPr>
        <p:spPr>
          <a:xfrm>
            <a:off x="502920" y="6428232"/>
            <a:ext cx="11155680" cy="10972"/>
          </a:xfrm>
          <a:prstGeom prst="rect">
            <a:avLst/>
          </a:prstGeom>
          <a:solidFill>
            <a:srgbClr val="EAE9E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5" name="Rectangle 4"/>
          <p:cNvSpPr/>
          <p:nvPr/>
        </p:nvSpPr>
        <p:spPr>
          <a:xfrm>
            <a:off x="502920" y="1500000"/>
            <a:ext cx="502920" cy="50292"/>
          </a:xfrm>
          <a:prstGeom prst="rect">
            <a:avLst/>
          </a:prstGeom>
          <a:solidFill>
            <a:srgbClr val="73A89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6" name="TextBox 5"/>
          <p:cNvSpPr txBox="1"/>
          <p:nvPr/>
        </p:nvSpPr>
        <p:spPr>
          <a:xfrm>
            <a:off x="502920" y="1750000"/>
            <a:ext cx="3000000" cy="1700000"/>
          </a:xfrm>
          <a:prstGeom prst="rect">
            <a:avLst/>
          </a:prstGeom>
          <a:noFill/>
        </p:spPr>
        <p:txBody>
          <a:bodyPr wrap="square" lIns="0" tIns="0" rIns="0" bIns="0" anchor="t">
            <a:spAutoFit/>
          </a:bodyPr>
          <a:lstStyle/>
          <a:p>
            <a:r>
              <a:rPr sz="12000" b="0">
                <a:solidFill>
                  <a:srgbClr val="73A89A"/>
                </a:solidFill>
                <a:latin typeface="Georgia"/>
              </a:rPr>
              <a:t>1</a:t>
            </a:r>
          </a:p>
        </p:txBody>
      </p:sp>
      <p:sp>
        <p:nvSpPr>
          <p:cNvPr id="7" name="TextBox 6"/>
          <p:cNvSpPr txBox="1"/>
          <p:nvPr/>
        </p:nvSpPr>
        <p:spPr>
          <a:xfrm>
            <a:off x="502920" y="3700000"/>
            <a:ext cx="10500000" cy="1700000"/>
          </a:xfrm>
          <a:prstGeom prst="rect">
            <a:avLst/>
          </a:prstGeom>
          <a:noFill/>
        </p:spPr>
        <p:txBody>
          <a:bodyPr wrap="square" lIns="0" tIns="0" rIns="0" bIns="0" anchor="t">
            <a:spAutoFit/>
          </a:bodyPr>
          <a:lstStyle/>
          <a:p>
            <a:r>
              <a:rPr sz="4000" b="0">
                <a:solidFill>
                  <a:srgbClr val="292525"/>
                </a:solidFill>
                <a:latin typeface="Georgia"/>
              </a:rPr>
              <a:t>Introduction to the Civil War</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FC9854D-A168-502B-981E-68AFB9ED36A2}"/>
            </a:ext>
          </a:extLst>
        </p:cNvPr>
        <p:cNvGrpSpPr/>
        <p:nvPr/>
      </p:nvGrpSpPr>
      <p:grpSpPr>
        <a:xfrm>
          <a:off x="0" y="0"/>
          <a:ext cx="0" cy="0"/>
          <a:chOff x="0" y="0"/>
          <a:chExt cx="0" cy="0"/>
        </a:xfrm>
      </p:grpSpPr>
      <p:sp>
        <p:nvSpPr>
          <p:cNvPr id="2" name="TextBox 1"/>
          <p:cNvSpPr txBox="1"/>
          <p:nvPr/>
        </p:nvSpPr>
        <p:spPr>
          <a:xfrm>
            <a:off x="502920" y="320040"/>
            <a:ext cx="8229600" cy="237744"/>
          </a:xfrm>
          <a:prstGeom prst="rect">
            <a:avLst/>
          </a:prstGeom>
          <a:noFill/>
        </p:spPr>
        <p:txBody>
          <a:bodyPr wrap="square" lIns="0" tIns="0" rIns="0" bIns="0">
            <a:spAutoFit/>
          </a:bodyPr>
          <a:lstStyle/>
          <a:p>
            <a:pPr>
              <a:spcAft>
                <a:spcPts val="300"/>
              </a:spcAft>
              <a:defRPr sz="1500" b="1">
                <a:solidFill>
                  <a:srgbClr val="73A89A"/>
                </a:solidFill>
                <a:latin typeface="Arial"/>
              </a:defRPr>
            </a:pPr>
            <a:r>
              <a:t>THE CIVIL WAR · CAUSES</a:t>
            </a:r>
          </a:p>
        </p:txBody>
      </p:sp>
      <p:sp>
        <p:nvSpPr>
          <p:cNvPr id="3" name="TextBox 2"/>
          <p:cNvSpPr txBox="1"/>
          <p:nvPr/>
        </p:nvSpPr>
        <p:spPr>
          <a:xfrm>
            <a:off x="502920" y="987552"/>
            <a:ext cx="11155680" cy="438912"/>
          </a:xfrm>
          <a:prstGeom prst="rect">
            <a:avLst/>
          </a:prstGeom>
          <a:noFill/>
        </p:spPr>
        <p:txBody>
          <a:bodyPr wrap="square" lIns="0" tIns="0" rIns="0" bIns="0">
            <a:spAutoFit/>
          </a:bodyPr>
          <a:lstStyle/>
          <a:p>
            <a:pPr>
              <a:spcAft>
                <a:spcPts val="300"/>
              </a:spcAft>
              <a:defRPr sz="2800" b="0">
                <a:solidFill>
                  <a:srgbClr val="292525"/>
                </a:solidFill>
                <a:latin typeface="Georgia"/>
              </a:defRPr>
            </a:pPr>
            <a:r>
              <a:rPr lang="es-ES" dirty="0"/>
              <a:t>Spanish </a:t>
            </a:r>
            <a:r>
              <a:rPr dirty="0"/>
              <a:t>Civil War</a:t>
            </a:r>
            <a:r>
              <a:rPr lang="es-ES" dirty="0"/>
              <a:t>, </a:t>
            </a:r>
            <a:r>
              <a:rPr lang="es-ES" dirty="0" err="1"/>
              <a:t>the</a:t>
            </a:r>
            <a:r>
              <a:rPr lang="es-ES" dirty="0"/>
              <a:t> causes…</a:t>
            </a:r>
            <a:endParaRPr dirty="0"/>
          </a:p>
        </p:txBody>
      </p:sp>
      <p:pic>
        <p:nvPicPr>
          <p:cNvPr id="4" name="Picture 3" descr="image.png"/>
          <p:cNvPicPr>
            <a:picLocks noChangeAspect="1"/>
          </p:cNvPicPr>
          <p:nvPr/>
        </p:nvPicPr>
        <p:blipFill>
          <a:blip r:embed="rId3"/>
          <a:stretch>
            <a:fillRect/>
          </a:stretch>
        </p:blipFill>
        <p:spPr>
          <a:xfrm>
            <a:off x="8851392" y="155448"/>
            <a:ext cx="2834640" cy="811987"/>
          </a:xfrm>
          <a:prstGeom prst="rect">
            <a:avLst/>
          </a:prstGeom>
        </p:spPr>
      </p:pic>
      <p:sp>
        <p:nvSpPr>
          <p:cNvPr id="5" name="Rectangle 4"/>
          <p:cNvSpPr/>
          <p:nvPr/>
        </p:nvSpPr>
        <p:spPr>
          <a:xfrm>
            <a:off x="502920" y="6428232"/>
            <a:ext cx="11155680" cy="10972"/>
          </a:xfrm>
          <a:prstGeom prst="rect">
            <a:avLst/>
          </a:prstGeom>
          <a:solidFill>
            <a:srgbClr val="EAE9E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6" name="TextBox 5"/>
          <p:cNvSpPr txBox="1"/>
          <p:nvPr/>
        </p:nvSpPr>
        <p:spPr>
          <a:xfrm>
            <a:off x="11247120" y="6510528"/>
            <a:ext cx="365760" cy="182880"/>
          </a:xfrm>
          <a:prstGeom prst="rect">
            <a:avLst/>
          </a:prstGeom>
          <a:noFill/>
        </p:spPr>
        <p:txBody>
          <a:bodyPr wrap="square" lIns="0" tIns="0" rIns="0" bIns="0">
            <a:spAutoFit/>
          </a:bodyPr>
          <a:lstStyle/>
          <a:p>
            <a:pPr>
              <a:spcAft>
                <a:spcPts val="300"/>
              </a:spcAft>
              <a:defRPr sz="900" b="0">
                <a:solidFill>
                  <a:srgbClr val="585254"/>
                </a:solidFill>
                <a:latin typeface="Arial"/>
              </a:defRPr>
            </a:pPr>
            <a:r>
              <a:t>1</a:t>
            </a:r>
          </a:p>
        </p:txBody>
      </p:sp>
      <p:sp>
        <p:nvSpPr>
          <p:cNvPr id="7" name="TextBox 6"/>
          <p:cNvSpPr txBox="1"/>
          <p:nvPr/>
        </p:nvSpPr>
        <p:spPr>
          <a:xfrm>
            <a:off x="502920" y="6510528"/>
            <a:ext cx="10607040" cy="246888"/>
          </a:xfrm>
          <a:prstGeom prst="rect">
            <a:avLst/>
          </a:prstGeom>
          <a:noFill/>
        </p:spPr>
        <p:txBody>
          <a:bodyPr wrap="square" lIns="0" tIns="0" rIns="0" bIns="0">
            <a:spAutoFit/>
          </a:bodyPr>
          <a:lstStyle/>
          <a:p>
            <a:pPr>
              <a:spcAft>
                <a:spcPts val="300"/>
              </a:spcAft>
              <a:defRPr sz="800" b="0">
                <a:solidFill>
                  <a:srgbClr val="585254"/>
                </a:solidFill>
                <a:latin typeface="Arial"/>
              </a:defRPr>
            </a:pPr>
            <a:r>
              <a:t>Sources: Julián Casanova (2012); USHMM · Archive-photo credits on cards; full links in slide notes.</a:t>
            </a:r>
          </a:p>
        </p:txBody>
      </p:sp>
      <p:sp>
        <p:nvSpPr>
          <p:cNvPr id="8" name="Rectangle 7"/>
          <p:cNvSpPr/>
          <p:nvPr/>
        </p:nvSpPr>
        <p:spPr>
          <a:xfrm>
            <a:off x="502920" y="1572768"/>
            <a:ext cx="3529584" cy="3776472"/>
          </a:xfrm>
          <a:prstGeom prst="rect">
            <a:avLst/>
          </a:prstGeom>
          <a:solidFill>
            <a:srgbClr val="EEF5F2"/>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9" name="Rectangle 8"/>
          <p:cNvSpPr/>
          <p:nvPr/>
        </p:nvSpPr>
        <p:spPr>
          <a:xfrm>
            <a:off x="4315968" y="1572768"/>
            <a:ext cx="3529584" cy="3776472"/>
          </a:xfrm>
          <a:prstGeom prst="rect">
            <a:avLst/>
          </a:prstGeom>
          <a:solidFill>
            <a:srgbClr val="EEF5F2"/>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0" name="Rectangle 9"/>
          <p:cNvSpPr/>
          <p:nvPr/>
        </p:nvSpPr>
        <p:spPr>
          <a:xfrm>
            <a:off x="8129016" y="1572768"/>
            <a:ext cx="3529584" cy="3776472"/>
          </a:xfrm>
          <a:prstGeom prst="rect">
            <a:avLst/>
          </a:prstGeom>
          <a:solidFill>
            <a:srgbClr val="EEF5F2"/>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pic>
        <p:nvPicPr>
          <p:cNvPr id="11" name="Picture 10" descr="rural3.jpg"/>
          <p:cNvPicPr>
            <a:picLocks noChangeAspect="1"/>
          </p:cNvPicPr>
          <p:nvPr/>
        </p:nvPicPr>
        <p:blipFill>
          <a:blip r:embed="rId4" cstate="print">
            <a:extLst>
              <a:ext uri="{28A0092B-C50C-407E-A947-70E740481C1C}">
                <a14:useLocalDpi xmlns:a14="http://schemas.microsoft.com/office/drawing/2010/main"/>
              </a:ext>
            </a:extLst>
          </a:blip>
          <a:srcRect/>
          <a:stretch>
            <a:fillRect/>
          </a:stretch>
        </p:blipFill>
        <p:spPr>
          <a:xfrm>
            <a:off x="502920" y="1572768"/>
            <a:ext cx="3529584" cy="1572768"/>
          </a:xfrm>
          <a:prstGeom prst="rect">
            <a:avLst/>
          </a:prstGeom>
        </p:spPr>
      </p:pic>
      <p:pic>
        <p:nvPicPr>
          <p:cNvPr id="12" name="Picture 11" descr="workers.jpg"/>
          <p:cNvPicPr>
            <a:picLocks noChangeAspect="1"/>
          </p:cNvPicPr>
          <p:nvPr/>
        </p:nvPicPr>
        <p:blipFill>
          <a:blip r:embed="rId5"/>
          <a:stretch>
            <a:fillRect/>
          </a:stretch>
        </p:blipFill>
        <p:spPr>
          <a:xfrm>
            <a:off x="4773044" y="1572767"/>
            <a:ext cx="2499722" cy="1699811"/>
          </a:xfrm>
          <a:prstGeom prst="rect">
            <a:avLst/>
          </a:prstGeom>
        </p:spPr>
      </p:pic>
      <p:sp>
        <p:nvSpPr>
          <p:cNvPr id="14" name="TextBox 13"/>
          <p:cNvSpPr txBox="1"/>
          <p:nvPr/>
        </p:nvSpPr>
        <p:spPr>
          <a:xfrm>
            <a:off x="1059812" y="3253994"/>
            <a:ext cx="3255264" cy="384048"/>
          </a:xfrm>
          <a:prstGeom prst="rect">
            <a:avLst/>
          </a:prstGeom>
          <a:noFill/>
        </p:spPr>
        <p:txBody>
          <a:bodyPr wrap="square" lIns="0" tIns="0" rIns="0" bIns="0">
            <a:spAutoFit/>
          </a:bodyPr>
          <a:lstStyle/>
          <a:p>
            <a:pPr>
              <a:spcAft>
                <a:spcPts val="300"/>
              </a:spcAft>
              <a:defRPr sz="900" b="0">
                <a:solidFill>
                  <a:srgbClr val="585254"/>
                </a:solidFill>
                <a:latin typeface="Arial"/>
              </a:defRPr>
            </a:pPr>
            <a:r>
              <a:rPr dirty="0"/>
              <a:t>Casas Viejas, 1933 · </a:t>
            </a:r>
            <a:r>
              <a:rPr dirty="0" err="1"/>
              <a:t>Campúa</a:t>
            </a:r>
            <a:r>
              <a:rPr dirty="0"/>
              <a:t> / Crónica</a:t>
            </a:r>
          </a:p>
          <a:p>
            <a:pPr>
              <a:spcAft>
                <a:spcPts val="300"/>
              </a:spcAft>
              <a:defRPr sz="900" b="0">
                <a:solidFill>
                  <a:srgbClr val="585254"/>
                </a:solidFill>
                <a:latin typeface="Arial"/>
              </a:defRPr>
            </a:pPr>
            <a:r>
              <a:rPr dirty="0"/>
              <a:t>BNE, via S. Gutiérrez Baena</a:t>
            </a:r>
          </a:p>
        </p:txBody>
      </p:sp>
      <p:sp>
        <p:nvSpPr>
          <p:cNvPr id="15" name="TextBox 14"/>
          <p:cNvSpPr txBox="1"/>
          <p:nvPr/>
        </p:nvSpPr>
        <p:spPr>
          <a:xfrm>
            <a:off x="4946904" y="3383279"/>
            <a:ext cx="3255264" cy="384048"/>
          </a:xfrm>
          <a:prstGeom prst="rect">
            <a:avLst/>
          </a:prstGeom>
          <a:noFill/>
        </p:spPr>
        <p:txBody>
          <a:bodyPr wrap="square" lIns="0" tIns="0" rIns="0" bIns="0">
            <a:spAutoFit/>
          </a:bodyPr>
          <a:lstStyle/>
          <a:p>
            <a:pPr>
              <a:spcAft>
                <a:spcPts val="300"/>
              </a:spcAft>
              <a:defRPr sz="900" b="0">
                <a:solidFill>
                  <a:srgbClr val="585254"/>
                </a:solidFill>
                <a:latin typeface="Arial"/>
              </a:defRPr>
            </a:pPr>
            <a:r>
              <a:rPr dirty="0"/>
              <a:t>Arrested workers, Asturias, 1934</a:t>
            </a:r>
          </a:p>
          <a:p>
            <a:pPr>
              <a:spcAft>
                <a:spcPts val="300"/>
              </a:spcAft>
              <a:defRPr sz="900" b="0">
                <a:solidFill>
                  <a:srgbClr val="585254"/>
                </a:solidFill>
                <a:latin typeface="Arial"/>
              </a:defRPr>
            </a:pPr>
            <a:r>
              <a:rPr dirty="0"/>
              <a:t>Illustrated Daily Courier / NAC · Public domain</a:t>
            </a:r>
          </a:p>
        </p:txBody>
      </p:sp>
      <p:sp>
        <p:nvSpPr>
          <p:cNvPr id="16" name="TextBox 15"/>
          <p:cNvSpPr txBox="1"/>
          <p:nvPr/>
        </p:nvSpPr>
        <p:spPr>
          <a:xfrm>
            <a:off x="8275320" y="3429000"/>
            <a:ext cx="3529584" cy="276999"/>
          </a:xfrm>
          <a:prstGeom prst="rect">
            <a:avLst/>
          </a:prstGeom>
          <a:noFill/>
        </p:spPr>
        <p:txBody>
          <a:bodyPr wrap="square" lIns="0" tIns="0" rIns="0" bIns="0">
            <a:spAutoFit/>
          </a:bodyPr>
          <a:lstStyle/>
          <a:p>
            <a:pPr>
              <a:spcAft>
                <a:spcPts val="300"/>
              </a:spcAft>
              <a:defRPr sz="900" b="0">
                <a:solidFill>
                  <a:srgbClr val="585254"/>
                </a:solidFill>
                <a:latin typeface="Arial"/>
              </a:defRPr>
            </a:pPr>
            <a:r>
              <a:rPr lang="en-US" dirty="0"/>
              <a:t>Burning of the Church of San Francisco Madrid, May 1931. Photo: José María Díaz </a:t>
            </a:r>
            <a:r>
              <a:rPr lang="en-US" dirty="0" err="1"/>
              <a:t>Casariego</a:t>
            </a:r>
            <a:r>
              <a:rPr lang="en-US" dirty="0"/>
              <a:t> / Municipal Newspaper Archive.</a:t>
            </a:r>
            <a:endParaRPr dirty="0"/>
          </a:p>
        </p:txBody>
      </p:sp>
      <p:sp>
        <p:nvSpPr>
          <p:cNvPr id="17" name="TextBox 16"/>
          <p:cNvSpPr txBox="1"/>
          <p:nvPr/>
        </p:nvSpPr>
        <p:spPr>
          <a:xfrm>
            <a:off x="649224" y="3767328"/>
            <a:ext cx="3236976" cy="502920"/>
          </a:xfrm>
          <a:prstGeom prst="rect">
            <a:avLst/>
          </a:prstGeom>
          <a:noFill/>
        </p:spPr>
        <p:txBody>
          <a:bodyPr wrap="square" lIns="0" tIns="0" rIns="0" bIns="0">
            <a:spAutoFit/>
          </a:bodyPr>
          <a:lstStyle/>
          <a:p>
            <a:pPr>
              <a:spcAft>
                <a:spcPts val="300"/>
              </a:spcAft>
              <a:defRPr sz="1800" b="1">
                <a:solidFill>
                  <a:srgbClr val="292525"/>
                </a:solidFill>
                <a:latin typeface="Arial"/>
              </a:defRPr>
            </a:pPr>
            <a:r>
              <a:t>Unequal land and development</a:t>
            </a:r>
          </a:p>
        </p:txBody>
      </p:sp>
      <p:sp>
        <p:nvSpPr>
          <p:cNvPr id="18" name="TextBox 17"/>
          <p:cNvSpPr txBox="1"/>
          <p:nvPr/>
        </p:nvSpPr>
        <p:spPr>
          <a:xfrm>
            <a:off x="649224" y="4407408"/>
            <a:ext cx="3236976" cy="692497"/>
          </a:xfrm>
          <a:prstGeom prst="rect">
            <a:avLst/>
          </a:prstGeom>
          <a:noFill/>
        </p:spPr>
        <p:txBody>
          <a:bodyPr wrap="square" lIns="0" tIns="0" rIns="0" bIns="0">
            <a:spAutoFit/>
          </a:bodyPr>
          <a:lstStyle/>
          <a:p>
            <a:pPr>
              <a:spcAft>
                <a:spcPts val="300"/>
              </a:spcAft>
              <a:defRPr sz="1500" b="0">
                <a:solidFill>
                  <a:srgbClr val="292525"/>
                </a:solidFill>
                <a:latin typeface="Arial"/>
              </a:defRPr>
            </a:pPr>
            <a:r>
              <a:rPr lang="es-ES" dirty="0"/>
              <a:t>R</a:t>
            </a:r>
            <a:r>
              <a:rPr dirty="0" err="1"/>
              <a:t>ural</a:t>
            </a:r>
            <a:r>
              <a:rPr dirty="0"/>
              <a:t> poverty and low literacy. Industry concentrated in regions such as Catalonia and the Basque Country.</a:t>
            </a:r>
          </a:p>
        </p:txBody>
      </p:sp>
      <p:sp>
        <p:nvSpPr>
          <p:cNvPr id="19" name="TextBox 18"/>
          <p:cNvSpPr txBox="1"/>
          <p:nvPr/>
        </p:nvSpPr>
        <p:spPr>
          <a:xfrm>
            <a:off x="4462272" y="3767328"/>
            <a:ext cx="3236976" cy="502920"/>
          </a:xfrm>
          <a:prstGeom prst="rect">
            <a:avLst/>
          </a:prstGeom>
          <a:noFill/>
        </p:spPr>
        <p:txBody>
          <a:bodyPr wrap="square" lIns="0" tIns="0" rIns="0" bIns="0">
            <a:spAutoFit/>
          </a:bodyPr>
          <a:lstStyle/>
          <a:p>
            <a:pPr>
              <a:spcAft>
                <a:spcPts val="300"/>
              </a:spcAft>
              <a:defRPr sz="1800" b="1">
                <a:solidFill>
                  <a:srgbClr val="292525"/>
                </a:solidFill>
                <a:latin typeface="Arial"/>
              </a:defRPr>
            </a:pPr>
            <a:r>
              <a:rPr dirty="0"/>
              <a:t>Reform and social conflict</a:t>
            </a:r>
          </a:p>
        </p:txBody>
      </p:sp>
      <p:sp>
        <p:nvSpPr>
          <p:cNvPr id="20" name="TextBox 19"/>
          <p:cNvSpPr txBox="1"/>
          <p:nvPr/>
        </p:nvSpPr>
        <p:spPr>
          <a:xfrm>
            <a:off x="4535424" y="4198641"/>
            <a:ext cx="3236976" cy="1154162"/>
          </a:xfrm>
          <a:prstGeom prst="rect">
            <a:avLst/>
          </a:prstGeom>
          <a:noFill/>
        </p:spPr>
        <p:txBody>
          <a:bodyPr wrap="square" lIns="0" tIns="0" rIns="0" bIns="0">
            <a:spAutoFit/>
          </a:bodyPr>
          <a:lstStyle/>
          <a:p>
            <a:pPr>
              <a:spcAft>
                <a:spcPts val="300"/>
              </a:spcAft>
              <a:defRPr sz="1500" b="0">
                <a:solidFill>
                  <a:srgbClr val="292525"/>
                </a:solidFill>
                <a:latin typeface="Arial"/>
              </a:defRPr>
            </a:pPr>
            <a:r>
              <a:rPr dirty="0"/>
              <a:t>Republican reforms </a:t>
            </a:r>
            <a:r>
              <a:rPr lang="es-ES" dirty="0" err="1"/>
              <a:t>met</a:t>
            </a:r>
            <a:r>
              <a:rPr lang="es-ES" dirty="0"/>
              <a:t> </a:t>
            </a:r>
            <a:r>
              <a:rPr lang="es-ES" dirty="0" err="1"/>
              <a:t>opposition</a:t>
            </a:r>
            <a:r>
              <a:rPr lang="es-ES" dirty="0"/>
              <a:t> </a:t>
            </a:r>
            <a:r>
              <a:rPr lang="es-ES" dirty="0" err="1"/>
              <a:t>from</a:t>
            </a:r>
            <a:r>
              <a:rPr lang="es-ES" dirty="0"/>
              <a:t> </a:t>
            </a:r>
            <a:r>
              <a:rPr dirty="0"/>
              <a:t>landowners and established power</a:t>
            </a:r>
            <a:r>
              <a:rPr lang="es-ES" dirty="0"/>
              <a:t>s</a:t>
            </a:r>
            <a:r>
              <a:rPr dirty="0"/>
              <a:t>. Strikes and revolutionary movements</a:t>
            </a:r>
            <a:r>
              <a:rPr lang="es-ES" dirty="0"/>
              <a:t> </a:t>
            </a:r>
            <a:r>
              <a:rPr lang="es-ES" dirty="0" err="1"/>
              <a:t>suppressed</a:t>
            </a:r>
            <a:r>
              <a:rPr lang="es-ES" dirty="0"/>
              <a:t> </a:t>
            </a:r>
            <a:r>
              <a:rPr lang="es-ES" dirty="0" err="1"/>
              <a:t>by</a:t>
            </a:r>
            <a:r>
              <a:rPr lang="es-ES" dirty="0"/>
              <a:t> </a:t>
            </a:r>
            <a:r>
              <a:rPr lang="es-ES" dirty="0" err="1"/>
              <a:t>army</a:t>
            </a:r>
            <a:r>
              <a:rPr lang="es-ES" dirty="0"/>
              <a:t>. (Asturias </a:t>
            </a:r>
            <a:r>
              <a:rPr lang="es-ES" dirty="0" err="1"/>
              <a:t>prelude</a:t>
            </a:r>
            <a:r>
              <a:rPr lang="es-ES" dirty="0"/>
              <a:t>).</a:t>
            </a:r>
            <a:endParaRPr dirty="0"/>
          </a:p>
        </p:txBody>
      </p:sp>
      <p:sp>
        <p:nvSpPr>
          <p:cNvPr id="21" name="TextBox 20"/>
          <p:cNvSpPr txBox="1"/>
          <p:nvPr/>
        </p:nvSpPr>
        <p:spPr>
          <a:xfrm>
            <a:off x="8275320" y="3767328"/>
            <a:ext cx="3236976" cy="276999"/>
          </a:xfrm>
          <a:prstGeom prst="rect">
            <a:avLst/>
          </a:prstGeom>
          <a:noFill/>
        </p:spPr>
        <p:txBody>
          <a:bodyPr wrap="square" lIns="0" tIns="0" rIns="0" bIns="0">
            <a:spAutoFit/>
          </a:bodyPr>
          <a:lstStyle/>
          <a:p>
            <a:pPr>
              <a:spcAft>
                <a:spcPts val="300"/>
              </a:spcAft>
              <a:defRPr sz="1800" b="1">
                <a:solidFill>
                  <a:srgbClr val="292525"/>
                </a:solidFill>
                <a:latin typeface="Arial"/>
              </a:defRPr>
            </a:pPr>
            <a:r>
              <a:rPr dirty="0"/>
              <a:t>Religion and </a:t>
            </a:r>
            <a:r>
              <a:rPr dirty="0" err="1"/>
              <a:t>polarisation</a:t>
            </a:r>
            <a:endParaRPr dirty="0"/>
          </a:p>
        </p:txBody>
      </p:sp>
      <p:sp>
        <p:nvSpPr>
          <p:cNvPr id="22" name="TextBox 21"/>
          <p:cNvSpPr txBox="1"/>
          <p:nvPr/>
        </p:nvSpPr>
        <p:spPr>
          <a:xfrm>
            <a:off x="8275320" y="4407408"/>
            <a:ext cx="3236976" cy="923330"/>
          </a:xfrm>
          <a:prstGeom prst="rect">
            <a:avLst/>
          </a:prstGeom>
          <a:noFill/>
        </p:spPr>
        <p:txBody>
          <a:bodyPr wrap="square" lIns="0" tIns="0" rIns="0" bIns="0">
            <a:spAutoFit/>
          </a:bodyPr>
          <a:lstStyle/>
          <a:p>
            <a:pPr>
              <a:spcAft>
                <a:spcPts val="300"/>
              </a:spcAft>
              <a:defRPr sz="1500" b="0">
                <a:solidFill>
                  <a:srgbClr val="292525"/>
                </a:solidFill>
                <a:latin typeface="Arial"/>
              </a:defRPr>
            </a:pPr>
            <a:r>
              <a:rPr lang="es-ES" dirty="0"/>
              <a:t>Church links </a:t>
            </a:r>
            <a:r>
              <a:rPr lang="es-ES" dirty="0" err="1"/>
              <a:t>to</a:t>
            </a:r>
            <a:r>
              <a:rPr lang="es-ES" dirty="0"/>
              <a:t> </a:t>
            </a:r>
            <a:r>
              <a:rPr lang="es-ES" dirty="0" err="1"/>
              <a:t>stablished</a:t>
            </a:r>
            <a:r>
              <a:rPr lang="es-ES" dirty="0"/>
              <a:t> </a:t>
            </a:r>
            <a:r>
              <a:rPr lang="es-ES" dirty="0" err="1"/>
              <a:t>powers</a:t>
            </a:r>
            <a:r>
              <a:rPr lang="es-ES" dirty="0"/>
              <a:t> led </a:t>
            </a:r>
            <a:r>
              <a:rPr lang="es-ES" dirty="0" err="1"/>
              <a:t>to</a:t>
            </a:r>
            <a:r>
              <a:rPr lang="es-ES" dirty="0"/>
              <a:t> </a:t>
            </a:r>
            <a:r>
              <a:rPr lang="es-ES" dirty="0" err="1"/>
              <a:t>strong</a:t>
            </a:r>
            <a:r>
              <a:rPr lang="es-ES" dirty="0"/>
              <a:t> </a:t>
            </a:r>
            <a:r>
              <a:rPr lang="es-ES" dirty="0" err="1"/>
              <a:t>hostility</a:t>
            </a:r>
            <a:r>
              <a:rPr lang="es-ES" dirty="0"/>
              <a:t> </a:t>
            </a:r>
            <a:r>
              <a:rPr lang="es-ES" dirty="0" err="1"/>
              <a:t>among</a:t>
            </a:r>
            <a:r>
              <a:rPr lang="es-ES" dirty="0"/>
              <a:t> </a:t>
            </a:r>
            <a:r>
              <a:rPr lang="es-ES" dirty="0" err="1"/>
              <a:t>progressive</a:t>
            </a:r>
            <a:r>
              <a:rPr lang="es-ES" dirty="0"/>
              <a:t> </a:t>
            </a:r>
            <a:r>
              <a:rPr lang="es-ES" dirty="0" err="1"/>
              <a:t>politycal</a:t>
            </a:r>
            <a:r>
              <a:rPr lang="es-ES" dirty="0"/>
              <a:t> </a:t>
            </a:r>
            <a:r>
              <a:rPr lang="es-ES" dirty="0" err="1"/>
              <a:t>parties</a:t>
            </a:r>
            <a:r>
              <a:rPr dirty="0"/>
              <a:t>. Political violence weakened the Republic.</a:t>
            </a:r>
          </a:p>
        </p:txBody>
      </p:sp>
      <p:sp>
        <p:nvSpPr>
          <p:cNvPr id="23" name="Rectangle 22"/>
          <p:cNvSpPr/>
          <p:nvPr/>
        </p:nvSpPr>
        <p:spPr>
          <a:xfrm>
            <a:off x="502920" y="5541264"/>
            <a:ext cx="11155680" cy="658368"/>
          </a:xfrm>
          <a:prstGeom prst="rect">
            <a:avLst/>
          </a:prstGeom>
          <a:solidFill>
            <a:srgbClr val="F4EFEC"/>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4" name="TextBox 23"/>
          <p:cNvSpPr txBox="1"/>
          <p:nvPr/>
        </p:nvSpPr>
        <p:spPr>
          <a:xfrm>
            <a:off x="685800" y="5650992"/>
            <a:ext cx="1828800" cy="365760"/>
          </a:xfrm>
          <a:prstGeom prst="rect">
            <a:avLst/>
          </a:prstGeom>
          <a:noFill/>
        </p:spPr>
        <p:txBody>
          <a:bodyPr wrap="square" lIns="0" tIns="0" rIns="0" bIns="0">
            <a:spAutoFit/>
          </a:bodyPr>
          <a:lstStyle/>
          <a:p>
            <a:pPr>
              <a:spcAft>
                <a:spcPts val="300"/>
              </a:spcAft>
              <a:defRPr sz="1700" b="1">
                <a:solidFill>
                  <a:srgbClr val="73A89A"/>
                </a:solidFill>
                <a:latin typeface="Arial"/>
              </a:defRPr>
            </a:pPr>
            <a:r>
              <a:rPr dirty="0"/>
              <a:t>Immediate trigger</a:t>
            </a:r>
          </a:p>
        </p:txBody>
      </p:sp>
      <p:sp>
        <p:nvSpPr>
          <p:cNvPr id="25" name="TextBox 24"/>
          <p:cNvSpPr txBox="1"/>
          <p:nvPr/>
        </p:nvSpPr>
        <p:spPr>
          <a:xfrm>
            <a:off x="2697480" y="5623560"/>
            <a:ext cx="8732520" cy="523220"/>
          </a:xfrm>
          <a:prstGeom prst="rect">
            <a:avLst/>
          </a:prstGeom>
          <a:noFill/>
        </p:spPr>
        <p:txBody>
          <a:bodyPr wrap="square" lIns="0" tIns="0" rIns="0" bIns="0">
            <a:spAutoFit/>
          </a:bodyPr>
          <a:lstStyle/>
          <a:p>
            <a:pPr>
              <a:spcAft>
                <a:spcPts val="300"/>
              </a:spcAft>
              <a:defRPr sz="1700" b="0">
                <a:solidFill>
                  <a:srgbClr val="292525"/>
                </a:solidFill>
                <a:latin typeface="Arial"/>
              </a:defRPr>
            </a:pPr>
            <a:r>
              <a:rPr dirty="0"/>
              <a:t>The military coup of 18 July 1936 only partly succeeded, dividing the country and opening the way to war. </a:t>
            </a:r>
          </a:p>
        </p:txBody>
      </p:sp>
      <p:pic>
        <p:nvPicPr>
          <p:cNvPr id="28" name="Imagen 27">
            <a:extLst>
              <a:ext uri="{FF2B5EF4-FFF2-40B4-BE49-F238E27FC236}">
                <a16:creationId xmlns:a16="http://schemas.microsoft.com/office/drawing/2014/main" id="{D92BDA5F-2798-F871-F915-189D454941B8}"/>
              </a:ext>
            </a:extLst>
          </p:cNvPr>
          <p:cNvPicPr>
            <a:picLocks noChangeAspect="1"/>
          </p:cNvPicPr>
          <p:nvPr/>
        </p:nvPicPr>
        <p:blipFill>
          <a:blip r:embed="rId6" cstate="print">
            <a:extLst>
              <a:ext uri="{BEBA8EAE-BF5A-486C-A8C5-ECC9F3942E4B}">
                <a14:imgProps xmlns:a14="http://schemas.microsoft.com/office/drawing/2010/main">
                  <a14:imgLayer r:embed="rId7">
                    <a14:imgEffect>
                      <a14:saturation sat="0"/>
                    </a14:imgEffect>
                  </a14:imgLayer>
                </a14:imgProps>
              </a:ext>
              <a:ext uri="{28A0092B-C50C-407E-A947-70E740481C1C}">
                <a14:useLocalDpi xmlns:a14="http://schemas.microsoft.com/office/drawing/2010/main"/>
              </a:ext>
            </a:extLst>
          </a:blip>
          <a:stretch>
            <a:fillRect/>
          </a:stretch>
        </p:blipFill>
        <p:spPr>
          <a:xfrm>
            <a:off x="8833996" y="1572769"/>
            <a:ext cx="2245379" cy="1790394"/>
          </a:xfrm>
          <a:prstGeom prst="rect">
            <a:avLst/>
          </a:prstGeom>
        </p:spPr>
      </p:pic>
    </p:spTree>
    <p:extLst>
      <p:ext uri="{BB962C8B-B14F-4D97-AF65-F5344CB8AC3E}">
        <p14:creationId xmlns:p14="http://schemas.microsoft.com/office/powerpoint/2010/main" val="218698289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1"/>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17"/>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18"/>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14"/>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9"/>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20"/>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19"/>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15"/>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12"/>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10"/>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16"/>
                                        </p:tgtEl>
                                        <p:attrNameLst>
                                          <p:attrName>style.visibility</p:attrName>
                                        </p:attrNameLst>
                                      </p:cBhvr>
                                      <p:to>
                                        <p:strVal val="visible"/>
                                      </p:to>
                                    </p:set>
                                  </p:childTnLst>
                                </p:cTn>
                              </p:par>
                              <p:par>
                                <p:cTn id="33" presetID="1" presetClass="entr" presetSubtype="0" fill="hold" grpId="0" nodeType="withEffect">
                                  <p:stCondLst>
                                    <p:cond delay="0"/>
                                  </p:stCondLst>
                                  <p:childTnLst>
                                    <p:set>
                                      <p:cBhvr>
                                        <p:cTn id="34" dur="1" fill="hold">
                                          <p:stCondLst>
                                            <p:cond delay="0"/>
                                          </p:stCondLst>
                                        </p:cTn>
                                        <p:tgtEl>
                                          <p:spTgt spid="21"/>
                                        </p:tgtEl>
                                        <p:attrNameLst>
                                          <p:attrName>style.visibility</p:attrName>
                                        </p:attrNameLst>
                                      </p:cBhvr>
                                      <p:to>
                                        <p:strVal val="visible"/>
                                      </p:to>
                                    </p:set>
                                  </p:childTnLst>
                                </p:cTn>
                              </p:par>
                              <p:par>
                                <p:cTn id="35" presetID="1" presetClass="entr" presetSubtype="0" fill="hold" grpId="0" nodeType="withEffect">
                                  <p:stCondLst>
                                    <p:cond delay="0"/>
                                  </p:stCondLst>
                                  <p:childTnLst>
                                    <p:set>
                                      <p:cBhvr>
                                        <p:cTn id="36" dur="1" fill="hold">
                                          <p:stCondLst>
                                            <p:cond delay="0"/>
                                          </p:stCondLst>
                                        </p:cTn>
                                        <p:tgtEl>
                                          <p:spTgt spid="22"/>
                                        </p:tgtEl>
                                        <p:attrNameLst>
                                          <p:attrName>style.visibility</p:attrName>
                                        </p:attrNameLst>
                                      </p:cBhvr>
                                      <p:to>
                                        <p:strVal val="visible"/>
                                      </p:to>
                                    </p:set>
                                  </p:childTnLst>
                                </p:cTn>
                              </p:par>
                              <p:par>
                                <p:cTn id="37" presetID="1" presetClass="entr" presetSubtype="0" fill="hold" nodeType="withEffect">
                                  <p:stCondLst>
                                    <p:cond delay="0"/>
                                  </p:stCondLst>
                                  <p:childTnLst>
                                    <p:set>
                                      <p:cBhvr>
                                        <p:cTn id="38" dur="1" fill="hold">
                                          <p:stCondLst>
                                            <p:cond delay="0"/>
                                          </p:stCondLst>
                                        </p:cTn>
                                        <p:tgtEl>
                                          <p:spTgt spid="28"/>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grpId="0" nodeType="clickEffect">
                                  <p:stCondLst>
                                    <p:cond delay="0"/>
                                  </p:stCondLst>
                                  <p:childTnLst>
                                    <p:set>
                                      <p:cBhvr>
                                        <p:cTn id="42" dur="1" fill="hold">
                                          <p:stCondLst>
                                            <p:cond delay="0"/>
                                          </p:stCondLst>
                                        </p:cTn>
                                        <p:tgtEl>
                                          <p:spTgt spid="25"/>
                                        </p:tgtEl>
                                        <p:attrNameLst>
                                          <p:attrName>style.visibility</p:attrName>
                                        </p:attrNameLst>
                                      </p:cBhvr>
                                      <p:to>
                                        <p:strVal val="visible"/>
                                      </p:to>
                                    </p:set>
                                  </p:childTnLst>
                                </p:cTn>
                              </p:par>
                              <p:par>
                                <p:cTn id="43" presetID="1" presetClass="entr" presetSubtype="0" fill="hold" grpId="0" nodeType="withEffect">
                                  <p:stCondLst>
                                    <p:cond delay="0"/>
                                  </p:stCondLst>
                                  <p:childTnLst>
                                    <p:set>
                                      <p:cBhvr>
                                        <p:cTn id="44" dur="1" fill="hold">
                                          <p:stCondLst>
                                            <p:cond delay="0"/>
                                          </p:stCondLst>
                                        </p:cTn>
                                        <p:tgtEl>
                                          <p:spTgt spid="24"/>
                                        </p:tgtEl>
                                        <p:attrNameLst>
                                          <p:attrName>style.visibility</p:attrName>
                                        </p:attrNameLst>
                                      </p:cBhvr>
                                      <p:to>
                                        <p:strVal val="visible"/>
                                      </p:to>
                                    </p:set>
                                  </p:childTnLst>
                                </p:cTn>
                              </p:par>
                              <p:par>
                                <p:cTn id="45" presetID="1" presetClass="entr" presetSubtype="0" fill="hold" grpId="0" nodeType="withEffect">
                                  <p:stCondLst>
                                    <p:cond delay="0"/>
                                  </p:stCondLst>
                                  <p:childTnLst>
                                    <p:set>
                                      <p:cBhvr>
                                        <p:cTn id="46" dur="1" fill="hold">
                                          <p:stCondLst>
                                            <p:cond delay="0"/>
                                          </p:stCondLst>
                                        </p:cTn>
                                        <p:tgtEl>
                                          <p:spTgt spid="2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9" grpId="0" animBg="1"/>
      <p:bldP spid="10" grpId="0" animBg="1"/>
      <p:bldP spid="14" grpId="0"/>
      <p:bldP spid="15" grpId="0"/>
      <p:bldP spid="16" grpId="0"/>
      <p:bldP spid="17" grpId="0"/>
      <p:bldP spid="18" grpId="0"/>
      <p:bldP spid="19" grpId="0"/>
      <p:bldP spid="20" grpId="0"/>
      <p:bldP spid="21" grpId="0"/>
      <p:bldP spid="22" grpId="0"/>
      <p:bldP spid="23" grpId="0" animBg="1"/>
      <p:bldP spid="24" grpId="0"/>
      <p:bldP spid="25" grpId="0"/>
    </p:bldLst>
  </p:timing>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TextBox 1"/>
          <p:cNvSpPr txBox="1"/>
          <p:nvPr/>
        </p:nvSpPr>
        <p:spPr>
          <a:xfrm>
            <a:off x="502920" y="320040"/>
            <a:ext cx="10972800" cy="201168"/>
          </a:xfrm>
          <a:prstGeom prst="rect">
            <a:avLst/>
          </a:prstGeom>
          <a:noFill/>
          <a:effectLst/>
        </p:spPr>
        <p:txBody>
          <a:bodyPr wrap="square" lIns="0" tIns="0" rIns="0" bIns="0">
            <a:spAutoFit/>
          </a:bodyPr>
          <a:lstStyle/>
          <a:p>
            <a:pPr>
              <a:spcAft>
                <a:spcPts val="400"/>
              </a:spcAft>
              <a:defRPr sz="1000" b="1">
                <a:solidFill>
                  <a:srgbClr val="73A89A"/>
                </a:solidFill>
                <a:latin typeface="Arial"/>
              </a:defRPr>
            </a:pPr>
            <a:r>
              <a:rPr sz="1500" b="1">
                <a:solidFill>
                  <a:srgbClr val="73A89A"/>
                </a:solidFill>
                <a:latin typeface="Arial"/>
              </a:rPr>
              <a:t>TERRITORIAL CONTROL · 1936–1939</a:t>
            </a:r>
          </a:p>
        </p:txBody>
      </p:sp>
      <p:sp>
        <p:nvSpPr>
          <p:cNvPr id="3" name="TextBox 2"/>
          <p:cNvSpPr txBox="1"/>
          <p:nvPr/>
        </p:nvSpPr>
        <p:spPr>
          <a:xfrm>
            <a:off x="502920" y="987552"/>
            <a:ext cx="10972800" cy="438912"/>
          </a:xfrm>
          <a:prstGeom prst="rect">
            <a:avLst/>
          </a:prstGeom>
          <a:noFill/>
          <a:effectLst/>
        </p:spPr>
        <p:txBody>
          <a:bodyPr wrap="square" lIns="0" tIns="0" rIns="0" bIns="0">
            <a:spAutoFit/>
          </a:bodyPr>
          <a:lstStyle/>
          <a:p>
            <a:pPr>
              <a:spcAft>
                <a:spcPts val="400"/>
              </a:spcAft>
              <a:defRPr sz="3000" b="0">
                <a:solidFill>
                  <a:srgbClr val="251F21"/>
                </a:solidFill>
                <a:latin typeface="Georgia"/>
              </a:defRPr>
            </a:pPr>
            <a:r>
              <a:rPr sz="2800" b="0" dirty="0">
                <a:solidFill>
                  <a:srgbClr val="251F21"/>
                </a:solidFill>
                <a:latin typeface="Georgia"/>
              </a:rPr>
              <a:t>The Spanish Civil War: a changing front</a:t>
            </a:r>
          </a:p>
        </p:txBody>
      </p:sp>
      <p:sp>
        <p:nvSpPr>
          <p:cNvPr id="4" name="Rectangle 3"/>
          <p:cNvSpPr/>
          <p:nvPr/>
        </p:nvSpPr>
        <p:spPr>
          <a:xfrm>
            <a:off x="502920" y="6428232"/>
            <a:ext cx="11155680" cy="10972"/>
          </a:xfrm>
          <a:prstGeom prst="rect">
            <a:avLst/>
          </a:prstGeom>
          <a:solidFill>
            <a:srgbClr val="EAE9EA"/>
          </a:solidFill>
          <a:ln>
            <a:noFill/>
          </a:ln>
          <a:effectLst/>
        </p:spPr>
        <p:style>
          <a:lnRef idx="1">
            <a:schemeClr val="accent1"/>
          </a:lnRef>
          <a:fillRef idx="3">
            <a:schemeClr val="accent1"/>
          </a:fillRef>
          <a:effectRef idx="0">
            <a:schemeClr val="accent1"/>
          </a:effectRef>
          <a:fontRef idx="minor">
            <a:schemeClr val="lt1"/>
          </a:fontRef>
        </p:style>
        <p:txBody>
          <a:bodyPr rtlCol="0" anchor="ctr"/>
          <a:lstStyle/>
          <a:p>
            <a:pPr algn="ctr"/>
            <a:endParaRPr/>
          </a:p>
        </p:txBody>
      </p:sp>
      <p:sp>
        <p:nvSpPr>
          <p:cNvPr id="5" name="TextBox 4"/>
          <p:cNvSpPr txBox="1"/>
          <p:nvPr/>
        </p:nvSpPr>
        <p:spPr>
          <a:xfrm>
            <a:off x="11247120" y="6510528"/>
            <a:ext cx="365760" cy="182880"/>
          </a:xfrm>
          <a:prstGeom prst="rect">
            <a:avLst/>
          </a:prstGeom>
          <a:noFill/>
          <a:effectLst/>
        </p:spPr>
        <p:txBody>
          <a:bodyPr wrap="square" lIns="0" tIns="0" rIns="0" bIns="0">
            <a:spAutoFit/>
          </a:bodyPr>
          <a:lstStyle/>
          <a:p>
            <a:r>
              <a:t>2</a:t>
            </a:r>
          </a:p>
        </p:txBody>
      </p:sp>
      <p:sp>
        <p:nvSpPr>
          <p:cNvPr id="7" name="TextBox 6"/>
          <p:cNvSpPr txBox="1"/>
          <p:nvPr/>
        </p:nvSpPr>
        <p:spPr>
          <a:xfrm>
            <a:off x="557315" y="1700784"/>
            <a:ext cx="2651760" cy="320040"/>
          </a:xfrm>
          <a:prstGeom prst="rect">
            <a:avLst/>
          </a:prstGeom>
          <a:noFill/>
          <a:effectLst/>
        </p:spPr>
        <p:txBody>
          <a:bodyPr wrap="square" lIns="0" tIns="0" rIns="0" bIns="0">
            <a:spAutoFit/>
          </a:bodyPr>
          <a:lstStyle/>
          <a:p>
            <a:pPr>
              <a:spcAft>
                <a:spcPts val="400"/>
              </a:spcAft>
              <a:defRPr sz="2100" b="1">
                <a:solidFill>
                  <a:srgbClr val="251F21"/>
                </a:solidFill>
                <a:latin typeface="Arial"/>
              </a:defRPr>
            </a:pPr>
            <a:r>
              <a:rPr sz="2100" b="1">
                <a:solidFill>
                  <a:srgbClr val="251F21"/>
                </a:solidFill>
                <a:latin typeface="Arial"/>
              </a:rPr>
              <a:t>July 1936</a:t>
            </a:r>
          </a:p>
        </p:txBody>
      </p:sp>
      <p:sp>
        <p:nvSpPr>
          <p:cNvPr id="8" name="Freeform 7"/>
          <p:cNvSpPr/>
          <p:nvPr/>
        </p:nvSpPr>
        <p:spPr>
          <a:xfrm>
            <a:off x="1584375" y="3864046"/>
            <a:ext cx="60585" cy="77895"/>
          </a:xfrm>
          <a:custGeom>
            <a:avLst/>
            <a:gdLst/>
            <a:ahLst/>
            <a:cxnLst/>
            <a:rect l="l" t="t" r="r" b="b"/>
            <a:pathLst>
              <a:path w="21" h="27">
                <a:moveTo>
                  <a:pt x="17" y="0"/>
                </a:moveTo>
                <a:lnTo>
                  <a:pt x="12" y="0"/>
                </a:lnTo>
                <a:lnTo>
                  <a:pt x="7" y="3"/>
                </a:lnTo>
                <a:lnTo>
                  <a:pt x="0" y="12"/>
                </a:lnTo>
                <a:lnTo>
                  <a:pt x="0" y="21"/>
                </a:lnTo>
                <a:lnTo>
                  <a:pt x="6" y="27"/>
                </a:lnTo>
                <a:lnTo>
                  <a:pt x="14" y="27"/>
                </a:lnTo>
                <a:lnTo>
                  <a:pt x="20" y="23"/>
                </a:lnTo>
                <a:lnTo>
                  <a:pt x="21" y="6"/>
                </a:lnTo>
                <a:lnTo>
                  <a:pt x="20" y="2"/>
                </a:lnTo>
                <a:close/>
              </a:path>
            </a:pathLst>
          </a:custGeom>
          <a:solidFill>
            <a:srgbClr val="C18791"/>
          </a:solidFill>
          <a:ln>
            <a:noFill/>
          </a:ln>
          <a:effectLst/>
        </p:spPr>
        <p:style>
          <a:lnRef idx="1">
            <a:schemeClr val="accent1"/>
          </a:lnRef>
          <a:fillRef idx="3">
            <a:schemeClr val="accent1"/>
          </a:fillRef>
          <a:effectRef idx="0">
            <a:schemeClr val="accent1"/>
          </a:effectRef>
          <a:fontRef idx="minor">
            <a:schemeClr val="lt1"/>
          </a:fontRef>
        </p:style>
        <p:txBody>
          <a:bodyPr rtlCol="0" anchor="ctr"/>
          <a:lstStyle/>
          <a:p>
            <a:pPr algn="ctr"/>
            <a:endParaRPr/>
          </a:p>
        </p:txBody>
      </p:sp>
      <p:sp>
        <p:nvSpPr>
          <p:cNvPr id="9" name="Freeform 8"/>
          <p:cNvSpPr/>
          <p:nvPr/>
        </p:nvSpPr>
        <p:spPr>
          <a:xfrm>
            <a:off x="1166050" y="3786151"/>
            <a:ext cx="54815" cy="126940"/>
          </a:xfrm>
          <a:custGeom>
            <a:avLst/>
            <a:gdLst/>
            <a:ahLst/>
            <a:cxnLst/>
            <a:rect l="l" t="t" r="r" b="b"/>
            <a:pathLst>
              <a:path w="19" h="44">
                <a:moveTo>
                  <a:pt x="13" y="0"/>
                </a:moveTo>
                <a:lnTo>
                  <a:pt x="8" y="0"/>
                </a:lnTo>
                <a:lnTo>
                  <a:pt x="2" y="3"/>
                </a:lnTo>
                <a:lnTo>
                  <a:pt x="0" y="6"/>
                </a:lnTo>
                <a:lnTo>
                  <a:pt x="1" y="44"/>
                </a:lnTo>
                <a:lnTo>
                  <a:pt x="7" y="44"/>
                </a:lnTo>
                <a:lnTo>
                  <a:pt x="19" y="28"/>
                </a:lnTo>
                <a:lnTo>
                  <a:pt x="19" y="9"/>
                </a:lnTo>
                <a:close/>
              </a:path>
            </a:pathLst>
          </a:custGeom>
          <a:solidFill>
            <a:srgbClr val="C18791"/>
          </a:solidFill>
          <a:ln>
            <a:noFill/>
          </a:ln>
          <a:effectLst/>
        </p:spPr>
        <p:style>
          <a:lnRef idx="1">
            <a:schemeClr val="accent1"/>
          </a:lnRef>
          <a:fillRef idx="3">
            <a:schemeClr val="accent1"/>
          </a:fillRef>
          <a:effectRef idx="0">
            <a:schemeClr val="accent1"/>
          </a:effectRef>
          <a:fontRef idx="minor">
            <a:schemeClr val="lt1"/>
          </a:fontRef>
        </p:style>
        <p:txBody>
          <a:bodyPr rtlCol="0" anchor="ctr"/>
          <a:lstStyle/>
          <a:p>
            <a:pPr algn="ctr"/>
            <a:endParaRPr/>
          </a:p>
        </p:txBody>
      </p:sp>
      <p:sp>
        <p:nvSpPr>
          <p:cNvPr id="10" name="Freeform 9"/>
          <p:cNvSpPr/>
          <p:nvPr/>
        </p:nvSpPr>
        <p:spPr>
          <a:xfrm>
            <a:off x="1368000" y="3682291"/>
            <a:ext cx="51930" cy="89435"/>
          </a:xfrm>
          <a:custGeom>
            <a:avLst/>
            <a:gdLst/>
            <a:ahLst/>
            <a:cxnLst/>
            <a:rect l="l" t="t" r="r" b="b"/>
            <a:pathLst>
              <a:path w="18" h="31">
                <a:moveTo>
                  <a:pt x="6" y="0"/>
                </a:moveTo>
                <a:lnTo>
                  <a:pt x="3" y="4"/>
                </a:lnTo>
                <a:lnTo>
                  <a:pt x="0" y="14"/>
                </a:lnTo>
                <a:lnTo>
                  <a:pt x="0" y="28"/>
                </a:lnTo>
                <a:lnTo>
                  <a:pt x="3" y="31"/>
                </a:lnTo>
                <a:lnTo>
                  <a:pt x="11" y="31"/>
                </a:lnTo>
                <a:lnTo>
                  <a:pt x="18" y="26"/>
                </a:lnTo>
                <a:lnTo>
                  <a:pt x="18" y="12"/>
                </a:lnTo>
                <a:lnTo>
                  <a:pt x="13" y="2"/>
                </a:lnTo>
                <a:close/>
              </a:path>
            </a:pathLst>
          </a:custGeom>
          <a:solidFill>
            <a:srgbClr val="C18791"/>
          </a:solidFill>
          <a:ln>
            <a:noFill/>
          </a:ln>
          <a:effectLst/>
        </p:spPr>
        <p:style>
          <a:lnRef idx="1">
            <a:schemeClr val="accent1"/>
          </a:lnRef>
          <a:fillRef idx="3">
            <a:schemeClr val="accent1"/>
          </a:fillRef>
          <a:effectRef idx="0">
            <a:schemeClr val="accent1"/>
          </a:effectRef>
          <a:fontRef idx="minor">
            <a:schemeClr val="lt1"/>
          </a:fontRef>
        </p:style>
        <p:txBody>
          <a:bodyPr rtlCol="0" anchor="ctr"/>
          <a:lstStyle/>
          <a:p>
            <a:pPr algn="ctr"/>
            <a:endParaRPr/>
          </a:p>
        </p:txBody>
      </p:sp>
      <p:sp>
        <p:nvSpPr>
          <p:cNvPr id="11" name="Freeform 10"/>
          <p:cNvSpPr/>
          <p:nvPr/>
        </p:nvSpPr>
        <p:spPr>
          <a:xfrm>
            <a:off x="2539310" y="3451491"/>
            <a:ext cx="66355" cy="60585"/>
          </a:xfrm>
          <a:custGeom>
            <a:avLst/>
            <a:gdLst/>
            <a:ahLst/>
            <a:cxnLst/>
            <a:rect l="l" t="t" r="r" b="b"/>
            <a:pathLst>
              <a:path w="23" h="21">
                <a:moveTo>
                  <a:pt x="23" y="2"/>
                </a:moveTo>
                <a:lnTo>
                  <a:pt x="18" y="0"/>
                </a:lnTo>
                <a:lnTo>
                  <a:pt x="5" y="6"/>
                </a:lnTo>
                <a:lnTo>
                  <a:pt x="5" y="11"/>
                </a:lnTo>
                <a:lnTo>
                  <a:pt x="0" y="12"/>
                </a:lnTo>
                <a:lnTo>
                  <a:pt x="0" y="18"/>
                </a:lnTo>
                <a:lnTo>
                  <a:pt x="4" y="18"/>
                </a:lnTo>
                <a:lnTo>
                  <a:pt x="5" y="20"/>
                </a:lnTo>
                <a:lnTo>
                  <a:pt x="10" y="21"/>
                </a:lnTo>
                <a:lnTo>
                  <a:pt x="10" y="18"/>
                </a:lnTo>
                <a:lnTo>
                  <a:pt x="21" y="9"/>
                </a:lnTo>
                <a:close/>
              </a:path>
            </a:pathLst>
          </a:custGeom>
          <a:solidFill>
            <a:srgbClr val="C18791"/>
          </a:solidFill>
          <a:ln>
            <a:noFill/>
          </a:ln>
          <a:effectLst/>
        </p:spPr>
        <p:style>
          <a:lnRef idx="1">
            <a:schemeClr val="accent1"/>
          </a:lnRef>
          <a:fillRef idx="3">
            <a:schemeClr val="accent1"/>
          </a:fillRef>
          <a:effectRef idx="0">
            <a:schemeClr val="accent1"/>
          </a:effectRef>
          <a:fontRef idx="minor">
            <a:schemeClr val="lt1"/>
          </a:fontRef>
        </p:style>
        <p:txBody>
          <a:bodyPr rtlCol="0" anchor="ctr"/>
          <a:lstStyle/>
          <a:p>
            <a:pPr algn="ctr"/>
            <a:endParaRPr/>
          </a:p>
        </p:txBody>
      </p:sp>
      <p:sp>
        <p:nvSpPr>
          <p:cNvPr id="12" name="Freeform 11"/>
          <p:cNvSpPr/>
          <p:nvPr/>
        </p:nvSpPr>
        <p:spPr>
          <a:xfrm>
            <a:off x="2747030" y="3255311"/>
            <a:ext cx="199065" cy="155790"/>
          </a:xfrm>
          <a:custGeom>
            <a:avLst/>
            <a:gdLst/>
            <a:ahLst/>
            <a:cxnLst/>
            <a:rect l="l" t="t" r="r" b="b"/>
            <a:pathLst>
              <a:path w="69" h="54">
                <a:moveTo>
                  <a:pt x="47" y="0"/>
                </a:moveTo>
                <a:lnTo>
                  <a:pt x="43" y="0"/>
                </a:lnTo>
                <a:lnTo>
                  <a:pt x="31" y="6"/>
                </a:lnTo>
                <a:lnTo>
                  <a:pt x="28" y="6"/>
                </a:lnTo>
                <a:lnTo>
                  <a:pt x="14" y="19"/>
                </a:lnTo>
                <a:lnTo>
                  <a:pt x="1" y="27"/>
                </a:lnTo>
                <a:lnTo>
                  <a:pt x="0" y="30"/>
                </a:lnTo>
                <a:lnTo>
                  <a:pt x="2" y="32"/>
                </a:lnTo>
                <a:lnTo>
                  <a:pt x="6" y="32"/>
                </a:lnTo>
                <a:lnTo>
                  <a:pt x="9" y="37"/>
                </a:lnTo>
                <a:lnTo>
                  <a:pt x="12" y="32"/>
                </a:lnTo>
                <a:lnTo>
                  <a:pt x="21" y="30"/>
                </a:lnTo>
                <a:lnTo>
                  <a:pt x="25" y="33"/>
                </a:lnTo>
                <a:lnTo>
                  <a:pt x="25" y="43"/>
                </a:lnTo>
                <a:lnTo>
                  <a:pt x="28" y="46"/>
                </a:lnTo>
                <a:lnTo>
                  <a:pt x="39" y="46"/>
                </a:lnTo>
                <a:lnTo>
                  <a:pt x="45" y="54"/>
                </a:lnTo>
                <a:lnTo>
                  <a:pt x="48" y="50"/>
                </a:lnTo>
                <a:lnTo>
                  <a:pt x="55" y="46"/>
                </a:lnTo>
                <a:lnTo>
                  <a:pt x="58" y="41"/>
                </a:lnTo>
                <a:lnTo>
                  <a:pt x="59" y="35"/>
                </a:lnTo>
                <a:lnTo>
                  <a:pt x="65" y="29"/>
                </a:lnTo>
                <a:lnTo>
                  <a:pt x="65" y="25"/>
                </a:lnTo>
                <a:lnTo>
                  <a:pt x="69" y="22"/>
                </a:lnTo>
                <a:lnTo>
                  <a:pt x="69" y="16"/>
                </a:lnTo>
                <a:lnTo>
                  <a:pt x="64" y="13"/>
                </a:lnTo>
                <a:lnTo>
                  <a:pt x="59" y="17"/>
                </a:lnTo>
                <a:lnTo>
                  <a:pt x="55" y="17"/>
                </a:lnTo>
                <a:lnTo>
                  <a:pt x="50" y="14"/>
                </a:lnTo>
                <a:lnTo>
                  <a:pt x="48" y="8"/>
                </a:lnTo>
                <a:lnTo>
                  <a:pt x="52" y="5"/>
                </a:lnTo>
                <a:lnTo>
                  <a:pt x="47" y="6"/>
                </a:lnTo>
                <a:lnTo>
                  <a:pt x="45" y="4"/>
                </a:lnTo>
                <a:close/>
              </a:path>
            </a:pathLst>
          </a:custGeom>
          <a:solidFill>
            <a:srgbClr val="C18791"/>
          </a:solidFill>
          <a:ln>
            <a:noFill/>
          </a:ln>
          <a:effectLst/>
        </p:spPr>
        <p:style>
          <a:lnRef idx="1">
            <a:schemeClr val="accent1"/>
          </a:lnRef>
          <a:fillRef idx="3">
            <a:schemeClr val="accent1"/>
          </a:fillRef>
          <a:effectRef idx="0">
            <a:schemeClr val="accent1"/>
          </a:effectRef>
          <a:fontRef idx="minor">
            <a:schemeClr val="lt1"/>
          </a:fontRef>
        </p:style>
        <p:txBody>
          <a:bodyPr rtlCol="0" anchor="ctr"/>
          <a:lstStyle/>
          <a:p>
            <a:pPr algn="ctr"/>
            <a:endParaRPr/>
          </a:p>
        </p:txBody>
      </p:sp>
      <p:sp>
        <p:nvSpPr>
          <p:cNvPr id="13" name="Freeform 12"/>
          <p:cNvSpPr/>
          <p:nvPr/>
        </p:nvSpPr>
        <p:spPr>
          <a:xfrm>
            <a:off x="1194900" y="2410006"/>
            <a:ext cx="75010" cy="72125"/>
          </a:xfrm>
          <a:custGeom>
            <a:avLst/>
            <a:gdLst/>
            <a:ahLst/>
            <a:cxnLst/>
            <a:rect l="l" t="t" r="r" b="b"/>
            <a:pathLst>
              <a:path w="26" h="25">
                <a:moveTo>
                  <a:pt x="3" y="5"/>
                </a:moveTo>
                <a:lnTo>
                  <a:pt x="3" y="12"/>
                </a:lnTo>
                <a:lnTo>
                  <a:pt x="0" y="13"/>
                </a:lnTo>
                <a:lnTo>
                  <a:pt x="0" y="16"/>
                </a:lnTo>
                <a:lnTo>
                  <a:pt x="5" y="22"/>
                </a:lnTo>
                <a:lnTo>
                  <a:pt x="12" y="25"/>
                </a:lnTo>
                <a:lnTo>
                  <a:pt x="20" y="25"/>
                </a:lnTo>
                <a:lnTo>
                  <a:pt x="25" y="21"/>
                </a:lnTo>
                <a:lnTo>
                  <a:pt x="26" y="8"/>
                </a:lnTo>
                <a:lnTo>
                  <a:pt x="22" y="2"/>
                </a:lnTo>
                <a:lnTo>
                  <a:pt x="13" y="0"/>
                </a:lnTo>
                <a:close/>
              </a:path>
            </a:pathLst>
          </a:custGeom>
          <a:solidFill>
            <a:srgbClr val="C18791"/>
          </a:solidFill>
          <a:ln>
            <a:noFill/>
          </a:ln>
          <a:effectLst/>
        </p:spPr>
        <p:style>
          <a:lnRef idx="1">
            <a:schemeClr val="accent1"/>
          </a:lnRef>
          <a:fillRef idx="3">
            <a:schemeClr val="accent1"/>
          </a:fillRef>
          <a:effectRef idx="0">
            <a:schemeClr val="accent1"/>
          </a:effectRef>
          <a:fontRef idx="minor">
            <a:schemeClr val="lt1"/>
          </a:fontRef>
        </p:style>
        <p:txBody>
          <a:bodyPr rtlCol="0" anchor="ctr"/>
          <a:lstStyle/>
          <a:p>
            <a:pPr algn="ctr"/>
            <a:endParaRPr/>
          </a:p>
        </p:txBody>
      </p:sp>
      <p:sp>
        <p:nvSpPr>
          <p:cNvPr id="14" name="Freeform 13"/>
          <p:cNvSpPr/>
          <p:nvPr/>
        </p:nvSpPr>
        <p:spPr>
          <a:xfrm>
            <a:off x="600590" y="2343651"/>
            <a:ext cx="1831975" cy="1061680"/>
          </a:xfrm>
          <a:custGeom>
            <a:avLst/>
            <a:gdLst/>
            <a:ahLst/>
            <a:cxnLst/>
            <a:rect l="l" t="t" r="r" b="b"/>
            <a:pathLst>
              <a:path w="635" h="368">
                <a:moveTo>
                  <a:pt x="0" y="57"/>
                </a:moveTo>
                <a:lnTo>
                  <a:pt x="0" y="68"/>
                </a:lnTo>
                <a:lnTo>
                  <a:pt x="1" y="66"/>
                </a:lnTo>
                <a:lnTo>
                  <a:pt x="7" y="66"/>
                </a:lnTo>
                <a:lnTo>
                  <a:pt x="9" y="68"/>
                </a:lnTo>
                <a:lnTo>
                  <a:pt x="9" y="72"/>
                </a:lnTo>
                <a:lnTo>
                  <a:pt x="11" y="73"/>
                </a:lnTo>
                <a:lnTo>
                  <a:pt x="11" y="76"/>
                </a:lnTo>
                <a:lnTo>
                  <a:pt x="9" y="77"/>
                </a:lnTo>
                <a:lnTo>
                  <a:pt x="11" y="80"/>
                </a:lnTo>
                <a:lnTo>
                  <a:pt x="14" y="77"/>
                </a:lnTo>
                <a:lnTo>
                  <a:pt x="22" y="78"/>
                </a:lnTo>
                <a:lnTo>
                  <a:pt x="22" y="80"/>
                </a:lnTo>
                <a:lnTo>
                  <a:pt x="16" y="86"/>
                </a:lnTo>
                <a:lnTo>
                  <a:pt x="13" y="95"/>
                </a:lnTo>
                <a:lnTo>
                  <a:pt x="16" y="97"/>
                </a:lnTo>
                <a:lnTo>
                  <a:pt x="16" y="99"/>
                </a:lnTo>
                <a:lnTo>
                  <a:pt x="23" y="90"/>
                </a:lnTo>
                <a:lnTo>
                  <a:pt x="26" y="91"/>
                </a:lnTo>
                <a:lnTo>
                  <a:pt x="27" y="88"/>
                </a:lnTo>
                <a:lnTo>
                  <a:pt x="33" y="90"/>
                </a:lnTo>
                <a:lnTo>
                  <a:pt x="33" y="93"/>
                </a:lnTo>
                <a:lnTo>
                  <a:pt x="29" y="97"/>
                </a:lnTo>
                <a:lnTo>
                  <a:pt x="29" y="102"/>
                </a:lnTo>
                <a:lnTo>
                  <a:pt x="22" y="105"/>
                </a:lnTo>
                <a:lnTo>
                  <a:pt x="25" y="105"/>
                </a:lnTo>
                <a:lnTo>
                  <a:pt x="28" y="110"/>
                </a:lnTo>
                <a:lnTo>
                  <a:pt x="34" y="111"/>
                </a:lnTo>
                <a:lnTo>
                  <a:pt x="34" y="114"/>
                </a:lnTo>
                <a:lnTo>
                  <a:pt x="32" y="116"/>
                </a:lnTo>
                <a:lnTo>
                  <a:pt x="29" y="116"/>
                </a:lnTo>
                <a:lnTo>
                  <a:pt x="29" y="119"/>
                </a:lnTo>
                <a:lnTo>
                  <a:pt x="27" y="121"/>
                </a:lnTo>
                <a:lnTo>
                  <a:pt x="32" y="121"/>
                </a:lnTo>
                <a:lnTo>
                  <a:pt x="34" y="119"/>
                </a:lnTo>
                <a:lnTo>
                  <a:pt x="38" y="120"/>
                </a:lnTo>
                <a:lnTo>
                  <a:pt x="38" y="122"/>
                </a:lnTo>
                <a:lnTo>
                  <a:pt x="30" y="128"/>
                </a:lnTo>
                <a:lnTo>
                  <a:pt x="29" y="133"/>
                </a:lnTo>
                <a:lnTo>
                  <a:pt x="25" y="135"/>
                </a:lnTo>
                <a:lnTo>
                  <a:pt x="26" y="154"/>
                </a:lnTo>
                <a:lnTo>
                  <a:pt x="41" y="139"/>
                </a:lnTo>
                <a:lnTo>
                  <a:pt x="60" y="136"/>
                </a:lnTo>
                <a:lnTo>
                  <a:pt x="68" y="132"/>
                </a:lnTo>
                <a:lnTo>
                  <a:pt x="70" y="138"/>
                </a:lnTo>
                <a:lnTo>
                  <a:pt x="75" y="138"/>
                </a:lnTo>
                <a:lnTo>
                  <a:pt x="75" y="142"/>
                </a:lnTo>
                <a:lnTo>
                  <a:pt x="67" y="150"/>
                </a:lnTo>
                <a:lnTo>
                  <a:pt x="67" y="152"/>
                </a:lnTo>
                <a:lnTo>
                  <a:pt x="70" y="154"/>
                </a:lnTo>
                <a:lnTo>
                  <a:pt x="71" y="159"/>
                </a:lnTo>
                <a:lnTo>
                  <a:pt x="76" y="160"/>
                </a:lnTo>
                <a:lnTo>
                  <a:pt x="83" y="154"/>
                </a:lnTo>
                <a:lnTo>
                  <a:pt x="87" y="154"/>
                </a:lnTo>
                <a:lnTo>
                  <a:pt x="89" y="156"/>
                </a:lnTo>
                <a:lnTo>
                  <a:pt x="96" y="152"/>
                </a:lnTo>
                <a:lnTo>
                  <a:pt x="102" y="152"/>
                </a:lnTo>
                <a:lnTo>
                  <a:pt x="106" y="155"/>
                </a:lnTo>
                <a:lnTo>
                  <a:pt x="106" y="157"/>
                </a:lnTo>
                <a:lnTo>
                  <a:pt x="115" y="155"/>
                </a:lnTo>
                <a:lnTo>
                  <a:pt x="118" y="159"/>
                </a:lnTo>
                <a:lnTo>
                  <a:pt x="120" y="157"/>
                </a:lnTo>
                <a:lnTo>
                  <a:pt x="131" y="154"/>
                </a:lnTo>
                <a:lnTo>
                  <a:pt x="133" y="152"/>
                </a:lnTo>
                <a:lnTo>
                  <a:pt x="134" y="145"/>
                </a:lnTo>
                <a:lnTo>
                  <a:pt x="138" y="145"/>
                </a:lnTo>
                <a:lnTo>
                  <a:pt x="141" y="148"/>
                </a:lnTo>
                <a:lnTo>
                  <a:pt x="156" y="148"/>
                </a:lnTo>
                <a:lnTo>
                  <a:pt x="160" y="146"/>
                </a:lnTo>
                <a:lnTo>
                  <a:pt x="164" y="149"/>
                </a:lnTo>
                <a:lnTo>
                  <a:pt x="173" y="149"/>
                </a:lnTo>
                <a:lnTo>
                  <a:pt x="173" y="169"/>
                </a:lnTo>
                <a:lnTo>
                  <a:pt x="177" y="172"/>
                </a:lnTo>
                <a:lnTo>
                  <a:pt x="180" y="170"/>
                </a:lnTo>
                <a:lnTo>
                  <a:pt x="187" y="170"/>
                </a:lnTo>
                <a:lnTo>
                  <a:pt x="191" y="172"/>
                </a:lnTo>
                <a:lnTo>
                  <a:pt x="195" y="177"/>
                </a:lnTo>
                <a:lnTo>
                  <a:pt x="195" y="180"/>
                </a:lnTo>
                <a:lnTo>
                  <a:pt x="191" y="185"/>
                </a:lnTo>
                <a:lnTo>
                  <a:pt x="188" y="193"/>
                </a:lnTo>
                <a:lnTo>
                  <a:pt x="184" y="194"/>
                </a:lnTo>
                <a:lnTo>
                  <a:pt x="182" y="199"/>
                </a:lnTo>
                <a:lnTo>
                  <a:pt x="177" y="204"/>
                </a:lnTo>
                <a:lnTo>
                  <a:pt x="166" y="207"/>
                </a:lnTo>
                <a:lnTo>
                  <a:pt x="159" y="216"/>
                </a:lnTo>
                <a:lnTo>
                  <a:pt x="157" y="223"/>
                </a:lnTo>
                <a:lnTo>
                  <a:pt x="149" y="224"/>
                </a:lnTo>
                <a:lnTo>
                  <a:pt x="154" y="231"/>
                </a:lnTo>
                <a:lnTo>
                  <a:pt x="155" y="236"/>
                </a:lnTo>
                <a:lnTo>
                  <a:pt x="157" y="237"/>
                </a:lnTo>
                <a:lnTo>
                  <a:pt x="156" y="249"/>
                </a:lnTo>
                <a:lnTo>
                  <a:pt x="158" y="255"/>
                </a:lnTo>
                <a:lnTo>
                  <a:pt x="155" y="262"/>
                </a:lnTo>
                <a:lnTo>
                  <a:pt x="158" y="265"/>
                </a:lnTo>
                <a:lnTo>
                  <a:pt x="155" y="271"/>
                </a:lnTo>
                <a:lnTo>
                  <a:pt x="158" y="282"/>
                </a:lnTo>
                <a:lnTo>
                  <a:pt x="152" y="288"/>
                </a:lnTo>
                <a:lnTo>
                  <a:pt x="145" y="290"/>
                </a:lnTo>
                <a:lnTo>
                  <a:pt x="143" y="294"/>
                </a:lnTo>
                <a:lnTo>
                  <a:pt x="144" y="299"/>
                </a:lnTo>
                <a:lnTo>
                  <a:pt x="147" y="300"/>
                </a:lnTo>
                <a:lnTo>
                  <a:pt x="152" y="306"/>
                </a:lnTo>
                <a:lnTo>
                  <a:pt x="150" y="317"/>
                </a:lnTo>
                <a:lnTo>
                  <a:pt x="151" y="320"/>
                </a:lnTo>
                <a:lnTo>
                  <a:pt x="146" y="325"/>
                </a:lnTo>
                <a:lnTo>
                  <a:pt x="146" y="330"/>
                </a:lnTo>
                <a:lnTo>
                  <a:pt x="142" y="338"/>
                </a:lnTo>
                <a:lnTo>
                  <a:pt x="111" y="338"/>
                </a:lnTo>
                <a:lnTo>
                  <a:pt x="113" y="344"/>
                </a:lnTo>
                <a:lnTo>
                  <a:pt x="119" y="349"/>
                </a:lnTo>
                <a:lnTo>
                  <a:pt x="121" y="353"/>
                </a:lnTo>
                <a:lnTo>
                  <a:pt x="125" y="355"/>
                </a:lnTo>
                <a:lnTo>
                  <a:pt x="125" y="359"/>
                </a:lnTo>
                <a:lnTo>
                  <a:pt x="123" y="361"/>
                </a:lnTo>
                <a:lnTo>
                  <a:pt x="128" y="368"/>
                </a:lnTo>
                <a:lnTo>
                  <a:pt x="174" y="365"/>
                </a:lnTo>
                <a:lnTo>
                  <a:pt x="186" y="360"/>
                </a:lnTo>
                <a:lnTo>
                  <a:pt x="195" y="359"/>
                </a:lnTo>
                <a:lnTo>
                  <a:pt x="203" y="355"/>
                </a:lnTo>
                <a:lnTo>
                  <a:pt x="204" y="352"/>
                </a:lnTo>
                <a:lnTo>
                  <a:pt x="208" y="351"/>
                </a:lnTo>
                <a:lnTo>
                  <a:pt x="216" y="342"/>
                </a:lnTo>
                <a:lnTo>
                  <a:pt x="221" y="331"/>
                </a:lnTo>
                <a:lnTo>
                  <a:pt x="228" y="323"/>
                </a:lnTo>
                <a:lnTo>
                  <a:pt x="230" y="318"/>
                </a:lnTo>
                <a:lnTo>
                  <a:pt x="260" y="296"/>
                </a:lnTo>
                <a:lnTo>
                  <a:pt x="279" y="286"/>
                </a:lnTo>
                <a:lnTo>
                  <a:pt x="301" y="268"/>
                </a:lnTo>
                <a:lnTo>
                  <a:pt x="323" y="261"/>
                </a:lnTo>
                <a:lnTo>
                  <a:pt x="324" y="257"/>
                </a:lnTo>
                <a:lnTo>
                  <a:pt x="333" y="255"/>
                </a:lnTo>
                <a:lnTo>
                  <a:pt x="353" y="243"/>
                </a:lnTo>
                <a:lnTo>
                  <a:pt x="364" y="234"/>
                </a:lnTo>
                <a:lnTo>
                  <a:pt x="394" y="220"/>
                </a:lnTo>
                <a:lnTo>
                  <a:pt x="401" y="220"/>
                </a:lnTo>
                <a:lnTo>
                  <a:pt x="429" y="250"/>
                </a:lnTo>
                <a:lnTo>
                  <a:pt x="432" y="251"/>
                </a:lnTo>
                <a:lnTo>
                  <a:pt x="432" y="254"/>
                </a:lnTo>
                <a:lnTo>
                  <a:pt x="435" y="258"/>
                </a:lnTo>
                <a:lnTo>
                  <a:pt x="439" y="258"/>
                </a:lnTo>
                <a:lnTo>
                  <a:pt x="441" y="261"/>
                </a:lnTo>
                <a:lnTo>
                  <a:pt x="464" y="271"/>
                </a:lnTo>
                <a:lnTo>
                  <a:pt x="481" y="282"/>
                </a:lnTo>
                <a:lnTo>
                  <a:pt x="506" y="292"/>
                </a:lnTo>
                <a:lnTo>
                  <a:pt x="517" y="292"/>
                </a:lnTo>
                <a:lnTo>
                  <a:pt x="524" y="289"/>
                </a:lnTo>
                <a:lnTo>
                  <a:pt x="529" y="282"/>
                </a:lnTo>
                <a:lnTo>
                  <a:pt x="534" y="283"/>
                </a:lnTo>
                <a:lnTo>
                  <a:pt x="534" y="278"/>
                </a:lnTo>
                <a:lnTo>
                  <a:pt x="542" y="266"/>
                </a:lnTo>
                <a:lnTo>
                  <a:pt x="548" y="244"/>
                </a:lnTo>
                <a:lnTo>
                  <a:pt x="554" y="233"/>
                </a:lnTo>
                <a:lnTo>
                  <a:pt x="556" y="222"/>
                </a:lnTo>
                <a:lnTo>
                  <a:pt x="564" y="210"/>
                </a:lnTo>
                <a:lnTo>
                  <a:pt x="566" y="199"/>
                </a:lnTo>
                <a:lnTo>
                  <a:pt x="577" y="182"/>
                </a:lnTo>
                <a:lnTo>
                  <a:pt x="579" y="170"/>
                </a:lnTo>
                <a:lnTo>
                  <a:pt x="582" y="169"/>
                </a:lnTo>
                <a:lnTo>
                  <a:pt x="583" y="172"/>
                </a:lnTo>
                <a:lnTo>
                  <a:pt x="598" y="144"/>
                </a:lnTo>
                <a:lnTo>
                  <a:pt x="608" y="133"/>
                </a:lnTo>
                <a:lnTo>
                  <a:pt x="635" y="88"/>
                </a:lnTo>
                <a:lnTo>
                  <a:pt x="635" y="84"/>
                </a:lnTo>
                <a:lnTo>
                  <a:pt x="620" y="86"/>
                </a:lnTo>
                <a:lnTo>
                  <a:pt x="616" y="83"/>
                </a:lnTo>
                <a:lnTo>
                  <a:pt x="613" y="86"/>
                </a:lnTo>
                <a:lnTo>
                  <a:pt x="610" y="86"/>
                </a:lnTo>
                <a:lnTo>
                  <a:pt x="605" y="82"/>
                </a:lnTo>
                <a:lnTo>
                  <a:pt x="601" y="85"/>
                </a:lnTo>
                <a:lnTo>
                  <a:pt x="595" y="84"/>
                </a:lnTo>
                <a:lnTo>
                  <a:pt x="593" y="86"/>
                </a:lnTo>
                <a:lnTo>
                  <a:pt x="590" y="86"/>
                </a:lnTo>
                <a:lnTo>
                  <a:pt x="583" y="77"/>
                </a:lnTo>
                <a:lnTo>
                  <a:pt x="579" y="77"/>
                </a:lnTo>
                <a:lnTo>
                  <a:pt x="574" y="73"/>
                </a:lnTo>
                <a:lnTo>
                  <a:pt x="568" y="76"/>
                </a:lnTo>
                <a:lnTo>
                  <a:pt x="560" y="75"/>
                </a:lnTo>
                <a:lnTo>
                  <a:pt x="556" y="77"/>
                </a:lnTo>
                <a:lnTo>
                  <a:pt x="546" y="68"/>
                </a:lnTo>
                <a:lnTo>
                  <a:pt x="544" y="63"/>
                </a:lnTo>
                <a:lnTo>
                  <a:pt x="532" y="64"/>
                </a:lnTo>
                <a:lnTo>
                  <a:pt x="527" y="60"/>
                </a:lnTo>
                <a:lnTo>
                  <a:pt x="512" y="56"/>
                </a:lnTo>
                <a:lnTo>
                  <a:pt x="510" y="54"/>
                </a:lnTo>
                <a:lnTo>
                  <a:pt x="510" y="50"/>
                </a:lnTo>
                <a:lnTo>
                  <a:pt x="507" y="52"/>
                </a:lnTo>
                <a:lnTo>
                  <a:pt x="506" y="57"/>
                </a:lnTo>
                <a:lnTo>
                  <a:pt x="502" y="57"/>
                </a:lnTo>
                <a:lnTo>
                  <a:pt x="499" y="52"/>
                </a:lnTo>
                <a:lnTo>
                  <a:pt x="502" y="49"/>
                </a:lnTo>
                <a:lnTo>
                  <a:pt x="504" y="40"/>
                </a:lnTo>
                <a:lnTo>
                  <a:pt x="496" y="36"/>
                </a:lnTo>
                <a:lnTo>
                  <a:pt x="489" y="39"/>
                </a:lnTo>
                <a:lnTo>
                  <a:pt x="487" y="34"/>
                </a:lnTo>
                <a:lnTo>
                  <a:pt x="483" y="34"/>
                </a:lnTo>
                <a:lnTo>
                  <a:pt x="477" y="29"/>
                </a:lnTo>
                <a:lnTo>
                  <a:pt x="454" y="45"/>
                </a:lnTo>
                <a:lnTo>
                  <a:pt x="439" y="50"/>
                </a:lnTo>
                <a:lnTo>
                  <a:pt x="434" y="54"/>
                </a:lnTo>
                <a:lnTo>
                  <a:pt x="412" y="59"/>
                </a:lnTo>
                <a:lnTo>
                  <a:pt x="303" y="55"/>
                </a:lnTo>
                <a:lnTo>
                  <a:pt x="296" y="56"/>
                </a:lnTo>
                <a:lnTo>
                  <a:pt x="281" y="62"/>
                </a:lnTo>
                <a:lnTo>
                  <a:pt x="262" y="63"/>
                </a:lnTo>
                <a:lnTo>
                  <a:pt x="157" y="62"/>
                </a:lnTo>
                <a:lnTo>
                  <a:pt x="140" y="58"/>
                </a:lnTo>
                <a:lnTo>
                  <a:pt x="123" y="51"/>
                </a:lnTo>
                <a:lnTo>
                  <a:pt x="102" y="29"/>
                </a:lnTo>
                <a:lnTo>
                  <a:pt x="99" y="22"/>
                </a:lnTo>
                <a:lnTo>
                  <a:pt x="91" y="13"/>
                </a:lnTo>
                <a:lnTo>
                  <a:pt x="85" y="0"/>
                </a:lnTo>
                <a:lnTo>
                  <a:pt x="78" y="2"/>
                </a:lnTo>
                <a:lnTo>
                  <a:pt x="77" y="5"/>
                </a:lnTo>
                <a:lnTo>
                  <a:pt x="66" y="14"/>
                </a:lnTo>
                <a:lnTo>
                  <a:pt x="62" y="14"/>
                </a:lnTo>
                <a:lnTo>
                  <a:pt x="62" y="23"/>
                </a:lnTo>
                <a:lnTo>
                  <a:pt x="65" y="18"/>
                </a:lnTo>
                <a:lnTo>
                  <a:pt x="68" y="18"/>
                </a:lnTo>
                <a:lnTo>
                  <a:pt x="71" y="21"/>
                </a:lnTo>
                <a:lnTo>
                  <a:pt x="67" y="32"/>
                </a:lnTo>
                <a:lnTo>
                  <a:pt x="59" y="28"/>
                </a:lnTo>
                <a:lnTo>
                  <a:pt x="59" y="32"/>
                </a:lnTo>
                <a:lnTo>
                  <a:pt x="53" y="30"/>
                </a:lnTo>
                <a:lnTo>
                  <a:pt x="47" y="35"/>
                </a:lnTo>
                <a:lnTo>
                  <a:pt x="41" y="35"/>
                </a:lnTo>
                <a:lnTo>
                  <a:pt x="37" y="37"/>
                </a:lnTo>
                <a:lnTo>
                  <a:pt x="31" y="36"/>
                </a:lnTo>
                <a:lnTo>
                  <a:pt x="28" y="33"/>
                </a:lnTo>
                <a:lnTo>
                  <a:pt x="24" y="34"/>
                </a:lnTo>
                <a:lnTo>
                  <a:pt x="23" y="37"/>
                </a:lnTo>
                <a:lnTo>
                  <a:pt x="19" y="37"/>
                </a:lnTo>
                <a:lnTo>
                  <a:pt x="21" y="39"/>
                </a:lnTo>
                <a:lnTo>
                  <a:pt x="20" y="42"/>
                </a:lnTo>
                <a:lnTo>
                  <a:pt x="17" y="42"/>
                </a:lnTo>
                <a:lnTo>
                  <a:pt x="14" y="46"/>
                </a:lnTo>
                <a:lnTo>
                  <a:pt x="6" y="46"/>
                </a:lnTo>
                <a:lnTo>
                  <a:pt x="4" y="48"/>
                </a:lnTo>
                <a:lnTo>
                  <a:pt x="7" y="50"/>
                </a:lnTo>
                <a:lnTo>
                  <a:pt x="7" y="52"/>
                </a:lnTo>
                <a:lnTo>
                  <a:pt x="2" y="54"/>
                </a:lnTo>
                <a:lnTo>
                  <a:pt x="2" y="56"/>
                </a:lnTo>
                <a:close/>
              </a:path>
            </a:pathLst>
          </a:custGeom>
          <a:solidFill>
            <a:srgbClr val="C18791"/>
          </a:solidFill>
          <a:ln>
            <a:noFill/>
          </a:ln>
          <a:effectLst/>
        </p:spPr>
        <p:style>
          <a:lnRef idx="1">
            <a:schemeClr val="accent1"/>
          </a:lnRef>
          <a:fillRef idx="3">
            <a:schemeClr val="accent1"/>
          </a:fillRef>
          <a:effectRef idx="0">
            <a:schemeClr val="accent1"/>
          </a:effectRef>
          <a:fontRef idx="minor">
            <a:schemeClr val="lt1"/>
          </a:fontRef>
        </p:style>
        <p:txBody>
          <a:bodyPr rtlCol="0" anchor="ctr"/>
          <a:lstStyle/>
          <a:p>
            <a:pPr algn="ctr"/>
            <a:endParaRPr/>
          </a:p>
        </p:txBody>
      </p:sp>
      <p:sp>
        <p:nvSpPr>
          <p:cNvPr id="15" name="Freeform 14"/>
          <p:cNvSpPr/>
          <p:nvPr/>
        </p:nvSpPr>
        <p:spPr>
          <a:xfrm>
            <a:off x="1973850" y="3985216"/>
            <a:ext cx="11540" cy="20195"/>
          </a:xfrm>
          <a:custGeom>
            <a:avLst/>
            <a:gdLst/>
            <a:ahLst/>
            <a:cxnLst/>
            <a:rect l="l" t="t" r="r" b="b"/>
            <a:pathLst>
              <a:path w="4" h="7">
                <a:moveTo>
                  <a:pt x="2" y="0"/>
                </a:moveTo>
                <a:lnTo>
                  <a:pt x="2" y="3"/>
                </a:lnTo>
                <a:lnTo>
                  <a:pt x="0" y="4"/>
                </a:lnTo>
                <a:lnTo>
                  <a:pt x="2" y="5"/>
                </a:lnTo>
                <a:lnTo>
                  <a:pt x="2" y="7"/>
                </a:lnTo>
                <a:lnTo>
                  <a:pt x="4" y="7"/>
                </a:lnTo>
                <a:lnTo>
                  <a:pt x="4" y="0"/>
                </a:lnTo>
                <a:close/>
              </a:path>
            </a:pathLst>
          </a:custGeom>
          <a:solidFill>
            <a:srgbClr val="73A89A"/>
          </a:solidFill>
          <a:ln>
            <a:noFill/>
          </a:ln>
          <a:effectLst/>
        </p:spPr>
        <p:style>
          <a:lnRef idx="1">
            <a:schemeClr val="accent1"/>
          </a:lnRef>
          <a:fillRef idx="3">
            <a:schemeClr val="accent1"/>
          </a:fillRef>
          <a:effectRef idx="0">
            <a:schemeClr val="accent1"/>
          </a:effectRef>
          <a:fontRef idx="minor">
            <a:schemeClr val="lt1"/>
          </a:fontRef>
        </p:style>
        <p:txBody>
          <a:bodyPr rtlCol="0" anchor="ctr"/>
          <a:lstStyle/>
          <a:p>
            <a:pPr algn="ctr"/>
            <a:endParaRPr/>
          </a:p>
        </p:txBody>
      </p:sp>
      <p:sp>
        <p:nvSpPr>
          <p:cNvPr id="16" name="Freeform 15"/>
          <p:cNvSpPr/>
          <p:nvPr/>
        </p:nvSpPr>
        <p:spPr>
          <a:xfrm>
            <a:off x="3015335" y="3214921"/>
            <a:ext cx="89435" cy="66355"/>
          </a:xfrm>
          <a:custGeom>
            <a:avLst/>
            <a:gdLst/>
            <a:ahLst/>
            <a:cxnLst/>
            <a:rect l="l" t="t" r="r" b="b"/>
            <a:pathLst>
              <a:path w="31" h="23">
                <a:moveTo>
                  <a:pt x="1" y="3"/>
                </a:moveTo>
                <a:lnTo>
                  <a:pt x="0" y="14"/>
                </a:lnTo>
                <a:lnTo>
                  <a:pt x="12" y="13"/>
                </a:lnTo>
                <a:lnTo>
                  <a:pt x="28" y="23"/>
                </a:lnTo>
                <a:lnTo>
                  <a:pt x="31" y="21"/>
                </a:lnTo>
                <a:lnTo>
                  <a:pt x="29" y="11"/>
                </a:lnTo>
                <a:lnTo>
                  <a:pt x="22" y="4"/>
                </a:lnTo>
                <a:lnTo>
                  <a:pt x="22" y="2"/>
                </a:lnTo>
                <a:lnTo>
                  <a:pt x="19" y="2"/>
                </a:lnTo>
                <a:lnTo>
                  <a:pt x="18" y="0"/>
                </a:lnTo>
                <a:lnTo>
                  <a:pt x="17" y="2"/>
                </a:lnTo>
                <a:close/>
              </a:path>
            </a:pathLst>
          </a:custGeom>
          <a:solidFill>
            <a:srgbClr val="73A89A"/>
          </a:solidFill>
          <a:ln>
            <a:noFill/>
          </a:ln>
          <a:effectLst/>
        </p:spPr>
        <p:style>
          <a:lnRef idx="1">
            <a:schemeClr val="accent1"/>
          </a:lnRef>
          <a:fillRef idx="3">
            <a:schemeClr val="accent1"/>
          </a:fillRef>
          <a:effectRef idx="0">
            <a:schemeClr val="accent1"/>
          </a:effectRef>
          <a:fontRef idx="minor">
            <a:schemeClr val="lt1"/>
          </a:fontRef>
        </p:style>
        <p:txBody>
          <a:bodyPr rtlCol="0" anchor="ctr"/>
          <a:lstStyle/>
          <a:p>
            <a:pPr algn="ctr"/>
            <a:endParaRPr/>
          </a:p>
        </p:txBody>
      </p:sp>
      <p:sp>
        <p:nvSpPr>
          <p:cNvPr id="17" name="Freeform 16"/>
          <p:cNvSpPr/>
          <p:nvPr/>
        </p:nvSpPr>
        <p:spPr>
          <a:xfrm>
            <a:off x="2836465" y="2886031"/>
            <a:ext cx="20195" cy="34620"/>
          </a:xfrm>
          <a:custGeom>
            <a:avLst/>
            <a:gdLst/>
            <a:ahLst/>
            <a:cxnLst/>
            <a:rect l="l" t="t" r="r" b="b"/>
            <a:pathLst>
              <a:path w="7" h="12">
                <a:moveTo>
                  <a:pt x="2" y="0"/>
                </a:moveTo>
                <a:lnTo>
                  <a:pt x="2" y="4"/>
                </a:lnTo>
                <a:lnTo>
                  <a:pt x="0" y="5"/>
                </a:lnTo>
                <a:lnTo>
                  <a:pt x="2" y="6"/>
                </a:lnTo>
                <a:lnTo>
                  <a:pt x="2" y="10"/>
                </a:lnTo>
                <a:lnTo>
                  <a:pt x="0" y="11"/>
                </a:lnTo>
                <a:lnTo>
                  <a:pt x="3" y="12"/>
                </a:lnTo>
                <a:lnTo>
                  <a:pt x="4" y="10"/>
                </a:lnTo>
                <a:lnTo>
                  <a:pt x="2" y="9"/>
                </a:lnTo>
                <a:lnTo>
                  <a:pt x="2" y="7"/>
                </a:lnTo>
                <a:lnTo>
                  <a:pt x="7" y="4"/>
                </a:lnTo>
                <a:lnTo>
                  <a:pt x="5" y="4"/>
                </a:lnTo>
                <a:close/>
              </a:path>
            </a:pathLst>
          </a:custGeom>
          <a:solidFill>
            <a:srgbClr val="73A89A"/>
          </a:solidFill>
          <a:ln>
            <a:noFill/>
          </a:ln>
          <a:effectLst/>
        </p:spPr>
        <p:style>
          <a:lnRef idx="1">
            <a:schemeClr val="accent1"/>
          </a:lnRef>
          <a:fillRef idx="3">
            <a:schemeClr val="accent1"/>
          </a:fillRef>
          <a:effectRef idx="0">
            <a:schemeClr val="accent1"/>
          </a:effectRef>
          <a:fontRef idx="minor">
            <a:schemeClr val="lt1"/>
          </a:fontRef>
        </p:style>
        <p:txBody>
          <a:bodyPr rtlCol="0" anchor="ctr"/>
          <a:lstStyle/>
          <a:p>
            <a:pPr algn="ctr"/>
            <a:endParaRPr/>
          </a:p>
        </p:txBody>
      </p:sp>
      <p:sp>
        <p:nvSpPr>
          <p:cNvPr id="18" name="Freeform 17"/>
          <p:cNvSpPr/>
          <p:nvPr/>
        </p:nvSpPr>
        <p:spPr>
          <a:xfrm>
            <a:off x="920825" y="2548486"/>
            <a:ext cx="2002190" cy="1647335"/>
          </a:xfrm>
          <a:custGeom>
            <a:avLst/>
            <a:gdLst/>
            <a:ahLst/>
            <a:cxnLst/>
            <a:rect l="l" t="t" r="r" b="b"/>
            <a:pathLst>
              <a:path w="694" h="571">
                <a:moveTo>
                  <a:pt x="682" y="29"/>
                </a:moveTo>
                <a:lnTo>
                  <a:pt x="681" y="35"/>
                </a:lnTo>
                <a:lnTo>
                  <a:pt x="678" y="35"/>
                </a:lnTo>
                <a:lnTo>
                  <a:pt x="676" y="32"/>
                </a:lnTo>
                <a:lnTo>
                  <a:pt x="664" y="33"/>
                </a:lnTo>
                <a:lnTo>
                  <a:pt x="661" y="37"/>
                </a:lnTo>
                <a:lnTo>
                  <a:pt x="655" y="37"/>
                </a:lnTo>
                <a:lnTo>
                  <a:pt x="650" y="43"/>
                </a:lnTo>
                <a:lnTo>
                  <a:pt x="641" y="43"/>
                </a:lnTo>
                <a:lnTo>
                  <a:pt x="636" y="39"/>
                </a:lnTo>
                <a:lnTo>
                  <a:pt x="631" y="38"/>
                </a:lnTo>
                <a:lnTo>
                  <a:pt x="630" y="36"/>
                </a:lnTo>
                <a:lnTo>
                  <a:pt x="618" y="37"/>
                </a:lnTo>
                <a:lnTo>
                  <a:pt x="615" y="42"/>
                </a:lnTo>
                <a:lnTo>
                  <a:pt x="610" y="42"/>
                </a:lnTo>
                <a:lnTo>
                  <a:pt x="607" y="40"/>
                </a:lnTo>
                <a:lnTo>
                  <a:pt x="607" y="36"/>
                </a:lnTo>
                <a:lnTo>
                  <a:pt x="610" y="35"/>
                </a:lnTo>
                <a:lnTo>
                  <a:pt x="609" y="32"/>
                </a:lnTo>
                <a:lnTo>
                  <a:pt x="607" y="31"/>
                </a:lnTo>
                <a:lnTo>
                  <a:pt x="605" y="34"/>
                </a:lnTo>
                <a:lnTo>
                  <a:pt x="601" y="34"/>
                </a:lnTo>
                <a:lnTo>
                  <a:pt x="599" y="31"/>
                </a:lnTo>
                <a:lnTo>
                  <a:pt x="594" y="31"/>
                </a:lnTo>
                <a:lnTo>
                  <a:pt x="593" y="27"/>
                </a:lnTo>
                <a:lnTo>
                  <a:pt x="596" y="24"/>
                </a:lnTo>
                <a:lnTo>
                  <a:pt x="590" y="19"/>
                </a:lnTo>
                <a:lnTo>
                  <a:pt x="584" y="19"/>
                </a:lnTo>
                <a:lnTo>
                  <a:pt x="582" y="17"/>
                </a:lnTo>
                <a:lnTo>
                  <a:pt x="573" y="18"/>
                </a:lnTo>
                <a:lnTo>
                  <a:pt x="568" y="12"/>
                </a:lnTo>
                <a:lnTo>
                  <a:pt x="556" y="12"/>
                </a:lnTo>
                <a:lnTo>
                  <a:pt x="551" y="7"/>
                </a:lnTo>
                <a:lnTo>
                  <a:pt x="545" y="7"/>
                </a:lnTo>
                <a:lnTo>
                  <a:pt x="525" y="0"/>
                </a:lnTo>
                <a:lnTo>
                  <a:pt x="523" y="10"/>
                </a:lnTo>
                <a:lnTo>
                  <a:pt x="526" y="13"/>
                </a:lnTo>
                <a:lnTo>
                  <a:pt x="525" y="19"/>
                </a:lnTo>
                <a:lnTo>
                  <a:pt x="497" y="64"/>
                </a:lnTo>
                <a:lnTo>
                  <a:pt x="488" y="74"/>
                </a:lnTo>
                <a:lnTo>
                  <a:pt x="475" y="99"/>
                </a:lnTo>
                <a:lnTo>
                  <a:pt x="472" y="102"/>
                </a:lnTo>
                <a:lnTo>
                  <a:pt x="472" y="107"/>
                </a:lnTo>
                <a:lnTo>
                  <a:pt x="468" y="108"/>
                </a:lnTo>
                <a:lnTo>
                  <a:pt x="463" y="120"/>
                </a:lnTo>
                <a:lnTo>
                  <a:pt x="456" y="129"/>
                </a:lnTo>
                <a:lnTo>
                  <a:pt x="455" y="137"/>
                </a:lnTo>
                <a:lnTo>
                  <a:pt x="445" y="155"/>
                </a:lnTo>
                <a:lnTo>
                  <a:pt x="444" y="163"/>
                </a:lnTo>
                <a:lnTo>
                  <a:pt x="439" y="172"/>
                </a:lnTo>
                <a:lnTo>
                  <a:pt x="436" y="186"/>
                </a:lnTo>
                <a:lnTo>
                  <a:pt x="427" y="204"/>
                </a:lnTo>
                <a:lnTo>
                  <a:pt x="425" y="213"/>
                </a:lnTo>
                <a:lnTo>
                  <a:pt x="420" y="213"/>
                </a:lnTo>
                <a:lnTo>
                  <a:pt x="415" y="218"/>
                </a:lnTo>
                <a:lnTo>
                  <a:pt x="407" y="222"/>
                </a:lnTo>
                <a:lnTo>
                  <a:pt x="394" y="222"/>
                </a:lnTo>
                <a:lnTo>
                  <a:pt x="371" y="213"/>
                </a:lnTo>
                <a:lnTo>
                  <a:pt x="338" y="194"/>
                </a:lnTo>
                <a:lnTo>
                  <a:pt x="324" y="190"/>
                </a:lnTo>
                <a:lnTo>
                  <a:pt x="321" y="185"/>
                </a:lnTo>
                <a:lnTo>
                  <a:pt x="318" y="184"/>
                </a:lnTo>
                <a:lnTo>
                  <a:pt x="316" y="178"/>
                </a:lnTo>
                <a:lnTo>
                  <a:pt x="291" y="151"/>
                </a:lnTo>
                <a:lnTo>
                  <a:pt x="284" y="150"/>
                </a:lnTo>
                <a:lnTo>
                  <a:pt x="252" y="165"/>
                </a:lnTo>
                <a:lnTo>
                  <a:pt x="240" y="175"/>
                </a:lnTo>
                <a:lnTo>
                  <a:pt x="221" y="185"/>
                </a:lnTo>
                <a:lnTo>
                  <a:pt x="219" y="188"/>
                </a:lnTo>
                <a:lnTo>
                  <a:pt x="216" y="188"/>
                </a:lnTo>
                <a:lnTo>
                  <a:pt x="214" y="191"/>
                </a:lnTo>
                <a:lnTo>
                  <a:pt x="192" y="197"/>
                </a:lnTo>
                <a:lnTo>
                  <a:pt x="170" y="215"/>
                </a:lnTo>
                <a:lnTo>
                  <a:pt x="137" y="235"/>
                </a:lnTo>
                <a:lnTo>
                  <a:pt x="120" y="248"/>
                </a:lnTo>
                <a:lnTo>
                  <a:pt x="104" y="274"/>
                </a:lnTo>
                <a:lnTo>
                  <a:pt x="105" y="278"/>
                </a:lnTo>
                <a:lnTo>
                  <a:pt x="101" y="279"/>
                </a:lnTo>
                <a:lnTo>
                  <a:pt x="97" y="283"/>
                </a:lnTo>
                <a:lnTo>
                  <a:pt x="83" y="290"/>
                </a:lnTo>
                <a:lnTo>
                  <a:pt x="73" y="291"/>
                </a:lnTo>
                <a:lnTo>
                  <a:pt x="65" y="295"/>
                </a:lnTo>
                <a:lnTo>
                  <a:pt x="26" y="299"/>
                </a:lnTo>
                <a:lnTo>
                  <a:pt x="18" y="298"/>
                </a:lnTo>
                <a:lnTo>
                  <a:pt x="18" y="304"/>
                </a:lnTo>
                <a:lnTo>
                  <a:pt x="21" y="307"/>
                </a:lnTo>
                <a:lnTo>
                  <a:pt x="25" y="308"/>
                </a:lnTo>
                <a:lnTo>
                  <a:pt x="24" y="312"/>
                </a:lnTo>
                <a:lnTo>
                  <a:pt x="33" y="313"/>
                </a:lnTo>
                <a:lnTo>
                  <a:pt x="36" y="318"/>
                </a:lnTo>
                <a:lnTo>
                  <a:pt x="41" y="317"/>
                </a:lnTo>
                <a:lnTo>
                  <a:pt x="43" y="323"/>
                </a:lnTo>
                <a:lnTo>
                  <a:pt x="41" y="325"/>
                </a:lnTo>
                <a:lnTo>
                  <a:pt x="37" y="325"/>
                </a:lnTo>
                <a:lnTo>
                  <a:pt x="35" y="322"/>
                </a:lnTo>
                <a:lnTo>
                  <a:pt x="31" y="329"/>
                </a:lnTo>
                <a:lnTo>
                  <a:pt x="31" y="333"/>
                </a:lnTo>
                <a:lnTo>
                  <a:pt x="17" y="346"/>
                </a:lnTo>
                <a:lnTo>
                  <a:pt x="17" y="356"/>
                </a:lnTo>
                <a:lnTo>
                  <a:pt x="13" y="364"/>
                </a:lnTo>
                <a:lnTo>
                  <a:pt x="13" y="369"/>
                </a:lnTo>
                <a:lnTo>
                  <a:pt x="25" y="383"/>
                </a:lnTo>
                <a:lnTo>
                  <a:pt x="26" y="388"/>
                </a:lnTo>
                <a:lnTo>
                  <a:pt x="28" y="390"/>
                </a:lnTo>
                <a:lnTo>
                  <a:pt x="36" y="388"/>
                </a:lnTo>
                <a:lnTo>
                  <a:pt x="37" y="393"/>
                </a:lnTo>
                <a:lnTo>
                  <a:pt x="33" y="403"/>
                </a:lnTo>
                <a:lnTo>
                  <a:pt x="27" y="402"/>
                </a:lnTo>
                <a:lnTo>
                  <a:pt x="25" y="405"/>
                </a:lnTo>
                <a:lnTo>
                  <a:pt x="20" y="405"/>
                </a:lnTo>
                <a:lnTo>
                  <a:pt x="17" y="407"/>
                </a:lnTo>
                <a:lnTo>
                  <a:pt x="16" y="416"/>
                </a:lnTo>
                <a:lnTo>
                  <a:pt x="7" y="425"/>
                </a:lnTo>
                <a:lnTo>
                  <a:pt x="5" y="434"/>
                </a:lnTo>
                <a:lnTo>
                  <a:pt x="0" y="443"/>
                </a:lnTo>
                <a:lnTo>
                  <a:pt x="4" y="448"/>
                </a:lnTo>
                <a:lnTo>
                  <a:pt x="8" y="474"/>
                </a:lnTo>
                <a:lnTo>
                  <a:pt x="15" y="471"/>
                </a:lnTo>
                <a:lnTo>
                  <a:pt x="33" y="471"/>
                </a:lnTo>
                <a:lnTo>
                  <a:pt x="43" y="476"/>
                </a:lnTo>
                <a:lnTo>
                  <a:pt x="48" y="482"/>
                </a:lnTo>
                <a:lnTo>
                  <a:pt x="47" y="485"/>
                </a:lnTo>
                <a:lnTo>
                  <a:pt x="50" y="484"/>
                </a:lnTo>
                <a:lnTo>
                  <a:pt x="46" y="480"/>
                </a:lnTo>
                <a:lnTo>
                  <a:pt x="46" y="478"/>
                </a:lnTo>
                <a:lnTo>
                  <a:pt x="49" y="477"/>
                </a:lnTo>
                <a:lnTo>
                  <a:pt x="50" y="480"/>
                </a:lnTo>
                <a:lnTo>
                  <a:pt x="63" y="487"/>
                </a:lnTo>
                <a:lnTo>
                  <a:pt x="70" y="494"/>
                </a:lnTo>
                <a:lnTo>
                  <a:pt x="74" y="504"/>
                </a:lnTo>
                <a:lnTo>
                  <a:pt x="74" y="507"/>
                </a:lnTo>
                <a:lnTo>
                  <a:pt x="71" y="509"/>
                </a:lnTo>
                <a:lnTo>
                  <a:pt x="73" y="518"/>
                </a:lnTo>
                <a:lnTo>
                  <a:pt x="79" y="519"/>
                </a:lnTo>
                <a:lnTo>
                  <a:pt x="79" y="523"/>
                </a:lnTo>
                <a:lnTo>
                  <a:pt x="81" y="521"/>
                </a:lnTo>
                <a:lnTo>
                  <a:pt x="84" y="521"/>
                </a:lnTo>
                <a:lnTo>
                  <a:pt x="86" y="523"/>
                </a:lnTo>
                <a:lnTo>
                  <a:pt x="86" y="527"/>
                </a:lnTo>
                <a:lnTo>
                  <a:pt x="84" y="529"/>
                </a:lnTo>
                <a:lnTo>
                  <a:pt x="80" y="529"/>
                </a:lnTo>
                <a:lnTo>
                  <a:pt x="89" y="545"/>
                </a:lnTo>
                <a:lnTo>
                  <a:pt x="93" y="548"/>
                </a:lnTo>
                <a:lnTo>
                  <a:pt x="96" y="556"/>
                </a:lnTo>
                <a:lnTo>
                  <a:pt x="103" y="555"/>
                </a:lnTo>
                <a:lnTo>
                  <a:pt x="111" y="564"/>
                </a:lnTo>
                <a:lnTo>
                  <a:pt x="120" y="566"/>
                </a:lnTo>
                <a:lnTo>
                  <a:pt x="123" y="571"/>
                </a:lnTo>
                <a:lnTo>
                  <a:pt x="124" y="569"/>
                </a:lnTo>
                <a:lnTo>
                  <a:pt x="134" y="565"/>
                </a:lnTo>
                <a:lnTo>
                  <a:pt x="134" y="557"/>
                </a:lnTo>
                <a:lnTo>
                  <a:pt x="137" y="558"/>
                </a:lnTo>
                <a:lnTo>
                  <a:pt x="137" y="561"/>
                </a:lnTo>
                <a:lnTo>
                  <a:pt x="140" y="561"/>
                </a:lnTo>
                <a:lnTo>
                  <a:pt x="143" y="558"/>
                </a:lnTo>
                <a:lnTo>
                  <a:pt x="141" y="558"/>
                </a:lnTo>
                <a:lnTo>
                  <a:pt x="140" y="555"/>
                </a:lnTo>
                <a:lnTo>
                  <a:pt x="146" y="545"/>
                </a:lnTo>
                <a:lnTo>
                  <a:pt x="147" y="540"/>
                </a:lnTo>
                <a:lnTo>
                  <a:pt x="151" y="536"/>
                </a:lnTo>
                <a:lnTo>
                  <a:pt x="157" y="533"/>
                </a:lnTo>
                <a:lnTo>
                  <a:pt x="161" y="533"/>
                </a:lnTo>
                <a:lnTo>
                  <a:pt x="166" y="529"/>
                </a:lnTo>
                <a:lnTo>
                  <a:pt x="181" y="530"/>
                </a:lnTo>
                <a:lnTo>
                  <a:pt x="185" y="528"/>
                </a:lnTo>
                <a:lnTo>
                  <a:pt x="188" y="523"/>
                </a:lnTo>
                <a:lnTo>
                  <a:pt x="191" y="523"/>
                </a:lnTo>
                <a:lnTo>
                  <a:pt x="200" y="512"/>
                </a:lnTo>
                <a:lnTo>
                  <a:pt x="197" y="510"/>
                </a:lnTo>
                <a:lnTo>
                  <a:pt x="197" y="507"/>
                </a:lnTo>
                <a:lnTo>
                  <a:pt x="200" y="504"/>
                </a:lnTo>
                <a:lnTo>
                  <a:pt x="205" y="506"/>
                </a:lnTo>
                <a:lnTo>
                  <a:pt x="205" y="512"/>
                </a:lnTo>
                <a:lnTo>
                  <a:pt x="218" y="511"/>
                </a:lnTo>
                <a:lnTo>
                  <a:pt x="219" y="508"/>
                </a:lnTo>
                <a:lnTo>
                  <a:pt x="225" y="509"/>
                </a:lnTo>
                <a:lnTo>
                  <a:pt x="226" y="512"/>
                </a:lnTo>
                <a:lnTo>
                  <a:pt x="226" y="510"/>
                </a:lnTo>
                <a:lnTo>
                  <a:pt x="229" y="509"/>
                </a:lnTo>
                <a:lnTo>
                  <a:pt x="229" y="501"/>
                </a:lnTo>
                <a:lnTo>
                  <a:pt x="232" y="500"/>
                </a:lnTo>
                <a:lnTo>
                  <a:pt x="233" y="510"/>
                </a:lnTo>
                <a:lnTo>
                  <a:pt x="230" y="511"/>
                </a:lnTo>
                <a:lnTo>
                  <a:pt x="232" y="512"/>
                </a:lnTo>
                <a:lnTo>
                  <a:pt x="236" y="509"/>
                </a:lnTo>
                <a:lnTo>
                  <a:pt x="237" y="506"/>
                </a:lnTo>
                <a:lnTo>
                  <a:pt x="240" y="506"/>
                </a:lnTo>
                <a:lnTo>
                  <a:pt x="241" y="510"/>
                </a:lnTo>
                <a:lnTo>
                  <a:pt x="243" y="510"/>
                </a:lnTo>
                <a:lnTo>
                  <a:pt x="244" y="512"/>
                </a:lnTo>
                <a:lnTo>
                  <a:pt x="247" y="512"/>
                </a:lnTo>
                <a:lnTo>
                  <a:pt x="248" y="509"/>
                </a:lnTo>
                <a:lnTo>
                  <a:pt x="255" y="510"/>
                </a:lnTo>
                <a:lnTo>
                  <a:pt x="255" y="507"/>
                </a:lnTo>
                <a:lnTo>
                  <a:pt x="258" y="506"/>
                </a:lnTo>
                <a:lnTo>
                  <a:pt x="258" y="512"/>
                </a:lnTo>
                <a:lnTo>
                  <a:pt x="260" y="513"/>
                </a:lnTo>
                <a:lnTo>
                  <a:pt x="272" y="508"/>
                </a:lnTo>
                <a:lnTo>
                  <a:pt x="295" y="508"/>
                </a:lnTo>
                <a:lnTo>
                  <a:pt x="299" y="512"/>
                </a:lnTo>
                <a:lnTo>
                  <a:pt x="307" y="514"/>
                </a:lnTo>
                <a:lnTo>
                  <a:pt x="311" y="513"/>
                </a:lnTo>
                <a:lnTo>
                  <a:pt x="315" y="509"/>
                </a:lnTo>
                <a:lnTo>
                  <a:pt x="317" y="504"/>
                </a:lnTo>
                <a:lnTo>
                  <a:pt x="320" y="504"/>
                </a:lnTo>
                <a:lnTo>
                  <a:pt x="318" y="503"/>
                </a:lnTo>
                <a:lnTo>
                  <a:pt x="318" y="499"/>
                </a:lnTo>
                <a:lnTo>
                  <a:pt x="320" y="497"/>
                </a:lnTo>
                <a:lnTo>
                  <a:pt x="324" y="497"/>
                </a:lnTo>
                <a:lnTo>
                  <a:pt x="326" y="499"/>
                </a:lnTo>
                <a:lnTo>
                  <a:pt x="326" y="502"/>
                </a:lnTo>
                <a:lnTo>
                  <a:pt x="324" y="504"/>
                </a:lnTo>
                <a:lnTo>
                  <a:pt x="332" y="503"/>
                </a:lnTo>
                <a:lnTo>
                  <a:pt x="332" y="501"/>
                </a:lnTo>
                <a:lnTo>
                  <a:pt x="335" y="500"/>
                </a:lnTo>
                <a:lnTo>
                  <a:pt x="342" y="511"/>
                </a:lnTo>
                <a:lnTo>
                  <a:pt x="346" y="510"/>
                </a:lnTo>
                <a:lnTo>
                  <a:pt x="350" y="506"/>
                </a:lnTo>
                <a:lnTo>
                  <a:pt x="349" y="503"/>
                </a:lnTo>
                <a:lnTo>
                  <a:pt x="354" y="501"/>
                </a:lnTo>
                <a:lnTo>
                  <a:pt x="354" y="498"/>
                </a:lnTo>
                <a:lnTo>
                  <a:pt x="360" y="493"/>
                </a:lnTo>
                <a:lnTo>
                  <a:pt x="360" y="489"/>
                </a:lnTo>
                <a:lnTo>
                  <a:pt x="365" y="477"/>
                </a:lnTo>
                <a:lnTo>
                  <a:pt x="365" y="472"/>
                </a:lnTo>
                <a:lnTo>
                  <a:pt x="375" y="458"/>
                </a:lnTo>
                <a:lnTo>
                  <a:pt x="381" y="454"/>
                </a:lnTo>
                <a:lnTo>
                  <a:pt x="387" y="453"/>
                </a:lnTo>
                <a:lnTo>
                  <a:pt x="387" y="450"/>
                </a:lnTo>
                <a:lnTo>
                  <a:pt x="396" y="442"/>
                </a:lnTo>
                <a:lnTo>
                  <a:pt x="405" y="440"/>
                </a:lnTo>
                <a:lnTo>
                  <a:pt x="410" y="443"/>
                </a:lnTo>
                <a:lnTo>
                  <a:pt x="412" y="440"/>
                </a:lnTo>
                <a:lnTo>
                  <a:pt x="416" y="440"/>
                </a:lnTo>
                <a:lnTo>
                  <a:pt x="415" y="436"/>
                </a:lnTo>
                <a:lnTo>
                  <a:pt x="418" y="433"/>
                </a:lnTo>
                <a:lnTo>
                  <a:pt x="421" y="433"/>
                </a:lnTo>
                <a:lnTo>
                  <a:pt x="423" y="435"/>
                </a:lnTo>
                <a:lnTo>
                  <a:pt x="423" y="440"/>
                </a:lnTo>
                <a:lnTo>
                  <a:pt x="421" y="442"/>
                </a:lnTo>
                <a:lnTo>
                  <a:pt x="435" y="438"/>
                </a:lnTo>
                <a:lnTo>
                  <a:pt x="437" y="436"/>
                </a:lnTo>
                <a:lnTo>
                  <a:pt x="435" y="435"/>
                </a:lnTo>
                <a:lnTo>
                  <a:pt x="433" y="416"/>
                </a:lnTo>
                <a:lnTo>
                  <a:pt x="435" y="413"/>
                </a:lnTo>
                <a:lnTo>
                  <a:pt x="442" y="413"/>
                </a:lnTo>
                <a:lnTo>
                  <a:pt x="443" y="407"/>
                </a:lnTo>
                <a:lnTo>
                  <a:pt x="440" y="406"/>
                </a:lnTo>
                <a:lnTo>
                  <a:pt x="440" y="395"/>
                </a:lnTo>
                <a:lnTo>
                  <a:pt x="444" y="389"/>
                </a:lnTo>
                <a:lnTo>
                  <a:pt x="449" y="388"/>
                </a:lnTo>
                <a:lnTo>
                  <a:pt x="449" y="384"/>
                </a:lnTo>
                <a:lnTo>
                  <a:pt x="444" y="381"/>
                </a:lnTo>
                <a:lnTo>
                  <a:pt x="444" y="378"/>
                </a:lnTo>
                <a:lnTo>
                  <a:pt x="447" y="375"/>
                </a:lnTo>
                <a:lnTo>
                  <a:pt x="458" y="375"/>
                </a:lnTo>
                <a:lnTo>
                  <a:pt x="456" y="375"/>
                </a:lnTo>
                <a:lnTo>
                  <a:pt x="455" y="372"/>
                </a:lnTo>
                <a:lnTo>
                  <a:pt x="463" y="364"/>
                </a:lnTo>
                <a:lnTo>
                  <a:pt x="476" y="361"/>
                </a:lnTo>
                <a:lnTo>
                  <a:pt x="481" y="353"/>
                </a:lnTo>
                <a:lnTo>
                  <a:pt x="487" y="352"/>
                </a:lnTo>
                <a:lnTo>
                  <a:pt x="496" y="344"/>
                </a:lnTo>
                <a:lnTo>
                  <a:pt x="494" y="338"/>
                </a:lnTo>
                <a:lnTo>
                  <a:pt x="487" y="334"/>
                </a:lnTo>
                <a:lnTo>
                  <a:pt x="481" y="333"/>
                </a:lnTo>
                <a:lnTo>
                  <a:pt x="474" y="326"/>
                </a:lnTo>
                <a:lnTo>
                  <a:pt x="467" y="311"/>
                </a:lnTo>
                <a:lnTo>
                  <a:pt x="468" y="306"/>
                </a:lnTo>
                <a:lnTo>
                  <a:pt x="462" y="292"/>
                </a:lnTo>
                <a:lnTo>
                  <a:pt x="456" y="293"/>
                </a:lnTo>
                <a:lnTo>
                  <a:pt x="454" y="291"/>
                </a:lnTo>
                <a:lnTo>
                  <a:pt x="454" y="287"/>
                </a:lnTo>
                <a:lnTo>
                  <a:pt x="456" y="285"/>
                </a:lnTo>
                <a:lnTo>
                  <a:pt x="459" y="285"/>
                </a:lnTo>
                <a:lnTo>
                  <a:pt x="461" y="287"/>
                </a:lnTo>
                <a:lnTo>
                  <a:pt x="461" y="280"/>
                </a:lnTo>
                <a:lnTo>
                  <a:pt x="465" y="274"/>
                </a:lnTo>
                <a:lnTo>
                  <a:pt x="465" y="271"/>
                </a:lnTo>
                <a:lnTo>
                  <a:pt x="468" y="268"/>
                </a:lnTo>
                <a:lnTo>
                  <a:pt x="473" y="256"/>
                </a:lnTo>
                <a:lnTo>
                  <a:pt x="481" y="247"/>
                </a:lnTo>
                <a:lnTo>
                  <a:pt x="485" y="235"/>
                </a:lnTo>
                <a:lnTo>
                  <a:pt x="491" y="231"/>
                </a:lnTo>
                <a:lnTo>
                  <a:pt x="493" y="225"/>
                </a:lnTo>
                <a:lnTo>
                  <a:pt x="499" y="220"/>
                </a:lnTo>
                <a:lnTo>
                  <a:pt x="499" y="218"/>
                </a:lnTo>
                <a:lnTo>
                  <a:pt x="508" y="208"/>
                </a:lnTo>
                <a:lnTo>
                  <a:pt x="516" y="191"/>
                </a:lnTo>
                <a:lnTo>
                  <a:pt x="518" y="189"/>
                </a:lnTo>
                <a:lnTo>
                  <a:pt x="520" y="189"/>
                </a:lnTo>
                <a:lnTo>
                  <a:pt x="521" y="191"/>
                </a:lnTo>
                <a:lnTo>
                  <a:pt x="526" y="191"/>
                </a:lnTo>
                <a:lnTo>
                  <a:pt x="531" y="184"/>
                </a:lnTo>
                <a:lnTo>
                  <a:pt x="539" y="179"/>
                </a:lnTo>
                <a:lnTo>
                  <a:pt x="535" y="178"/>
                </a:lnTo>
                <a:lnTo>
                  <a:pt x="531" y="173"/>
                </a:lnTo>
                <a:lnTo>
                  <a:pt x="528" y="174"/>
                </a:lnTo>
                <a:lnTo>
                  <a:pt x="527" y="171"/>
                </a:lnTo>
                <a:lnTo>
                  <a:pt x="544" y="152"/>
                </a:lnTo>
                <a:lnTo>
                  <a:pt x="553" y="149"/>
                </a:lnTo>
                <a:lnTo>
                  <a:pt x="557" y="150"/>
                </a:lnTo>
                <a:lnTo>
                  <a:pt x="559" y="147"/>
                </a:lnTo>
                <a:lnTo>
                  <a:pt x="556" y="145"/>
                </a:lnTo>
                <a:lnTo>
                  <a:pt x="557" y="139"/>
                </a:lnTo>
                <a:lnTo>
                  <a:pt x="562" y="139"/>
                </a:lnTo>
                <a:lnTo>
                  <a:pt x="564" y="141"/>
                </a:lnTo>
                <a:lnTo>
                  <a:pt x="563" y="146"/>
                </a:lnTo>
                <a:lnTo>
                  <a:pt x="571" y="144"/>
                </a:lnTo>
                <a:lnTo>
                  <a:pt x="574" y="141"/>
                </a:lnTo>
                <a:lnTo>
                  <a:pt x="580" y="141"/>
                </a:lnTo>
                <a:lnTo>
                  <a:pt x="581" y="139"/>
                </a:lnTo>
                <a:lnTo>
                  <a:pt x="589" y="139"/>
                </a:lnTo>
                <a:lnTo>
                  <a:pt x="591" y="137"/>
                </a:lnTo>
                <a:lnTo>
                  <a:pt x="599" y="136"/>
                </a:lnTo>
                <a:lnTo>
                  <a:pt x="605" y="133"/>
                </a:lnTo>
                <a:lnTo>
                  <a:pt x="611" y="133"/>
                </a:lnTo>
                <a:lnTo>
                  <a:pt x="619" y="129"/>
                </a:lnTo>
                <a:lnTo>
                  <a:pt x="620" y="127"/>
                </a:lnTo>
                <a:lnTo>
                  <a:pt x="617" y="122"/>
                </a:lnTo>
                <a:lnTo>
                  <a:pt x="620" y="119"/>
                </a:lnTo>
                <a:lnTo>
                  <a:pt x="626" y="120"/>
                </a:lnTo>
                <a:lnTo>
                  <a:pt x="627" y="128"/>
                </a:lnTo>
                <a:lnTo>
                  <a:pt x="631" y="129"/>
                </a:lnTo>
                <a:lnTo>
                  <a:pt x="629" y="128"/>
                </a:lnTo>
                <a:lnTo>
                  <a:pt x="627" y="121"/>
                </a:lnTo>
                <a:lnTo>
                  <a:pt x="632" y="114"/>
                </a:lnTo>
                <a:lnTo>
                  <a:pt x="660" y="101"/>
                </a:lnTo>
                <a:lnTo>
                  <a:pt x="664" y="97"/>
                </a:lnTo>
                <a:lnTo>
                  <a:pt x="669" y="96"/>
                </a:lnTo>
                <a:lnTo>
                  <a:pt x="681" y="84"/>
                </a:lnTo>
                <a:lnTo>
                  <a:pt x="685" y="83"/>
                </a:lnTo>
                <a:lnTo>
                  <a:pt x="688" y="76"/>
                </a:lnTo>
                <a:lnTo>
                  <a:pt x="686" y="73"/>
                </a:lnTo>
                <a:lnTo>
                  <a:pt x="687" y="66"/>
                </a:lnTo>
                <a:lnTo>
                  <a:pt x="681" y="61"/>
                </a:lnTo>
                <a:lnTo>
                  <a:pt x="681" y="52"/>
                </a:lnTo>
                <a:lnTo>
                  <a:pt x="683" y="50"/>
                </a:lnTo>
                <a:lnTo>
                  <a:pt x="690" y="52"/>
                </a:lnTo>
                <a:lnTo>
                  <a:pt x="694" y="45"/>
                </a:lnTo>
                <a:lnTo>
                  <a:pt x="684" y="42"/>
                </a:lnTo>
                <a:lnTo>
                  <a:pt x="684" y="33"/>
                </a:lnTo>
                <a:close/>
                <a:moveTo>
                  <a:pt x="249" y="455"/>
                </a:moveTo>
                <a:lnTo>
                  <a:pt x="252" y="458"/>
                </a:lnTo>
                <a:lnTo>
                  <a:pt x="252" y="479"/>
                </a:lnTo>
                <a:lnTo>
                  <a:pt x="242" y="485"/>
                </a:lnTo>
                <a:lnTo>
                  <a:pt x="235" y="484"/>
                </a:lnTo>
                <a:lnTo>
                  <a:pt x="230" y="480"/>
                </a:lnTo>
                <a:lnTo>
                  <a:pt x="228" y="476"/>
                </a:lnTo>
                <a:lnTo>
                  <a:pt x="229" y="467"/>
                </a:lnTo>
                <a:lnTo>
                  <a:pt x="239" y="456"/>
                </a:lnTo>
                <a:close/>
                <a:moveTo>
                  <a:pt x="97" y="427"/>
                </a:moveTo>
                <a:lnTo>
                  <a:pt x="101" y="430"/>
                </a:lnTo>
                <a:lnTo>
                  <a:pt x="105" y="438"/>
                </a:lnTo>
                <a:lnTo>
                  <a:pt x="107" y="454"/>
                </a:lnTo>
                <a:lnTo>
                  <a:pt x="105" y="455"/>
                </a:lnTo>
                <a:lnTo>
                  <a:pt x="104" y="460"/>
                </a:lnTo>
                <a:lnTo>
                  <a:pt x="95" y="472"/>
                </a:lnTo>
                <a:lnTo>
                  <a:pt x="91" y="475"/>
                </a:lnTo>
                <a:lnTo>
                  <a:pt x="88" y="475"/>
                </a:lnTo>
                <a:lnTo>
                  <a:pt x="84" y="472"/>
                </a:lnTo>
                <a:lnTo>
                  <a:pt x="83" y="469"/>
                </a:lnTo>
                <a:lnTo>
                  <a:pt x="83" y="436"/>
                </a:lnTo>
                <a:lnTo>
                  <a:pt x="88" y="430"/>
                </a:lnTo>
                <a:close/>
                <a:moveTo>
                  <a:pt x="160" y="392"/>
                </a:moveTo>
                <a:lnTo>
                  <a:pt x="166" y="392"/>
                </a:lnTo>
                <a:lnTo>
                  <a:pt x="169" y="394"/>
                </a:lnTo>
                <a:lnTo>
                  <a:pt x="174" y="404"/>
                </a:lnTo>
                <a:lnTo>
                  <a:pt x="174" y="410"/>
                </a:lnTo>
                <a:lnTo>
                  <a:pt x="176" y="411"/>
                </a:lnTo>
                <a:lnTo>
                  <a:pt x="176" y="418"/>
                </a:lnTo>
                <a:lnTo>
                  <a:pt x="170" y="424"/>
                </a:lnTo>
                <a:lnTo>
                  <a:pt x="164" y="426"/>
                </a:lnTo>
                <a:lnTo>
                  <a:pt x="157" y="425"/>
                </a:lnTo>
                <a:lnTo>
                  <a:pt x="153" y="419"/>
                </a:lnTo>
                <a:lnTo>
                  <a:pt x="154" y="403"/>
                </a:lnTo>
                <a:close/>
                <a:moveTo>
                  <a:pt x="573" y="24"/>
                </a:moveTo>
                <a:lnTo>
                  <a:pt x="577" y="18"/>
                </a:lnTo>
                <a:lnTo>
                  <a:pt x="590" y="20"/>
                </a:lnTo>
                <a:lnTo>
                  <a:pt x="592" y="22"/>
                </a:lnTo>
                <a:lnTo>
                  <a:pt x="592" y="30"/>
                </a:lnTo>
                <a:lnTo>
                  <a:pt x="580" y="36"/>
                </a:lnTo>
                <a:lnTo>
                  <a:pt x="576" y="36"/>
                </a:lnTo>
                <a:lnTo>
                  <a:pt x="574" y="33"/>
                </a:lnTo>
                <a:lnTo>
                  <a:pt x="575" y="28"/>
                </a:lnTo>
                <a:close/>
              </a:path>
            </a:pathLst>
          </a:custGeom>
          <a:solidFill>
            <a:srgbClr val="73A89A"/>
          </a:solidFill>
          <a:ln>
            <a:noFill/>
          </a:ln>
          <a:effectLst/>
        </p:spPr>
        <p:style>
          <a:lnRef idx="1">
            <a:schemeClr val="accent1"/>
          </a:lnRef>
          <a:fillRef idx="3">
            <a:schemeClr val="accent1"/>
          </a:fillRef>
          <a:effectRef idx="0">
            <a:schemeClr val="accent1"/>
          </a:effectRef>
          <a:fontRef idx="minor">
            <a:schemeClr val="lt1"/>
          </a:fontRef>
        </p:style>
        <p:txBody>
          <a:bodyPr rtlCol="0" anchor="ctr"/>
          <a:lstStyle/>
          <a:p>
            <a:pPr algn="ctr"/>
            <a:endParaRPr/>
          </a:p>
        </p:txBody>
      </p:sp>
      <p:sp>
        <p:nvSpPr>
          <p:cNvPr id="19" name="Freeform 18"/>
          <p:cNvSpPr/>
          <p:nvPr/>
        </p:nvSpPr>
        <p:spPr>
          <a:xfrm>
            <a:off x="1261255" y="2334996"/>
            <a:ext cx="23080" cy="40390"/>
          </a:xfrm>
          <a:custGeom>
            <a:avLst/>
            <a:gdLst/>
            <a:ahLst/>
            <a:cxnLst/>
            <a:rect l="l" t="t" r="r" b="b"/>
            <a:pathLst>
              <a:path w="8" h="14">
                <a:moveTo>
                  <a:pt x="6" y="0"/>
                </a:moveTo>
                <a:lnTo>
                  <a:pt x="5" y="4"/>
                </a:lnTo>
                <a:lnTo>
                  <a:pt x="3" y="4"/>
                </a:lnTo>
                <a:lnTo>
                  <a:pt x="2" y="1"/>
                </a:lnTo>
                <a:lnTo>
                  <a:pt x="2" y="3"/>
                </a:lnTo>
                <a:lnTo>
                  <a:pt x="0" y="4"/>
                </a:lnTo>
                <a:lnTo>
                  <a:pt x="0" y="10"/>
                </a:lnTo>
                <a:lnTo>
                  <a:pt x="2" y="14"/>
                </a:lnTo>
                <a:lnTo>
                  <a:pt x="3" y="11"/>
                </a:lnTo>
                <a:lnTo>
                  <a:pt x="6" y="11"/>
                </a:lnTo>
                <a:lnTo>
                  <a:pt x="8" y="9"/>
                </a:lnTo>
                <a:lnTo>
                  <a:pt x="6" y="8"/>
                </a:lnTo>
                <a:close/>
              </a:path>
            </a:pathLst>
          </a:custGeom>
          <a:solidFill>
            <a:srgbClr val="73A89A"/>
          </a:solidFill>
          <a:ln>
            <a:noFill/>
          </a:ln>
          <a:effectLst/>
        </p:spPr>
        <p:style>
          <a:lnRef idx="1">
            <a:schemeClr val="accent1"/>
          </a:lnRef>
          <a:fillRef idx="3">
            <a:schemeClr val="accent1"/>
          </a:fillRef>
          <a:effectRef idx="0">
            <a:schemeClr val="accent1"/>
          </a:effectRef>
          <a:fontRef idx="minor">
            <a:schemeClr val="lt1"/>
          </a:fontRef>
        </p:style>
        <p:txBody>
          <a:bodyPr rtlCol="0" anchor="ctr"/>
          <a:lstStyle/>
          <a:p>
            <a:pPr algn="ctr"/>
            <a:endParaRPr/>
          </a:p>
        </p:txBody>
      </p:sp>
      <p:sp>
        <p:nvSpPr>
          <p:cNvPr id="20" name="Freeform 19"/>
          <p:cNvSpPr/>
          <p:nvPr/>
        </p:nvSpPr>
        <p:spPr>
          <a:xfrm>
            <a:off x="845815" y="2329226"/>
            <a:ext cx="1113610" cy="193295"/>
          </a:xfrm>
          <a:custGeom>
            <a:avLst/>
            <a:gdLst/>
            <a:ahLst/>
            <a:cxnLst/>
            <a:rect l="l" t="t" r="r" b="b"/>
            <a:pathLst>
              <a:path w="386" h="67">
                <a:moveTo>
                  <a:pt x="0" y="4"/>
                </a:moveTo>
                <a:lnTo>
                  <a:pt x="20" y="36"/>
                </a:lnTo>
                <a:lnTo>
                  <a:pt x="37" y="54"/>
                </a:lnTo>
                <a:lnTo>
                  <a:pt x="44" y="58"/>
                </a:lnTo>
                <a:lnTo>
                  <a:pt x="57" y="62"/>
                </a:lnTo>
                <a:lnTo>
                  <a:pt x="89" y="67"/>
                </a:lnTo>
                <a:lnTo>
                  <a:pt x="191" y="66"/>
                </a:lnTo>
                <a:lnTo>
                  <a:pt x="199" y="65"/>
                </a:lnTo>
                <a:lnTo>
                  <a:pt x="213" y="59"/>
                </a:lnTo>
                <a:lnTo>
                  <a:pt x="290" y="60"/>
                </a:lnTo>
                <a:lnTo>
                  <a:pt x="298" y="62"/>
                </a:lnTo>
                <a:lnTo>
                  <a:pt x="335" y="62"/>
                </a:lnTo>
                <a:lnTo>
                  <a:pt x="368" y="49"/>
                </a:lnTo>
                <a:lnTo>
                  <a:pt x="386" y="37"/>
                </a:lnTo>
                <a:lnTo>
                  <a:pt x="372" y="41"/>
                </a:lnTo>
                <a:lnTo>
                  <a:pt x="359" y="41"/>
                </a:lnTo>
                <a:lnTo>
                  <a:pt x="351" y="38"/>
                </a:lnTo>
                <a:lnTo>
                  <a:pt x="341" y="31"/>
                </a:lnTo>
                <a:lnTo>
                  <a:pt x="340" y="33"/>
                </a:lnTo>
                <a:lnTo>
                  <a:pt x="337" y="33"/>
                </a:lnTo>
                <a:lnTo>
                  <a:pt x="332" y="28"/>
                </a:lnTo>
                <a:lnTo>
                  <a:pt x="320" y="29"/>
                </a:lnTo>
                <a:lnTo>
                  <a:pt x="320" y="32"/>
                </a:lnTo>
                <a:lnTo>
                  <a:pt x="317" y="33"/>
                </a:lnTo>
                <a:lnTo>
                  <a:pt x="315" y="37"/>
                </a:lnTo>
                <a:lnTo>
                  <a:pt x="306" y="36"/>
                </a:lnTo>
                <a:lnTo>
                  <a:pt x="305" y="34"/>
                </a:lnTo>
                <a:lnTo>
                  <a:pt x="301" y="35"/>
                </a:lnTo>
                <a:lnTo>
                  <a:pt x="300" y="32"/>
                </a:lnTo>
                <a:lnTo>
                  <a:pt x="289" y="31"/>
                </a:lnTo>
                <a:lnTo>
                  <a:pt x="288" y="27"/>
                </a:lnTo>
                <a:lnTo>
                  <a:pt x="284" y="27"/>
                </a:lnTo>
                <a:lnTo>
                  <a:pt x="279" y="23"/>
                </a:lnTo>
                <a:lnTo>
                  <a:pt x="273" y="26"/>
                </a:lnTo>
                <a:lnTo>
                  <a:pt x="269" y="26"/>
                </a:lnTo>
                <a:lnTo>
                  <a:pt x="268" y="20"/>
                </a:lnTo>
                <a:lnTo>
                  <a:pt x="264" y="21"/>
                </a:lnTo>
                <a:lnTo>
                  <a:pt x="266" y="22"/>
                </a:lnTo>
                <a:lnTo>
                  <a:pt x="265" y="25"/>
                </a:lnTo>
                <a:lnTo>
                  <a:pt x="258" y="26"/>
                </a:lnTo>
                <a:lnTo>
                  <a:pt x="257" y="24"/>
                </a:lnTo>
                <a:lnTo>
                  <a:pt x="255" y="28"/>
                </a:lnTo>
                <a:lnTo>
                  <a:pt x="246" y="29"/>
                </a:lnTo>
                <a:lnTo>
                  <a:pt x="241" y="32"/>
                </a:lnTo>
                <a:lnTo>
                  <a:pt x="208" y="32"/>
                </a:lnTo>
                <a:lnTo>
                  <a:pt x="198" y="28"/>
                </a:lnTo>
                <a:lnTo>
                  <a:pt x="184" y="27"/>
                </a:lnTo>
                <a:lnTo>
                  <a:pt x="180" y="25"/>
                </a:lnTo>
                <a:lnTo>
                  <a:pt x="174" y="26"/>
                </a:lnTo>
                <a:lnTo>
                  <a:pt x="171" y="22"/>
                </a:lnTo>
                <a:lnTo>
                  <a:pt x="162" y="20"/>
                </a:lnTo>
                <a:lnTo>
                  <a:pt x="155" y="20"/>
                </a:lnTo>
                <a:lnTo>
                  <a:pt x="153" y="24"/>
                </a:lnTo>
                <a:lnTo>
                  <a:pt x="149" y="25"/>
                </a:lnTo>
                <a:lnTo>
                  <a:pt x="146" y="20"/>
                </a:lnTo>
                <a:lnTo>
                  <a:pt x="144" y="20"/>
                </a:lnTo>
                <a:lnTo>
                  <a:pt x="140" y="16"/>
                </a:lnTo>
                <a:lnTo>
                  <a:pt x="140" y="11"/>
                </a:lnTo>
                <a:lnTo>
                  <a:pt x="140" y="13"/>
                </a:lnTo>
                <a:lnTo>
                  <a:pt x="137" y="14"/>
                </a:lnTo>
                <a:lnTo>
                  <a:pt x="135" y="10"/>
                </a:lnTo>
                <a:lnTo>
                  <a:pt x="127" y="17"/>
                </a:lnTo>
                <a:lnTo>
                  <a:pt x="123" y="16"/>
                </a:lnTo>
                <a:lnTo>
                  <a:pt x="119" y="19"/>
                </a:lnTo>
                <a:lnTo>
                  <a:pt x="109" y="16"/>
                </a:lnTo>
                <a:lnTo>
                  <a:pt x="104" y="19"/>
                </a:lnTo>
                <a:lnTo>
                  <a:pt x="45" y="19"/>
                </a:lnTo>
                <a:lnTo>
                  <a:pt x="37" y="9"/>
                </a:lnTo>
                <a:lnTo>
                  <a:pt x="27" y="4"/>
                </a:lnTo>
                <a:lnTo>
                  <a:pt x="21" y="6"/>
                </a:lnTo>
                <a:lnTo>
                  <a:pt x="18" y="0"/>
                </a:lnTo>
                <a:lnTo>
                  <a:pt x="8" y="6"/>
                </a:lnTo>
                <a:lnTo>
                  <a:pt x="5" y="5"/>
                </a:lnTo>
                <a:lnTo>
                  <a:pt x="5" y="1"/>
                </a:lnTo>
                <a:close/>
                <a:moveTo>
                  <a:pt x="133" y="27"/>
                </a:moveTo>
                <a:lnTo>
                  <a:pt x="142" y="28"/>
                </a:lnTo>
                <a:lnTo>
                  <a:pt x="148" y="35"/>
                </a:lnTo>
                <a:lnTo>
                  <a:pt x="148" y="48"/>
                </a:lnTo>
                <a:lnTo>
                  <a:pt x="142" y="54"/>
                </a:lnTo>
                <a:lnTo>
                  <a:pt x="135" y="55"/>
                </a:lnTo>
                <a:lnTo>
                  <a:pt x="124" y="50"/>
                </a:lnTo>
                <a:lnTo>
                  <a:pt x="121" y="47"/>
                </a:lnTo>
                <a:lnTo>
                  <a:pt x="120" y="42"/>
                </a:lnTo>
                <a:lnTo>
                  <a:pt x="117" y="41"/>
                </a:lnTo>
                <a:lnTo>
                  <a:pt x="117" y="39"/>
                </a:lnTo>
                <a:lnTo>
                  <a:pt x="120" y="38"/>
                </a:lnTo>
                <a:lnTo>
                  <a:pt x="120" y="36"/>
                </a:lnTo>
                <a:lnTo>
                  <a:pt x="125" y="31"/>
                </a:lnTo>
                <a:close/>
              </a:path>
            </a:pathLst>
          </a:custGeom>
          <a:solidFill>
            <a:srgbClr val="73A89A"/>
          </a:solidFill>
          <a:ln>
            <a:noFill/>
          </a:ln>
          <a:effectLst/>
        </p:spPr>
        <p:style>
          <a:lnRef idx="1">
            <a:schemeClr val="accent1"/>
          </a:lnRef>
          <a:fillRef idx="3">
            <a:schemeClr val="accent1"/>
          </a:fillRef>
          <a:effectRef idx="0">
            <a:schemeClr val="accent1"/>
          </a:effectRef>
          <a:fontRef idx="minor">
            <a:schemeClr val="lt1"/>
          </a:fontRef>
        </p:style>
        <p:txBody>
          <a:bodyPr rtlCol="0" anchor="ctr"/>
          <a:lstStyle/>
          <a:p>
            <a:pPr algn="ctr"/>
            <a:endParaRPr/>
          </a:p>
        </p:txBody>
      </p:sp>
      <p:sp>
        <p:nvSpPr>
          <p:cNvPr id="21" name="Oval 20"/>
          <p:cNvSpPr/>
          <p:nvPr/>
        </p:nvSpPr>
        <p:spPr>
          <a:xfrm>
            <a:off x="1604668" y="3125561"/>
            <a:ext cx="34747" cy="34747"/>
          </a:xfrm>
          <a:prstGeom prst="ellipse">
            <a:avLst/>
          </a:prstGeom>
          <a:solidFill>
            <a:srgbClr val="251F21"/>
          </a:solidFill>
          <a:ln>
            <a:noFill/>
          </a:ln>
          <a:effectLst/>
        </p:spPr>
        <p:style>
          <a:lnRef idx="1">
            <a:schemeClr val="accent1"/>
          </a:lnRef>
          <a:fillRef idx="3">
            <a:schemeClr val="accent1"/>
          </a:fillRef>
          <a:effectRef idx="0">
            <a:schemeClr val="accent1"/>
          </a:effectRef>
          <a:fontRef idx="minor">
            <a:schemeClr val="lt1"/>
          </a:fontRef>
        </p:style>
        <p:txBody>
          <a:bodyPr rtlCol="0" anchor="ctr"/>
          <a:lstStyle/>
          <a:p>
            <a:pPr algn="ctr"/>
            <a:endParaRPr/>
          </a:p>
        </p:txBody>
      </p:sp>
      <p:sp>
        <p:nvSpPr>
          <p:cNvPr id="22" name="TextBox 21"/>
          <p:cNvSpPr txBox="1"/>
          <p:nvPr/>
        </p:nvSpPr>
        <p:spPr>
          <a:xfrm>
            <a:off x="1649474" y="3097215"/>
            <a:ext cx="566928" cy="164592"/>
          </a:xfrm>
          <a:prstGeom prst="rect">
            <a:avLst/>
          </a:prstGeom>
          <a:noFill/>
          <a:effectLst/>
        </p:spPr>
        <p:txBody>
          <a:bodyPr wrap="square" lIns="0" tIns="0" rIns="0" bIns="0">
            <a:spAutoFit/>
          </a:bodyPr>
          <a:lstStyle/>
          <a:p>
            <a:pPr>
              <a:spcAft>
                <a:spcPts val="400"/>
              </a:spcAft>
              <a:defRPr sz="750" b="0">
                <a:solidFill>
                  <a:srgbClr val="251F21"/>
                </a:solidFill>
                <a:latin typeface="Arial"/>
              </a:defRPr>
            </a:pPr>
            <a:r>
              <a:rPr sz="750" b="0">
                <a:solidFill>
                  <a:srgbClr val="251F21"/>
                </a:solidFill>
                <a:latin typeface="Arial"/>
              </a:rPr>
              <a:t>Madrid</a:t>
            </a:r>
          </a:p>
        </p:txBody>
      </p:sp>
      <p:sp>
        <p:nvSpPr>
          <p:cNvPr id="23" name="Oval 22"/>
          <p:cNvSpPr/>
          <p:nvPr/>
        </p:nvSpPr>
        <p:spPr>
          <a:xfrm>
            <a:off x="2698250" y="2886069"/>
            <a:ext cx="34747" cy="34747"/>
          </a:xfrm>
          <a:prstGeom prst="ellipse">
            <a:avLst/>
          </a:prstGeom>
          <a:solidFill>
            <a:srgbClr val="251F21"/>
          </a:solidFill>
          <a:ln>
            <a:noFill/>
          </a:ln>
          <a:effectLst/>
        </p:spPr>
        <p:style>
          <a:lnRef idx="1">
            <a:schemeClr val="accent1"/>
          </a:lnRef>
          <a:fillRef idx="3">
            <a:schemeClr val="accent1"/>
          </a:fillRef>
          <a:effectRef idx="0">
            <a:schemeClr val="accent1"/>
          </a:effectRef>
          <a:fontRef idx="minor">
            <a:schemeClr val="lt1"/>
          </a:fontRef>
        </p:style>
        <p:txBody>
          <a:bodyPr rtlCol="0" anchor="ctr"/>
          <a:lstStyle/>
          <a:p>
            <a:pPr algn="ctr"/>
            <a:endParaRPr/>
          </a:p>
        </p:txBody>
      </p:sp>
      <p:sp>
        <p:nvSpPr>
          <p:cNvPr id="24" name="TextBox 23"/>
          <p:cNvSpPr txBox="1"/>
          <p:nvPr/>
        </p:nvSpPr>
        <p:spPr>
          <a:xfrm>
            <a:off x="2743056" y="2857723"/>
            <a:ext cx="566928" cy="164592"/>
          </a:xfrm>
          <a:prstGeom prst="rect">
            <a:avLst/>
          </a:prstGeom>
          <a:noFill/>
          <a:effectLst/>
        </p:spPr>
        <p:txBody>
          <a:bodyPr wrap="square" lIns="0" tIns="0" rIns="0" bIns="0">
            <a:spAutoFit/>
          </a:bodyPr>
          <a:lstStyle/>
          <a:p>
            <a:pPr>
              <a:spcAft>
                <a:spcPts val="400"/>
              </a:spcAft>
              <a:defRPr sz="750" b="0">
                <a:solidFill>
                  <a:srgbClr val="251F21"/>
                </a:solidFill>
                <a:latin typeface="Arial"/>
              </a:defRPr>
            </a:pPr>
            <a:r>
              <a:rPr sz="750" b="0">
                <a:solidFill>
                  <a:srgbClr val="251F21"/>
                </a:solidFill>
                <a:latin typeface="Arial"/>
              </a:rPr>
              <a:t>Barcelona</a:t>
            </a:r>
          </a:p>
        </p:txBody>
      </p:sp>
      <p:sp>
        <p:nvSpPr>
          <p:cNvPr id="25" name="TextBox 24"/>
          <p:cNvSpPr txBox="1"/>
          <p:nvPr/>
        </p:nvSpPr>
        <p:spPr>
          <a:xfrm>
            <a:off x="557315" y="4626864"/>
            <a:ext cx="2651760" cy="576072"/>
          </a:xfrm>
          <a:prstGeom prst="rect">
            <a:avLst/>
          </a:prstGeom>
          <a:noFill/>
          <a:effectLst/>
        </p:spPr>
        <p:txBody>
          <a:bodyPr wrap="square" lIns="0" tIns="0" rIns="0" bIns="0">
            <a:spAutoFit/>
          </a:bodyPr>
          <a:lstStyle/>
          <a:p>
            <a:pPr>
              <a:spcAft>
                <a:spcPts val="400"/>
              </a:spcAft>
              <a:defRPr sz="1600" b="0">
                <a:solidFill>
                  <a:srgbClr val="585254"/>
                </a:solidFill>
                <a:latin typeface="Arial"/>
              </a:defRPr>
            </a:pPr>
            <a:r>
              <a:rPr sz="1600" b="0">
                <a:solidFill>
                  <a:srgbClr val="585254"/>
                </a:solidFill>
                <a:latin typeface="Arial"/>
              </a:rPr>
              <a:t>After the military uprising</a:t>
            </a:r>
          </a:p>
        </p:txBody>
      </p:sp>
      <p:sp>
        <p:nvSpPr>
          <p:cNvPr id="26" name="TextBox 25"/>
          <p:cNvSpPr txBox="1"/>
          <p:nvPr/>
        </p:nvSpPr>
        <p:spPr>
          <a:xfrm>
            <a:off x="3410243" y="1700784"/>
            <a:ext cx="2651760" cy="320040"/>
          </a:xfrm>
          <a:prstGeom prst="rect">
            <a:avLst/>
          </a:prstGeom>
          <a:noFill/>
          <a:effectLst/>
        </p:spPr>
        <p:txBody>
          <a:bodyPr wrap="square" lIns="0" tIns="0" rIns="0" bIns="0">
            <a:spAutoFit/>
          </a:bodyPr>
          <a:lstStyle/>
          <a:p>
            <a:pPr>
              <a:spcAft>
                <a:spcPts val="400"/>
              </a:spcAft>
              <a:defRPr sz="2100" b="1">
                <a:solidFill>
                  <a:srgbClr val="251F21"/>
                </a:solidFill>
                <a:latin typeface="Arial"/>
              </a:defRPr>
            </a:pPr>
            <a:r>
              <a:rPr sz="2100" b="1">
                <a:solidFill>
                  <a:srgbClr val="251F21"/>
                </a:solidFill>
                <a:latin typeface="Arial"/>
              </a:rPr>
              <a:t>October 1937</a:t>
            </a:r>
          </a:p>
        </p:txBody>
      </p:sp>
      <p:sp>
        <p:nvSpPr>
          <p:cNvPr id="27" name="Freeform 26"/>
          <p:cNvSpPr/>
          <p:nvPr/>
        </p:nvSpPr>
        <p:spPr>
          <a:xfrm>
            <a:off x="5392238" y="3451491"/>
            <a:ext cx="66355" cy="60585"/>
          </a:xfrm>
          <a:custGeom>
            <a:avLst/>
            <a:gdLst/>
            <a:ahLst/>
            <a:cxnLst/>
            <a:rect l="l" t="t" r="r" b="b"/>
            <a:pathLst>
              <a:path w="23" h="21">
                <a:moveTo>
                  <a:pt x="23" y="2"/>
                </a:moveTo>
                <a:lnTo>
                  <a:pt x="18" y="0"/>
                </a:lnTo>
                <a:lnTo>
                  <a:pt x="5" y="6"/>
                </a:lnTo>
                <a:lnTo>
                  <a:pt x="5" y="11"/>
                </a:lnTo>
                <a:lnTo>
                  <a:pt x="0" y="12"/>
                </a:lnTo>
                <a:lnTo>
                  <a:pt x="0" y="18"/>
                </a:lnTo>
                <a:lnTo>
                  <a:pt x="4" y="18"/>
                </a:lnTo>
                <a:lnTo>
                  <a:pt x="5" y="20"/>
                </a:lnTo>
                <a:lnTo>
                  <a:pt x="10" y="21"/>
                </a:lnTo>
                <a:lnTo>
                  <a:pt x="10" y="18"/>
                </a:lnTo>
                <a:lnTo>
                  <a:pt x="21" y="9"/>
                </a:lnTo>
                <a:close/>
              </a:path>
            </a:pathLst>
          </a:custGeom>
          <a:solidFill>
            <a:srgbClr val="C18791"/>
          </a:solidFill>
          <a:ln>
            <a:noFill/>
          </a:ln>
          <a:effectLst/>
        </p:spPr>
        <p:style>
          <a:lnRef idx="1">
            <a:schemeClr val="accent1"/>
          </a:lnRef>
          <a:fillRef idx="3">
            <a:schemeClr val="accent1"/>
          </a:fillRef>
          <a:effectRef idx="0">
            <a:schemeClr val="accent1"/>
          </a:effectRef>
          <a:fontRef idx="minor">
            <a:schemeClr val="lt1"/>
          </a:fontRef>
        </p:style>
        <p:txBody>
          <a:bodyPr rtlCol="0" anchor="ctr"/>
          <a:lstStyle/>
          <a:p>
            <a:pPr algn="ctr"/>
            <a:endParaRPr/>
          </a:p>
        </p:txBody>
      </p:sp>
      <p:sp>
        <p:nvSpPr>
          <p:cNvPr id="28" name="Freeform 27"/>
          <p:cNvSpPr/>
          <p:nvPr/>
        </p:nvSpPr>
        <p:spPr>
          <a:xfrm>
            <a:off x="5599958" y="3255311"/>
            <a:ext cx="199065" cy="155790"/>
          </a:xfrm>
          <a:custGeom>
            <a:avLst/>
            <a:gdLst/>
            <a:ahLst/>
            <a:cxnLst/>
            <a:rect l="l" t="t" r="r" b="b"/>
            <a:pathLst>
              <a:path w="69" h="54">
                <a:moveTo>
                  <a:pt x="47" y="0"/>
                </a:moveTo>
                <a:lnTo>
                  <a:pt x="43" y="0"/>
                </a:lnTo>
                <a:lnTo>
                  <a:pt x="31" y="6"/>
                </a:lnTo>
                <a:lnTo>
                  <a:pt x="28" y="6"/>
                </a:lnTo>
                <a:lnTo>
                  <a:pt x="14" y="19"/>
                </a:lnTo>
                <a:lnTo>
                  <a:pt x="1" y="27"/>
                </a:lnTo>
                <a:lnTo>
                  <a:pt x="0" y="30"/>
                </a:lnTo>
                <a:lnTo>
                  <a:pt x="2" y="32"/>
                </a:lnTo>
                <a:lnTo>
                  <a:pt x="6" y="32"/>
                </a:lnTo>
                <a:lnTo>
                  <a:pt x="9" y="37"/>
                </a:lnTo>
                <a:lnTo>
                  <a:pt x="12" y="32"/>
                </a:lnTo>
                <a:lnTo>
                  <a:pt x="21" y="30"/>
                </a:lnTo>
                <a:lnTo>
                  <a:pt x="25" y="33"/>
                </a:lnTo>
                <a:lnTo>
                  <a:pt x="25" y="43"/>
                </a:lnTo>
                <a:lnTo>
                  <a:pt x="28" y="46"/>
                </a:lnTo>
                <a:lnTo>
                  <a:pt x="39" y="46"/>
                </a:lnTo>
                <a:lnTo>
                  <a:pt x="45" y="54"/>
                </a:lnTo>
                <a:lnTo>
                  <a:pt x="48" y="50"/>
                </a:lnTo>
                <a:lnTo>
                  <a:pt x="55" y="46"/>
                </a:lnTo>
                <a:lnTo>
                  <a:pt x="58" y="41"/>
                </a:lnTo>
                <a:lnTo>
                  <a:pt x="59" y="35"/>
                </a:lnTo>
                <a:lnTo>
                  <a:pt x="65" y="29"/>
                </a:lnTo>
                <a:lnTo>
                  <a:pt x="65" y="25"/>
                </a:lnTo>
                <a:lnTo>
                  <a:pt x="69" y="22"/>
                </a:lnTo>
                <a:lnTo>
                  <a:pt x="69" y="16"/>
                </a:lnTo>
                <a:lnTo>
                  <a:pt x="64" y="13"/>
                </a:lnTo>
                <a:lnTo>
                  <a:pt x="59" y="17"/>
                </a:lnTo>
                <a:lnTo>
                  <a:pt x="55" y="17"/>
                </a:lnTo>
                <a:lnTo>
                  <a:pt x="50" y="14"/>
                </a:lnTo>
                <a:lnTo>
                  <a:pt x="48" y="8"/>
                </a:lnTo>
                <a:lnTo>
                  <a:pt x="52" y="5"/>
                </a:lnTo>
                <a:lnTo>
                  <a:pt x="47" y="6"/>
                </a:lnTo>
                <a:lnTo>
                  <a:pt x="45" y="4"/>
                </a:lnTo>
                <a:close/>
              </a:path>
            </a:pathLst>
          </a:custGeom>
          <a:solidFill>
            <a:srgbClr val="C18791"/>
          </a:solidFill>
          <a:ln>
            <a:noFill/>
          </a:ln>
          <a:effectLst/>
        </p:spPr>
        <p:style>
          <a:lnRef idx="1">
            <a:schemeClr val="accent1"/>
          </a:lnRef>
          <a:fillRef idx="3">
            <a:schemeClr val="accent1"/>
          </a:fillRef>
          <a:effectRef idx="0">
            <a:schemeClr val="accent1"/>
          </a:effectRef>
          <a:fontRef idx="minor">
            <a:schemeClr val="lt1"/>
          </a:fontRef>
        </p:style>
        <p:txBody>
          <a:bodyPr rtlCol="0" anchor="ctr"/>
          <a:lstStyle/>
          <a:p>
            <a:pPr algn="ctr"/>
            <a:endParaRPr/>
          </a:p>
        </p:txBody>
      </p:sp>
      <p:sp>
        <p:nvSpPr>
          <p:cNvPr id="29" name="Freeform 28"/>
          <p:cNvSpPr/>
          <p:nvPr/>
        </p:nvSpPr>
        <p:spPr>
          <a:xfrm>
            <a:off x="3453518" y="2332111"/>
            <a:ext cx="1676185" cy="1857940"/>
          </a:xfrm>
          <a:custGeom>
            <a:avLst/>
            <a:gdLst/>
            <a:ahLst/>
            <a:cxnLst/>
            <a:rect l="l" t="t" r="r" b="b"/>
            <a:pathLst>
              <a:path w="581" h="644">
                <a:moveTo>
                  <a:pt x="577" y="78"/>
                </a:moveTo>
                <a:lnTo>
                  <a:pt x="573" y="77"/>
                </a:lnTo>
                <a:lnTo>
                  <a:pt x="568" y="80"/>
                </a:lnTo>
                <a:lnTo>
                  <a:pt x="560" y="79"/>
                </a:lnTo>
                <a:lnTo>
                  <a:pt x="556" y="81"/>
                </a:lnTo>
                <a:lnTo>
                  <a:pt x="546" y="72"/>
                </a:lnTo>
                <a:lnTo>
                  <a:pt x="544" y="67"/>
                </a:lnTo>
                <a:lnTo>
                  <a:pt x="532" y="68"/>
                </a:lnTo>
                <a:lnTo>
                  <a:pt x="527" y="64"/>
                </a:lnTo>
                <a:lnTo>
                  <a:pt x="512" y="60"/>
                </a:lnTo>
                <a:lnTo>
                  <a:pt x="510" y="58"/>
                </a:lnTo>
                <a:lnTo>
                  <a:pt x="510" y="54"/>
                </a:lnTo>
                <a:lnTo>
                  <a:pt x="507" y="56"/>
                </a:lnTo>
                <a:lnTo>
                  <a:pt x="506" y="61"/>
                </a:lnTo>
                <a:lnTo>
                  <a:pt x="502" y="61"/>
                </a:lnTo>
                <a:lnTo>
                  <a:pt x="499" y="56"/>
                </a:lnTo>
                <a:lnTo>
                  <a:pt x="502" y="53"/>
                </a:lnTo>
                <a:lnTo>
                  <a:pt x="504" y="47"/>
                </a:lnTo>
                <a:lnTo>
                  <a:pt x="503" y="42"/>
                </a:lnTo>
                <a:lnTo>
                  <a:pt x="494" y="40"/>
                </a:lnTo>
                <a:lnTo>
                  <a:pt x="489" y="43"/>
                </a:lnTo>
                <a:lnTo>
                  <a:pt x="487" y="38"/>
                </a:lnTo>
                <a:lnTo>
                  <a:pt x="483" y="38"/>
                </a:lnTo>
                <a:lnTo>
                  <a:pt x="477" y="33"/>
                </a:lnTo>
                <a:lnTo>
                  <a:pt x="471" y="37"/>
                </a:lnTo>
                <a:lnTo>
                  <a:pt x="459" y="40"/>
                </a:lnTo>
                <a:lnTo>
                  <a:pt x="442" y="40"/>
                </a:lnTo>
                <a:lnTo>
                  <a:pt x="432" y="34"/>
                </a:lnTo>
                <a:lnTo>
                  <a:pt x="421" y="32"/>
                </a:lnTo>
                <a:lnTo>
                  <a:pt x="417" y="28"/>
                </a:lnTo>
                <a:lnTo>
                  <a:pt x="405" y="29"/>
                </a:lnTo>
                <a:lnTo>
                  <a:pt x="405" y="31"/>
                </a:lnTo>
                <a:lnTo>
                  <a:pt x="401" y="33"/>
                </a:lnTo>
                <a:lnTo>
                  <a:pt x="400" y="37"/>
                </a:lnTo>
                <a:lnTo>
                  <a:pt x="395" y="37"/>
                </a:lnTo>
                <a:lnTo>
                  <a:pt x="394" y="35"/>
                </a:lnTo>
                <a:lnTo>
                  <a:pt x="386" y="36"/>
                </a:lnTo>
                <a:lnTo>
                  <a:pt x="384" y="31"/>
                </a:lnTo>
                <a:lnTo>
                  <a:pt x="374" y="30"/>
                </a:lnTo>
                <a:lnTo>
                  <a:pt x="373" y="27"/>
                </a:lnTo>
                <a:lnTo>
                  <a:pt x="364" y="23"/>
                </a:lnTo>
                <a:lnTo>
                  <a:pt x="356" y="25"/>
                </a:lnTo>
                <a:lnTo>
                  <a:pt x="354" y="27"/>
                </a:lnTo>
                <a:lnTo>
                  <a:pt x="352" y="27"/>
                </a:lnTo>
                <a:lnTo>
                  <a:pt x="350" y="24"/>
                </a:lnTo>
                <a:lnTo>
                  <a:pt x="343" y="25"/>
                </a:lnTo>
                <a:lnTo>
                  <a:pt x="339" y="28"/>
                </a:lnTo>
                <a:lnTo>
                  <a:pt x="334" y="28"/>
                </a:lnTo>
                <a:lnTo>
                  <a:pt x="325" y="32"/>
                </a:lnTo>
                <a:lnTo>
                  <a:pt x="295" y="32"/>
                </a:lnTo>
                <a:lnTo>
                  <a:pt x="273" y="26"/>
                </a:lnTo>
                <a:lnTo>
                  <a:pt x="259" y="25"/>
                </a:lnTo>
                <a:lnTo>
                  <a:pt x="255" y="21"/>
                </a:lnTo>
                <a:lnTo>
                  <a:pt x="247" y="19"/>
                </a:lnTo>
                <a:lnTo>
                  <a:pt x="240" y="19"/>
                </a:lnTo>
                <a:lnTo>
                  <a:pt x="238" y="23"/>
                </a:lnTo>
                <a:lnTo>
                  <a:pt x="234" y="24"/>
                </a:lnTo>
                <a:lnTo>
                  <a:pt x="231" y="19"/>
                </a:lnTo>
                <a:lnTo>
                  <a:pt x="227" y="18"/>
                </a:lnTo>
                <a:lnTo>
                  <a:pt x="221" y="12"/>
                </a:lnTo>
                <a:lnTo>
                  <a:pt x="215" y="13"/>
                </a:lnTo>
                <a:lnTo>
                  <a:pt x="211" y="17"/>
                </a:lnTo>
                <a:lnTo>
                  <a:pt x="207" y="16"/>
                </a:lnTo>
                <a:lnTo>
                  <a:pt x="205" y="18"/>
                </a:lnTo>
                <a:lnTo>
                  <a:pt x="199" y="18"/>
                </a:lnTo>
                <a:lnTo>
                  <a:pt x="195" y="16"/>
                </a:lnTo>
                <a:lnTo>
                  <a:pt x="190" y="18"/>
                </a:lnTo>
                <a:lnTo>
                  <a:pt x="178" y="19"/>
                </a:lnTo>
                <a:lnTo>
                  <a:pt x="167" y="17"/>
                </a:lnTo>
                <a:lnTo>
                  <a:pt x="149" y="17"/>
                </a:lnTo>
                <a:lnTo>
                  <a:pt x="144" y="19"/>
                </a:lnTo>
                <a:lnTo>
                  <a:pt x="130" y="18"/>
                </a:lnTo>
                <a:lnTo>
                  <a:pt x="124" y="13"/>
                </a:lnTo>
                <a:lnTo>
                  <a:pt x="122" y="9"/>
                </a:lnTo>
                <a:lnTo>
                  <a:pt x="116" y="7"/>
                </a:lnTo>
                <a:lnTo>
                  <a:pt x="114" y="4"/>
                </a:lnTo>
                <a:lnTo>
                  <a:pt x="111" y="4"/>
                </a:lnTo>
                <a:lnTo>
                  <a:pt x="108" y="8"/>
                </a:lnTo>
                <a:lnTo>
                  <a:pt x="106" y="8"/>
                </a:lnTo>
                <a:lnTo>
                  <a:pt x="102" y="0"/>
                </a:lnTo>
                <a:lnTo>
                  <a:pt x="93" y="6"/>
                </a:lnTo>
                <a:lnTo>
                  <a:pt x="91" y="6"/>
                </a:lnTo>
                <a:lnTo>
                  <a:pt x="88" y="1"/>
                </a:lnTo>
                <a:lnTo>
                  <a:pt x="84" y="5"/>
                </a:lnTo>
                <a:lnTo>
                  <a:pt x="78" y="6"/>
                </a:lnTo>
                <a:lnTo>
                  <a:pt x="77" y="9"/>
                </a:lnTo>
                <a:lnTo>
                  <a:pt x="66" y="18"/>
                </a:lnTo>
                <a:lnTo>
                  <a:pt x="62" y="18"/>
                </a:lnTo>
                <a:lnTo>
                  <a:pt x="62" y="27"/>
                </a:lnTo>
                <a:lnTo>
                  <a:pt x="65" y="22"/>
                </a:lnTo>
                <a:lnTo>
                  <a:pt x="68" y="22"/>
                </a:lnTo>
                <a:lnTo>
                  <a:pt x="71" y="25"/>
                </a:lnTo>
                <a:lnTo>
                  <a:pt x="67" y="36"/>
                </a:lnTo>
                <a:lnTo>
                  <a:pt x="59" y="32"/>
                </a:lnTo>
                <a:lnTo>
                  <a:pt x="59" y="36"/>
                </a:lnTo>
                <a:lnTo>
                  <a:pt x="53" y="34"/>
                </a:lnTo>
                <a:lnTo>
                  <a:pt x="47" y="39"/>
                </a:lnTo>
                <a:lnTo>
                  <a:pt x="41" y="39"/>
                </a:lnTo>
                <a:lnTo>
                  <a:pt x="37" y="41"/>
                </a:lnTo>
                <a:lnTo>
                  <a:pt x="31" y="40"/>
                </a:lnTo>
                <a:lnTo>
                  <a:pt x="27" y="37"/>
                </a:lnTo>
                <a:lnTo>
                  <a:pt x="24" y="38"/>
                </a:lnTo>
                <a:lnTo>
                  <a:pt x="23" y="41"/>
                </a:lnTo>
                <a:lnTo>
                  <a:pt x="19" y="41"/>
                </a:lnTo>
                <a:lnTo>
                  <a:pt x="21" y="45"/>
                </a:lnTo>
                <a:lnTo>
                  <a:pt x="17" y="46"/>
                </a:lnTo>
                <a:lnTo>
                  <a:pt x="14" y="50"/>
                </a:lnTo>
                <a:lnTo>
                  <a:pt x="8" y="49"/>
                </a:lnTo>
                <a:lnTo>
                  <a:pt x="4" y="52"/>
                </a:lnTo>
                <a:lnTo>
                  <a:pt x="7" y="54"/>
                </a:lnTo>
                <a:lnTo>
                  <a:pt x="7" y="56"/>
                </a:lnTo>
                <a:lnTo>
                  <a:pt x="2" y="58"/>
                </a:lnTo>
                <a:lnTo>
                  <a:pt x="2" y="60"/>
                </a:lnTo>
                <a:lnTo>
                  <a:pt x="0" y="61"/>
                </a:lnTo>
                <a:lnTo>
                  <a:pt x="0" y="72"/>
                </a:lnTo>
                <a:lnTo>
                  <a:pt x="1" y="70"/>
                </a:lnTo>
                <a:lnTo>
                  <a:pt x="7" y="70"/>
                </a:lnTo>
                <a:lnTo>
                  <a:pt x="9" y="72"/>
                </a:lnTo>
                <a:lnTo>
                  <a:pt x="9" y="76"/>
                </a:lnTo>
                <a:lnTo>
                  <a:pt x="11" y="77"/>
                </a:lnTo>
                <a:lnTo>
                  <a:pt x="11" y="80"/>
                </a:lnTo>
                <a:lnTo>
                  <a:pt x="9" y="81"/>
                </a:lnTo>
                <a:lnTo>
                  <a:pt x="11" y="84"/>
                </a:lnTo>
                <a:lnTo>
                  <a:pt x="14" y="81"/>
                </a:lnTo>
                <a:lnTo>
                  <a:pt x="22" y="82"/>
                </a:lnTo>
                <a:lnTo>
                  <a:pt x="22" y="84"/>
                </a:lnTo>
                <a:lnTo>
                  <a:pt x="16" y="90"/>
                </a:lnTo>
                <a:lnTo>
                  <a:pt x="13" y="99"/>
                </a:lnTo>
                <a:lnTo>
                  <a:pt x="17" y="103"/>
                </a:lnTo>
                <a:lnTo>
                  <a:pt x="17" y="101"/>
                </a:lnTo>
                <a:lnTo>
                  <a:pt x="23" y="94"/>
                </a:lnTo>
                <a:lnTo>
                  <a:pt x="26" y="95"/>
                </a:lnTo>
                <a:lnTo>
                  <a:pt x="27" y="92"/>
                </a:lnTo>
                <a:lnTo>
                  <a:pt x="33" y="94"/>
                </a:lnTo>
                <a:lnTo>
                  <a:pt x="33" y="97"/>
                </a:lnTo>
                <a:lnTo>
                  <a:pt x="29" y="101"/>
                </a:lnTo>
                <a:lnTo>
                  <a:pt x="29" y="106"/>
                </a:lnTo>
                <a:lnTo>
                  <a:pt x="22" y="109"/>
                </a:lnTo>
                <a:lnTo>
                  <a:pt x="25" y="109"/>
                </a:lnTo>
                <a:lnTo>
                  <a:pt x="28" y="114"/>
                </a:lnTo>
                <a:lnTo>
                  <a:pt x="34" y="115"/>
                </a:lnTo>
                <a:lnTo>
                  <a:pt x="34" y="118"/>
                </a:lnTo>
                <a:lnTo>
                  <a:pt x="32" y="120"/>
                </a:lnTo>
                <a:lnTo>
                  <a:pt x="29" y="120"/>
                </a:lnTo>
                <a:lnTo>
                  <a:pt x="29" y="123"/>
                </a:lnTo>
                <a:lnTo>
                  <a:pt x="27" y="125"/>
                </a:lnTo>
                <a:lnTo>
                  <a:pt x="32" y="125"/>
                </a:lnTo>
                <a:lnTo>
                  <a:pt x="34" y="123"/>
                </a:lnTo>
                <a:lnTo>
                  <a:pt x="38" y="124"/>
                </a:lnTo>
                <a:lnTo>
                  <a:pt x="38" y="126"/>
                </a:lnTo>
                <a:lnTo>
                  <a:pt x="30" y="132"/>
                </a:lnTo>
                <a:lnTo>
                  <a:pt x="29" y="137"/>
                </a:lnTo>
                <a:lnTo>
                  <a:pt x="25" y="139"/>
                </a:lnTo>
                <a:lnTo>
                  <a:pt x="26" y="158"/>
                </a:lnTo>
                <a:lnTo>
                  <a:pt x="41" y="143"/>
                </a:lnTo>
                <a:lnTo>
                  <a:pt x="60" y="140"/>
                </a:lnTo>
                <a:lnTo>
                  <a:pt x="68" y="136"/>
                </a:lnTo>
                <a:lnTo>
                  <a:pt x="70" y="142"/>
                </a:lnTo>
                <a:lnTo>
                  <a:pt x="75" y="142"/>
                </a:lnTo>
                <a:lnTo>
                  <a:pt x="75" y="146"/>
                </a:lnTo>
                <a:lnTo>
                  <a:pt x="67" y="154"/>
                </a:lnTo>
                <a:lnTo>
                  <a:pt x="67" y="156"/>
                </a:lnTo>
                <a:lnTo>
                  <a:pt x="70" y="158"/>
                </a:lnTo>
                <a:lnTo>
                  <a:pt x="71" y="163"/>
                </a:lnTo>
                <a:lnTo>
                  <a:pt x="76" y="164"/>
                </a:lnTo>
                <a:lnTo>
                  <a:pt x="83" y="158"/>
                </a:lnTo>
                <a:lnTo>
                  <a:pt x="87" y="158"/>
                </a:lnTo>
                <a:lnTo>
                  <a:pt x="89" y="160"/>
                </a:lnTo>
                <a:lnTo>
                  <a:pt x="96" y="156"/>
                </a:lnTo>
                <a:lnTo>
                  <a:pt x="102" y="156"/>
                </a:lnTo>
                <a:lnTo>
                  <a:pt x="106" y="159"/>
                </a:lnTo>
                <a:lnTo>
                  <a:pt x="106" y="161"/>
                </a:lnTo>
                <a:lnTo>
                  <a:pt x="115" y="159"/>
                </a:lnTo>
                <a:lnTo>
                  <a:pt x="118" y="163"/>
                </a:lnTo>
                <a:lnTo>
                  <a:pt x="120" y="161"/>
                </a:lnTo>
                <a:lnTo>
                  <a:pt x="131" y="158"/>
                </a:lnTo>
                <a:lnTo>
                  <a:pt x="133" y="156"/>
                </a:lnTo>
                <a:lnTo>
                  <a:pt x="134" y="149"/>
                </a:lnTo>
                <a:lnTo>
                  <a:pt x="138" y="149"/>
                </a:lnTo>
                <a:lnTo>
                  <a:pt x="141" y="152"/>
                </a:lnTo>
                <a:lnTo>
                  <a:pt x="156" y="152"/>
                </a:lnTo>
                <a:lnTo>
                  <a:pt x="160" y="150"/>
                </a:lnTo>
                <a:lnTo>
                  <a:pt x="164" y="153"/>
                </a:lnTo>
                <a:lnTo>
                  <a:pt x="173" y="153"/>
                </a:lnTo>
                <a:lnTo>
                  <a:pt x="173" y="173"/>
                </a:lnTo>
                <a:lnTo>
                  <a:pt x="177" y="176"/>
                </a:lnTo>
                <a:lnTo>
                  <a:pt x="180" y="174"/>
                </a:lnTo>
                <a:lnTo>
                  <a:pt x="187" y="174"/>
                </a:lnTo>
                <a:lnTo>
                  <a:pt x="191" y="176"/>
                </a:lnTo>
                <a:lnTo>
                  <a:pt x="195" y="181"/>
                </a:lnTo>
                <a:lnTo>
                  <a:pt x="195" y="184"/>
                </a:lnTo>
                <a:lnTo>
                  <a:pt x="191" y="189"/>
                </a:lnTo>
                <a:lnTo>
                  <a:pt x="188" y="197"/>
                </a:lnTo>
                <a:lnTo>
                  <a:pt x="184" y="198"/>
                </a:lnTo>
                <a:lnTo>
                  <a:pt x="182" y="203"/>
                </a:lnTo>
                <a:lnTo>
                  <a:pt x="177" y="208"/>
                </a:lnTo>
                <a:lnTo>
                  <a:pt x="166" y="211"/>
                </a:lnTo>
                <a:lnTo>
                  <a:pt x="159" y="220"/>
                </a:lnTo>
                <a:lnTo>
                  <a:pt x="157" y="227"/>
                </a:lnTo>
                <a:lnTo>
                  <a:pt x="149" y="228"/>
                </a:lnTo>
                <a:lnTo>
                  <a:pt x="154" y="235"/>
                </a:lnTo>
                <a:lnTo>
                  <a:pt x="155" y="240"/>
                </a:lnTo>
                <a:lnTo>
                  <a:pt x="157" y="241"/>
                </a:lnTo>
                <a:lnTo>
                  <a:pt x="156" y="253"/>
                </a:lnTo>
                <a:lnTo>
                  <a:pt x="158" y="261"/>
                </a:lnTo>
                <a:lnTo>
                  <a:pt x="155" y="266"/>
                </a:lnTo>
                <a:lnTo>
                  <a:pt x="158" y="271"/>
                </a:lnTo>
                <a:lnTo>
                  <a:pt x="155" y="275"/>
                </a:lnTo>
                <a:lnTo>
                  <a:pt x="155" y="279"/>
                </a:lnTo>
                <a:lnTo>
                  <a:pt x="158" y="283"/>
                </a:lnTo>
                <a:lnTo>
                  <a:pt x="158" y="286"/>
                </a:lnTo>
                <a:lnTo>
                  <a:pt x="152" y="292"/>
                </a:lnTo>
                <a:lnTo>
                  <a:pt x="145" y="294"/>
                </a:lnTo>
                <a:lnTo>
                  <a:pt x="143" y="298"/>
                </a:lnTo>
                <a:lnTo>
                  <a:pt x="144" y="303"/>
                </a:lnTo>
                <a:lnTo>
                  <a:pt x="147" y="304"/>
                </a:lnTo>
                <a:lnTo>
                  <a:pt x="152" y="310"/>
                </a:lnTo>
                <a:lnTo>
                  <a:pt x="150" y="321"/>
                </a:lnTo>
                <a:lnTo>
                  <a:pt x="151" y="324"/>
                </a:lnTo>
                <a:lnTo>
                  <a:pt x="146" y="329"/>
                </a:lnTo>
                <a:lnTo>
                  <a:pt x="144" y="340"/>
                </a:lnTo>
                <a:lnTo>
                  <a:pt x="142" y="342"/>
                </a:lnTo>
                <a:lnTo>
                  <a:pt x="111" y="342"/>
                </a:lnTo>
                <a:lnTo>
                  <a:pt x="113" y="348"/>
                </a:lnTo>
                <a:lnTo>
                  <a:pt x="119" y="353"/>
                </a:lnTo>
                <a:lnTo>
                  <a:pt x="121" y="357"/>
                </a:lnTo>
                <a:lnTo>
                  <a:pt x="125" y="359"/>
                </a:lnTo>
                <a:lnTo>
                  <a:pt x="125" y="363"/>
                </a:lnTo>
                <a:lnTo>
                  <a:pt x="123" y="365"/>
                </a:lnTo>
                <a:lnTo>
                  <a:pt x="129" y="373"/>
                </a:lnTo>
                <a:lnTo>
                  <a:pt x="130" y="381"/>
                </a:lnTo>
                <a:lnTo>
                  <a:pt x="135" y="383"/>
                </a:lnTo>
                <a:lnTo>
                  <a:pt x="135" y="387"/>
                </a:lnTo>
                <a:lnTo>
                  <a:pt x="137" y="389"/>
                </a:lnTo>
                <a:lnTo>
                  <a:pt x="143" y="388"/>
                </a:lnTo>
                <a:lnTo>
                  <a:pt x="147" y="393"/>
                </a:lnTo>
                <a:lnTo>
                  <a:pt x="152" y="392"/>
                </a:lnTo>
                <a:lnTo>
                  <a:pt x="154" y="395"/>
                </a:lnTo>
                <a:lnTo>
                  <a:pt x="154" y="398"/>
                </a:lnTo>
                <a:lnTo>
                  <a:pt x="152" y="400"/>
                </a:lnTo>
                <a:lnTo>
                  <a:pt x="148" y="400"/>
                </a:lnTo>
                <a:lnTo>
                  <a:pt x="146" y="398"/>
                </a:lnTo>
                <a:lnTo>
                  <a:pt x="141" y="405"/>
                </a:lnTo>
                <a:lnTo>
                  <a:pt x="142" y="408"/>
                </a:lnTo>
                <a:lnTo>
                  <a:pt x="128" y="420"/>
                </a:lnTo>
                <a:lnTo>
                  <a:pt x="128" y="431"/>
                </a:lnTo>
                <a:lnTo>
                  <a:pt x="124" y="439"/>
                </a:lnTo>
                <a:lnTo>
                  <a:pt x="124" y="444"/>
                </a:lnTo>
                <a:lnTo>
                  <a:pt x="133" y="454"/>
                </a:lnTo>
                <a:lnTo>
                  <a:pt x="137" y="463"/>
                </a:lnTo>
                <a:lnTo>
                  <a:pt x="139" y="465"/>
                </a:lnTo>
                <a:lnTo>
                  <a:pt x="143" y="465"/>
                </a:lnTo>
                <a:lnTo>
                  <a:pt x="145" y="463"/>
                </a:lnTo>
                <a:lnTo>
                  <a:pt x="148" y="464"/>
                </a:lnTo>
                <a:lnTo>
                  <a:pt x="145" y="477"/>
                </a:lnTo>
                <a:lnTo>
                  <a:pt x="138" y="477"/>
                </a:lnTo>
                <a:lnTo>
                  <a:pt x="136" y="480"/>
                </a:lnTo>
                <a:lnTo>
                  <a:pt x="132" y="479"/>
                </a:lnTo>
                <a:lnTo>
                  <a:pt x="128" y="482"/>
                </a:lnTo>
                <a:lnTo>
                  <a:pt x="126" y="492"/>
                </a:lnTo>
                <a:lnTo>
                  <a:pt x="118" y="500"/>
                </a:lnTo>
                <a:lnTo>
                  <a:pt x="116" y="509"/>
                </a:lnTo>
                <a:lnTo>
                  <a:pt x="111" y="519"/>
                </a:lnTo>
                <a:lnTo>
                  <a:pt x="115" y="523"/>
                </a:lnTo>
                <a:lnTo>
                  <a:pt x="117" y="543"/>
                </a:lnTo>
                <a:lnTo>
                  <a:pt x="119" y="548"/>
                </a:lnTo>
                <a:lnTo>
                  <a:pt x="131" y="545"/>
                </a:lnTo>
                <a:lnTo>
                  <a:pt x="143" y="545"/>
                </a:lnTo>
                <a:lnTo>
                  <a:pt x="152" y="550"/>
                </a:lnTo>
                <a:lnTo>
                  <a:pt x="159" y="551"/>
                </a:lnTo>
                <a:lnTo>
                  <a:pt x="172" y="560"/>
                </a:lnTo>
                <a:lnTo>
                  <a:pt x="182" y="570"/>
                </a:lnTo>
                <a:lnTo>
                  <a:pt x="186" y="579"/>
                </a:lnTo>
                <a:lnTo>
                  <a:pt x="186" y="582"/>
                </a:lnTo>
                <a:lnTo>
                  <a:pt x="182" y="585"/>
                </a:lnTo>
                <a:lnTo>
                  <a:pt x="182" y="587"/>
                </a:lnTo>
                <a:lnTo>
                  <a:pt x="186" y="594"/>
                </a:lnTo>
                <a:lnTo>
                  <a:pt x="191" y="594"/>
                </a:lnTo>
                <a:lnTo>
                  <a:pt x="197" y="598"/>
                </a:lnTo>
                <a:lnTo>
                  <a:pt x="198" y="605"/>
                </a:lnTo>
                <a:lnTo>
                  <a:pt x="194" y="608"/>
                </a:lnTo>
                <a:lnTo>
                  <a:pt x="207" y="630"/>
                </a:lnTo>
                <a:lnTo>
                  <a:pt x="215" y="630"/>
                </a:lnTo>
                <a:lnTo>
                  <a:pt x="222" y="638"/>
                </a:lnTo>
                <a:lnTo>
                  <a:pt x="230" y="640"/>
                </a:lnTo>
                <a:lnTo>
                  <a:pt x="234" y="644"/>
                </a:lnTo>
                <a:lnTo>
                  <a:pt x="243" y="641"/>
                </a:lnTo>
                <a:lnTo>
                  <a:pt x="244" y="632"/>
                </a:lnTo>
                <a:lnTo>
                  <a:pt x="246" y="630"/>
                </a:lnTo>
                <a:lnTo>
                  <a:pt x="249" y="631"/>
                </a:lnTo>
                <a:lnTo>
                  <a:pt x="248" y="635"/>
                </a:lnTo>
                <a:lnTo>
                  <a:pt x="253" y="633"/>
                </a:lnTo>
                <a:lnTo>
                  <a:pt x="251" y="632"/>
                </a:lnTo>
                <a:lnTo>
                  <a:pt x="251" y="628"/>
                </a:lnTo>
                <a:lnTo>
                  <a:pt x="261" y="611"/>
                </a:lnTo>
                <a:lnTo>
                  <a:pt x="280" y="603"/>
                </a:lnTo>
                <a:lnTo>
                  <a:pt x="295" y="603"/>
                </a:lnTo>
                <a:lnTo>
                  <a:pt x="300" y="597"/>
                </a:lnTo>
                <a:lnTo>
                  <a:pt x="305" y="594"/>
                </a:lnTo>
                <a:lnTo>
                  <a:pt x="309" y="587"/>
                </a:lnTo>
                <a:lnTo>
                  <a:pt x="308" y="582"/>
                </a:lnTo>
                <a:lnTo>
                  <a:pt x="311" y="579"/>
                </a:lnTo>
                <a:lnTo>
                  <a:pt x="316" y="581"/>
                </a:lnTo>
                <a:lnTo>
                  <a:pt x="316" y="586"/>
                </a:lnTo>
                <a:lnTo>
                  <a:pt x="323" y="586"/>
                </a:lnTo>
                <a:lnTo>
                  <a:pt x="324" y="583"/>
                </a:lnTo>
                <a:lnTo>
                  <a:pt x="326" y="583"/>
                </a:lnTo>
                <a:lnTo>
                  <a:pt x="327" y="586"/>
                </a:lnTo>
                <a:lnTo>
                  <a:pt x="329" y="584"/>
                </a:lnTo>
                <a:lnTo>
                  <a:pt x="326" y="579"/>
                </a:lnTo>
                <a:lnTo>
                  <a:pt x="328" y="576"/>
                </a:lnTo>
                <a:lnTo>
                  <a:pt x="330" y="576"/>
                </a:lnTo>
                <a:lnTo>
                  <a:pt x="332" y="583"/>
                </a:lnTo>
                <a:lnTo>
                  <a:pt x="336" y="584"/>
                </a:lnTo>
                <a:lnTo>
                  <a:pt x="336" y="582"/>
                </a:lnTo>
                <a:lnTo>
                  <a:pt x="339" y="581"/>
                </a:lnTo>
                <a:lnTo>
                  <a:pt x="340" y="585"/>
                </a:lnTo>
                <a:lnTo>
                  <a:pt x="340" y="576"/>
                </a:lnTo>
                <a:lnTo>
                  <a:pt x="343" y="575"/>
                </a:lnTo>
                <a:lnTo>
                  <a:pt x="344" y="584"/>
                </a:lnTo>
                <a:lnTo>
                  <a:pt x="348" y="581"/>
                </a:lnTo>
                <a:lnTo>
                  <a:pt x="351" y="581"/>
                </a:lnTo>
                <a:lnTo>
                  <a:pt x="352" y="584"/>
                </a:lnTo>
                <a:lnTo>
                  <a:pt x="357" y="585"/>
                </a:lnTo>
                <a:lnTo>
                  <a:pt x="359" y="583"/>
                </a:lnTo>
                <a:lnTo>
                  <a:pt x="364" y="583"/>
                </a:lnTo>
                <a:lnTo>
                  <a:pt x="366" y="585"/>
                </a:lnTo>
                <a:lnTo>
                  <a:pt x="366" y="582"/>
                </a:lnTo>
                <a:lnTo>
                  <a:pt x="369" y="581"/>
                </a:lnTo>
                <a:lnTo>
                  <a:pt x="370" y="587"/>
                </a:lnTo>
                <a:lnTo>
                  <a:pt x="376" y="586"/>
                </a:lnTo>
                <a:lnTo>
                  <a:pt x="375" y="555"/>
                </a:lnTo>
                <a:lnTo>
                  <a:pt x="373" y="552"/>
                </a:lnTo>
                <a:lnTo>
                  <a:pt x="372" y="541"/>
                </a:lnTo>
                <a:lnTo>
                  <a:pt x="368" y="535"/>
                </a:lnTo>
                <a:lnTo>
                  <a:pt x="351" y="519"/>
                </a:lnTo>
                <a:lnTo>
                  <a:pt x="327" y="508"/>
                </a:lnTo>
                <a:lnTo>
                  <a:pt x="318" y="506"/>
                </a:lnTo>
                <a:lnTo>
                  <a:pt x="300" y="495"/>
                </a:lnTo>
                <a:lnTo>
                  <a:pt x="296" y="495"/>
                </a:lnTo>
                <a:lnTo>
                  <a:pt x="289" y="486"/>
                </a:lnTo>
                <a:lnTo>
                  <a:pt x="286" y="485"/>
                </a:lnTo>
                <a:lnTo>
                  <a:pt x="283" y="479"/>
                </a:lnTo>
                <a:lnTo>
                  <a:pt x="272" y="469"/>
                </a:lnTo>
                <a:lnTo>
                  <a:pt x="270" y="469"/>
                </a:lnTo>
                <a:lnTo>
                  <a:pt x="255" y="454"/>
                </a:lnTo>
                <a:lnTo>
                  <a:pt x="253" y="448"/>
                </a:lnTo>
                <a:lnTo>
                  <a:pt x="248" y="443"/>
                </a:lnTo>
                <a:lnTo>
                  <a:pt x="235" y="436"/>
                </a:lnTo>
                <a:lnTo>
                  <a:pt x="220" y="420"/>
                </a:lnTo>
                <a:lnTo>
                  <a:pt x="217" y="414"/>
                </a:lnTo>
                <a:lnTo>
                  <a:pt x="216" y="393"/>
                </a:lnTo>
                <a:lnTo>
                  <a:pt x="221" y="391"/>
                </a:lnTo>
                <a:lnTo>
                  <a:pt x="221" y="388"/>
                </a:lnTo>
                <a:lnTo>
                  <a:pt x="225" y="381"/>
                </a:lnTo>
                <a:lnTo>
                  <a:pt x="232" y="374"/>
                </a:lnTo>
                <a:lnTo>
                  <a:pt x="237" y="366"/>
                </a:lnTo>
                <a:lnTo>
                  <a:pt x="237" y="363"/>
                </a:lnTo>
                <a:lnTo>
                  <a:pt x="242" y="358"/>
                </a:lnTo>
                <a:lnTo>
                  <a:pt x="242" y="356"/>
                </a:lnTo>
                <a:lnTo>
                  <a:pt x="247" y="353"/>
                </a:lnTo>
                <a:lnTo>
                  <a:pt x="247" y="350"/>
                </a:lnTo>
                <a:lnTo>
                  <a:pt x="249" y="348"/>
                </a:lnTo>
                <a:lnTo>
                  <a:pt x="253" y="349"/>
                </a:lnTo>
                <a:lnTo>
                  <a:pt x="260" y="344"/>
                </a:lnTo>
                <a:lnTo>
                  <a:pt x="270" y="341"/>
                </a:lnTo>
                <a:lnTo>
                  <a:pt x="319" y="339"/>
                </a:lnTo>
                <a:lnTo>
                  <a:pt x="340" y="333"/>
                </a:lnTo>
                <a:lnTo>
                  <a:pt x="348" y="329"/>
                </a:lnTo>
                <a:lnTo>
                  <a:pt x="348" y="327"/>
                </a:lnTo>
                <a:lnTo>
                  <a:pt x="351" y="326"/>
                </a:lnTo>
                <a:lnTo>
                  <a:pt x="355" y="319"/>
                </a:lnTo>
                <a:lnTo>
                  <a:pt x="363" y="313"/>
                </a:lnTo>
                <a:lnTo>
                  <a:pt x="365" y="308"/>
                </a:lnTo>
                <a:lnTo>
                  <a:pt x="365" y="301"/>
                </a:lnTo>
                <a:lnTo>
                  <a:pt x="360" y="297"/>
                </a:lnTo>
                <a:lnTo>
                  <a:pt x="352" y="295"/>
                </a:lnTo>
                <a:lnTo>
                  <a:pt x="342" y="284"/>
                </a:lnTo>
                <a:lnTo>
                  <a:pt x="343" y="266"/>
                </a:lnTo>
                <a:lnTo>
                  <a:pt x="346" y="263"/>
                </a:lnTo>
                <a:lnTo>
                  <a:pt x="367" y="252"/>
                </a:lnTo>
                <a:lnTo>
                  <a:pt x="376" y="251"/>
                </a:lnTo>
                <a:lnTo>
                  <a:pt x="383" y="247"/>
                </a:lnTo>
                <a:lnTo>
                  <a:pt x="391" y="247"/>
                </a:lnTo>
                <a:lnTo>
                  <a:pt x="400" y="252"/>
                </a:lnTo>
                <a:lnTo>
                  <a:pt x="403" y="257"/>
                </a:lnTo>
                <a:lnTo>
                  <a:pt x="411" y="260"/>
                </a:lnTo>
                <a:lnTo>
                  <a:pt x="411" y="257"/>
                </a:lnTo>
                <a:lnTo>
                  <a:pt x="414" y="256"/>
                </a:lnTo>
                <a:lnTo>
                  <a:pt x="415" y="260"/>
                </a:lnTo>
                <a:lnTo>
                  <a:pt x="418" y="259"/>
                </a:lnTo>
                <a:lnTo>
                  <a:pt x="419" y="261"/>
                </a:lnTo>
                <a:lnTo>
                  <a:pt x="419" y="258"/>
                </a:lnTo>
                <a:lnTo>
                  <a:pt x="422" y="257"/>
                </a:lnTo>
                <a:lnTo>
                  <a:pt x="423" y="261"/>
                </a:lnTo>
                <a:lnTo>
                  <a:pt x="435" y="260"/>
                </a:lnTo>
                <a:lnTo>
                  <a:pt x="439" y="261"/>
                </a:lnTo>
                <a:lnTo>
                  <a:pt x="441" y="264"/>
                </a:lnTo>
                <a:lnTo>
                  <a:pt x="455" y="265"/>
                </a:lnTo>
                <a:lnTo>
                  <a:pt x="476" y="278"/>
                </a:lnTo>
                <a:lnTo>
                  <a:pt x="484" y="280"/>
                </a:lnTo>
                <a:lnTo>
                  <a:pt x="487" y="283"/>
                </a:lnTo>
                <a:lnTo>
                  <a:pt x="501" y="288"/>
                </a:lnTo>
                <a:lnTo>
                  <a:pt x="510" y="295"/>
                </a:lnTo>
                <a:lnTo>
                  <a:pt x="524" y="296"/>
                </a:lnTo>
                <a:lnTo>
                  <a:pt x="529" y="293"/>
                </a:lnTo>
                <a:lnTo>
                  <a:pt x="533" y="286"/>
                </a:lnTo>
                <a:lnTo>
                  <a:pt x="533" y="283"/>
                </a:lnTo>
                <a:lnTo>
                  <a:pt x="529" y="278"/>
                </a:lnTo>
                <a:lnTo>
                  <a:pt x="527" y="272"/>
                </a:lnTo>
                <a:lnTo>
                  <a:pt x="519" y="266"/>
                </a:lnTo>
                <a:lnTo>
                  <a:pt x="515" y="260"/>
                </a:lnTo>
                <a:lnTo>
                  <a:pt x="510" y="248"/>
                </a:lnTo>
                <a:lnTo>
                  <a:pt x="511" y="237"/>
                </a:lnTo>
                <a:lnTo>
                  <a:pt x="514" y="233"/>
                </a:lnTo>
                <a:lnTo>
                  <a:pt x="517" y="220"/>
                </a:lnTo>
                <a:lnTo>
                  <a:pt x="528" y="201"/>
                </a:lnTo>
                <a:lnTo>
                  <a:pt x="530" y="192"/>
                </a:lnTo>
                <a:lnTo>
                  <a:pt x="533" y="190"/>
                </a:lnTo>
                <a:lnTo>
                  <a:pt x="541" y="177"/>
                </a:lnTo>
                <a:lnTo>
                  <a:pt x="544" y="155"/>
                </a:lnTo>
                <a:lnTo>
                  <a:pt x="553" y="133"/>
                </a:lnTo>
                <a:lnTo>
                  <a:pt x="558" y="125"/>
                </a:lnTo>
                <a:lnTo>
                  <a:pt x="561" y="115"/>
                </a:lnTo>
                <a:lnTo>
                  <a:pt x="573" y="99"/>
                </a:lnTo>
                <a:lnTo>
                  <a:pt x="581" y="83"/>
                </a:lnTo>
                <a:lnTo>
                  <a:pt x="581" y="81"/>
                </a:lnTo>
                <a:lnTo>
                  <a:pt x="579" y="81"/>
                </a:lnTo>
                <a:close/>
              </a:path>
            </a:pathLst>
          </a:custGeom>
          <a:solidFill>
            <a:srgbClr val="C18791"/>
          </a:solidFill>
          <a:ln>
            <a:noFill/>
          </a:ln>
          <a:effectLst/>
        </p:spPr>
        <p:style>
          <a:lnRef idx="1">
            <a:schemeClr val="accent1"/>
          </a:lnRef>
          <a:fillRef idx="3">
            <a:schemeClr val="accent1"/>
          </a:fillRef>
          <a:effectRef idx="0">
            <a:schemeClr val="accent1"/>
          </a:effectRef>
          <a:fontRef idx="minor">
            <a:schemeClr val="lt1"/>
          </a:fontRef>
        </p:style>
        <p:txBody>
          <a:bodyPr rtlCol="0" anchor="ctr"/>
          <a:lstStyle/>
          <a:p>
            <a:pPr algn="ctr"/>
            <a:endParaRPr/>
          </a:p>
        </p:txBody>
      </p:sp>
      <p:sp>
        <p:nvSpPr>
          <p:cNvPr id="30" name="Freeform 29"/>
          <p:cNvSpPr/>
          <p:nvPr/>
        </p:nvSpPr>
        <p:spPr>
          <a:xfrm>
            <a:off x="4826778" y="3985216"/>
            <a:ext cx="11540" cy="20195"/>
          </a:xfrm>
          <a:custGeom>
            <a:avLst/>
            <a:gdLst/>
            <a:ahLst/>
            <a:cxnLst/>
            <a:rect l="l" t="t" r="r" b="b"/>
            <a:pathLst>
              <a:path w="4" h="7">
                <a:moveTo>
                  <a:pt x="2" y="0"/>
                </a:moveTo>
                <a:lnTo>
                  <a:pt x="2" y="3"/>
                </a:lnTo>
                <a:lnTo>
                  <a:pt x="0" y="4"/>
                </a:lnTo>
                <a:lnTo>
                  <a:pt x="2" y="5"/>
                </a:lnTo>
                <a:lnTo>
                  <a:pt x="2" y="7"/>
                </a:lnTo>
                <a:lnTo>
                  <a:pt x="4" y="7"/>
                </a:lnTo>
                <a:lnTo>
                  <a:pt x="4" y="0"/>
                </a:lnTo>
                <a:close/>
              </a:path>
            </a:pathLst>
          </a:custGeom>
          <a:solidFill>
            <a:srgbClr val="73A89A"/>
          </a:solidFill>
          <a:ln>
            <a:noFill/>
          </a:ln>
          <a:effectLst/>
        </p:spPr>
        <p:style>
          <a:lnRef idx="1">
            <a:schemeClr val="accent1"/>
          </a:lnRef>
          <a:fillRef idx="3">
            <a:schemeClr val="accent1"/>
          </a:fillRef>
          <a:effectRef idx="0">
            <a:schemeClr val="accent1"/>
          </a:effectRef>
          <a:fontRef idx="minor">
            <a:schemeClr val="lt1"/>
          </a:fontRef>
        </p:style>
        <p:txBody>
          <a:bodyPr rtlCol="0" anchor="ctr"/>
          <a:lstStyle/>
          <a:p>
            <a:pPr algn="ctr"/>
            <a:endParaRPr/>
          </a:p>
        </p:txBody>
      </p:sp>
      <p:sp>
        <p:nvSpPr>
          <p:cNvPr id="31" name="Freeform 30"/>
          <p:cNvSpPr/>
          <p:nvPr/>
        </p:nvSpPr>
        <p:spPr>
          <a:xfrm>
            <a:off x="5868263" y="3214921"/>
            <a:ext cx="89435" cy="66355"/>
          </a:xfrm>
          <a:custGeom>
            <a:avLst/>
            <a:gdLst/>
            <a:ahLst/>
            <a:cxnLst/>
            <a:rect l="l" t="t" r="r" b="b"/>
            <a:pathLst>
              <a:path w="31" h="23">
                <a:moveTo>
                  <a:pt x="1" y="3"/>
                </a:moveTo>
                <a:lnTo>
                  <a:pt x="0" y="14"/>
                </a:lnTo>
                <a:lnTo>
                  <a:pt x="12" y="13"/>
                </a:lnTo>
                <a:lnTo>
                  <a:pt x="28" y="23"/>
                </a:lnTo>
                <a:lnTo>
                  <a:pt x="31" y="21"/>
                </a:lnTo>
                <a:lnTo>
                  <a:pt x="29" y="11"/>
                </a:lnTo>
                <a:lnTo>
                  <a:pt x="22" y="4"/>
                </a:lnTo>
                <a:lnTo>
                  <a:pt x="22" y="2"/>
                </a:lnTo>
                <a:lnTo>
                  <a:pt x="19" y="2"/>
                </a:lnTo>
                <a:lnTo>
                  <a:pt x="18" y="0"/>
                </a:lnTo>
                <a:lnTo>
                  <a:pt x="17" y="2"/>
                </a:lnTo>
                <a:close/>
              </a:path>
            </a:pathLst>
          </a:custGeom>
          <a:solidFill>
            <a:srgbClr val="73A89A"/>
          </a:solidFill>
          <a:ln>
            <a:noFill/>
          </a:ln>
          <a:effectLst/>
        </p:spPr>
        <p:style>
          <a:lnRef idx="1">
            <a:schemeClr val="accent1"/>
          </a:lnRef>
          <a:fillRef idx="3">
            <a:schemeClr val="accent1"/>
          </a:fillRef>
          <a:effectRef idx="0">
            <a:schemeClr val="accent1"/>
          </a:effectRef>
          <a:fontRef idx="minor">
            <a:schemeClr val="lt1"/>
          </a:fontRef>
        </p:style>
        <p:txBody>
          <a:bodyPr rtlCol="0" anchor="ctr"/>
          <a:lstStyle/>
          <a:p>
            <a:pPr algn="ctr"/>
            <a:endParaRPr/>
          </a:p>
        </p:txBody>
      </p:sp>
      <p:sp>
        <p:nvSpPr>
          <p:cNvPr id="32" name="Freeform 31"/>
          <p:cNvSpPr/>
          <p:nvPr/>
        </p:nvSpPr>
        <p:spPr>
          <a:xfrm>
            <a:off x="5689393" y="2886031"/>
            <a:ext cx="20195" cy="34620"/>
          </a:xfrm>
          <a:custGeom>
            <a:avLst/>
            <a:gdLst/>
            <a:ahLst/>
            <a:cxnLst/>
            <a:rect l="l" t="t" r="r" b="b"/>
            <a:pathLst>
              <a:path w="7" h="12">
                <a:moveTo>
                  <a:pt x="2" y="0"/>
                </a:moveTo>
                <a:lnTo>
                  <a:pt x="2" y="4"/>
                </a:lnTo>
                <a:lnTo>
                  <a:pt x="0" y="5"/>
                </a:lnTo>
                <a:lnTo>
                  <a:pt x="2" y="6"/>
                </a:lnTo>
                <a:lnTo>
                  <a:pt x="2" y="10"/>
                </a:lnTo>
                <a:lnTo>
                  <a:pt x="0" y="11"/>
                </a:lnTo>
                <a:lnTo>
                  <a:pt x="3" y="12"/>
                </a:lnTo>
                <a:lnTo>
                  <a:pt x="4" y="10"/>
                </a:lnTo>
                <a:lnTo>
                  <a:pt x="2" y="9"/>
                </a:lnTo>
                <a:lnTo>
                  <a:pt x="2" y="7"/>
                </a:lnTo>
                <a:lnTo>
                  <a:pt x="7" y="4"/>
                </a:lnTo>
                <a:lnTo>
                  <a:pt x="5" y="4"/>
                </a:lnTo>
                <a:close/>
              </a:path>
            </a:pathLst>
          </a:custGeom>
          <a:solidFill>
            <a:srgbClr val="73A89A"/>
          </a:solidFill>
          <a:ln>
            <a:noFill/>
          </a:ln>
          <a:effectLst/>
        </p:spPr>
        <p:style>
          <a:lnRef idx="1">
            <a:schemeClr val="accent1"/>
          </a:lnRef>
          <a:fillRef idx="3">
            <a:schemeClr val="accent1"/>
          </a:fillRef>
          <a:effectRef idx="0">
            <a:schemeClr val="accent1"/>
          </a:effectRef>
          <a:fontRef idx="minor">
            <a:schemeClr val="lt1"/>
          </a:fontRef>
        </p:style>
        <p:txBody>
          <a:bodyPr rtlCol="0" anchor="ctr"/>
          <a:lstStyle/>
          <a:p>
            <a:pPr algn="ctr"/>
            <a:endParaRPr/>
          </a:p>
        </p:txBody>
      </p:sp>
      <p:sp>
        <p:nvSpPr>
          <p:cNvPr id="33" name="Freeform 32"/>
          <p:cNvSpPr/>
          <p:nvPr/>
        </p:nvSpPr>
        <p:spPr>
          <a:xfrm>
            <a:off x="4082448" y="2548486"/>
            <a:ext cx="1693495" cy="1482890"/>
          </a:xfrm>
          <a:custGeom>
            <a:avLst/>
            <a:gdLst/>
            <a:ahLst/>
            <a:cxnLst/>
            <a:rect l="l" t="t" r="r" b="b"/>
            <a:pathLst>
              <a:path w="587" h="514">
                <a:moveTo>
                  <a:pt x="575" y="29"/>
                </a:moveTo>
                <a:lnTo>
                  <a:pt x="574" y="35"/>
                </a:lnTo>
                <a:lnTo>
                  <a:pt x="571" y="35"/>
                </a:lnTo>
                <a:lnTo>
                  <a:pt x="569" y="32"/>
                </a:lnTo>
                <a:lnTo>
                  <a:pt x="557" y="33"/>
                </a:lnTo>
                <a:lnTo>
                  <a:pt x="554" y="37"/>
                </a:lnTo>
                <a:lnTo>
                  <a:pt x="548" y="37"/>
                </a:lnTo>
                <a:lnTo>
                  <a:pt x="543" y="43"/>
                </a:lnTo>
                <a:lnTo>
                  <a:pt x="534" y="43"/>
                </a:lnTo>
                <a:lnTo>
                  <a:pt x="529" y="39"/>
                </a:lnTo>
                <a:lnTo>
                  <a:pt x="524" y="38"/>
                </a:lnTo>
                <a:lnTo>
                  <a:pt x="523" y="36"/>
                </a:lnTo>
                <a:lnTo>
                  <a:pt x="511" y="37"/>
                </a:lnTo>
                <a:lnTo>
                  <a:pt x="508" y="42"/>
                </a:lnTo>
                <a:lnTo>
                  <a:pt x="503" y="42"/>
                </a:lnTo>
                <a:lnTo>
                  <a:pt x="500" y="40"/>
                </a:lnTo>
                <a:lnTo>
                  <a:pt x="500" y="36"/>
                </a:lnTo>
                <a:lnTo>
                  <a:pt x="503" y="35"/>
                </a:lnTo>
                <a:lnTo>
                  <a:pt x="502" y="32"/>
                </a:lnTo>
                <a:lnTo>
                  <a:pt x="500" y="31"/>
                </a:lnTo>
                <a:lnTo>
                  <a:pt x="498" y="34"/>
                </a:lnTo>
                <a:lnTo>
                  <a:pt x="494" y="34"/>
                </a:lnTo>
                <a:lnTo>
                  <a:pt x="492" y="31"/>
                </a:lnTo>
                <a:lnTo>
                  <a:pt x="487" y="31"/>
                </a:lnTo>
                <a:lnTo>
                  <a:pt x="486" y="27"/>
                </a:lnTo>
                <a:lnTo>
                  <a:pt x="489" y="24"/>
                </a:lnTo>
                <a:lnTo>
                  <a:pt x="485" y="20"/>
                </a:lnTo>
                <a:lnTo>
                  <a:pt x="477" y="19"/>
                </a:lnTo>
                <a:lnTo>
                  <a:pt x="475" y="17"/>
                </a:lnTo>
                <a:lnTo>
                  <a:pt x="466" y="18"/>
                </a:lnTo>
                <a:lnTo>
                  <a:pt x="461" y="12"/>
                </a:lnTo>
                <a:lnTo>
                  <a:pt x="449" y="12"/>
                </a:lnTo>
                <a:lnTo>
                  <a:pt x="444" y="7"/>
                </a:lnTo>
                <a:lnTo>
                  <a:pt x="438" y="7"/>
                </a:lnTo>
                <a:lnTo>
                  <a:pt x="421" y="0"/>
                </a:lnTo>
                <a:lnTo>
                  <a:pt x="418" y="0"/>
                </a:lnTo>
                <a:lnTo>
                  <a:pt x="416" y="14"/>
                </a:lnTo>
                <a:lnTo>
                  <a:pt x="401" y="14"/>
                </a:lnTo>
                <a:lnTo>
                  <a:pt x="398" y="12"/>
                </a:lnTo>
                <a:lnTo>
                  <a:pt x="393" y="15"/>
                </a:lnTo>
                <a:lnTo>
                  <a:pt x="392" y="13"/>
                </a:lnTo>
                <a:lnTo>
                  <a:pt x="385" y="11"/>
                </a:lnTo>
                <a:lnTo>
                  <a:pt x="384" y="13"/>
                </a:lnTo>
                <a:lnTo>
                  <a:pt x="372" y="14"/>
                </a:lnTo>
                <a:lnTo>
                  <a:pt x="366" y="8"/>
                </a:lnTo>
                <a:lnTo>
                  <a:pt x="366" y="5"/>
                </a:lnTo>
                <a:lnTo>
                  <a:pt x="357" y="23"/>
                </a:lnTo>
                <a:lnTo>
                  <a:pt x="344" y="41"/>
                </a:lnTo>
                <a:lnTo>
                  <a:pt x="341" y="51"/>
                </a:lnTo>
                <a:lnTo>
                  <a:pt x="336" y="59"/>
                </a:lnTo>
                <a:lnTo>
                  <a:pt x="336" y="62"/>
                </a:lnTo>
                <a:lnTo>
                  <a:pt x="327" y="81"/>
                </a:lnTo>
                <a:lnTo>
                  <a:pt x="325" y="101"/>
                </a:lnTo>
                <a:lnTo>
                  <a:pt x="318" y="113"/>
                </a:lnTo>
                <a:lnTo>
                  <a:pt x="313" y="118"/>
                </a:lnTo>
                <a:lnTo>
                  <a:pt x="311" y="128"/>
                </a:lnTo>
                <a:lnTo>
                  <a:pt x="300" y="146"/>
                </a:lnTo>
                <a:lnTo>
                  <a:pt x="299" y="154"/>
                </a:lnTo>
                <a:lnTo>
                  <a:pt x="294" y="163"/>
                </a:lnTo>
                <a:lnTo>
                  <a:pt x="294" y="175"/>
                </a:lnTo>
                <a:lnTo>
                  <a:pt x="299" y="186"/>
                </a:lnTo>
                <a:lnTo>
                  <a:pt x="309" y="195"/>
                </a:lnTo>
                <a:lnTo>
                  <a:pt x="316" y="207"/>
                </a:lnTo>
                <a:lnTo>
                  <a:pt x="316" y="212"/>
                </a:lnTo>
                <a:lnTo>
                  <a:pt x="310" y="220"/>
                </a:lnTo>
                <a:lnTo>
                  <a:pt x="307" y="222"/>
                </a:lnTo>
                <a:lnTo>
                  <a:pt x="293" y="222"/>
                </a:lnTo>
                <a:lnTo>
                  <a:pt x="282" y="214"/>
                </a:lnTo>
                <a:lnTo>
                  <a:pt x="270" y="210"/>
                </a:lnTo>
                <a:lnTo>
                  <a:pt x="265" y="206"/>
                </a:lnTo>
                <a:lnTo>
                  <a:pt x="259" y="205"/>
                </a:lnTo>
                <a:lnTo>
                  <a:pt x="240" y="193"/>
                </a:lnTo>
                <a:lnTo>
                  <a:pt x="234" y="191"/>
                </a:lnTo>
                <a:lnTo>
                  <a:pt x="224" y="191"/>
                </a:lnTo>
                <a:lnTo>
                  <a:pt x="219" y="187"/>
                </a:lnTo>
                <a:lnTo>
                  <a:pt x="214" y="187"/>
                </a:lnTo>
                <a:lnTo>
                  <a:pt x="213" y="189"/>
                </a:lnTo>
                <a:lnTo>
                  <a:pt x="211" y="189"/>
                </a:lnTo>
                <a:lnTo>
                  <a:pt x="210" y="187"/>
                </a:lnTo>
                <a:lnTo>
                  <a:pt x="205" y="187"/>
                </a:lnTo>
                <a:lnTo>
                  <a:pt x="204" y="189"/>
                </a:lnTo>
                <a:lnTo>
                  <a:pt x="197" y="187"/>
                </a:lnTo>
                <a:lnTo>
                  <a:pt x="196" y="189"/>
                </a:lnTo>
                <a:lnTo>
                  <a:pt x="194" y="189"/>
                </a:lnTo>
                <a:lnTo>
                  <a:pt x="192" y="187"/>
                </a:lnTo>
                <a:lnTo>
                  <a:pt x="191" y="189"/>
                </a:lnTo>
                <a:lnTo>
                  <a:pt x="189" y="189"/>
                </a:lnTo>
                <a:lnTo>
                  <a:pt x="188" y="186"/>
                </a:lnTo>
                <a:lnTo>
                  <a:pt x="185" y="185"/>
                </a:lnTo>
                <a:lnTo>
                  <a:pt x="184" y="182"/>
                </a:lnTo>
                <a:lnTo>
                  <a:pt x="174" y="174"/>
                </a:lnTo>
                <a:lnTo>
                  <a:pt x="163" y="174"/>
                </a:lnTo>
                <a:lnTo>
                  <a:pt x="159" y="177"/>
                </a:lnTo>
                <a:lnTo>
                  <a:pt x="147" y="179"/>
                </a:lnTo>
                <a:lnTo>
                  <a:pt x="139" y="183"/>
                </a:lnTo>
                <a:lnTo>
                  <a:pt x="135" y="187"/>
                </a:lnTo>
                <a:lnTo>
                  <a:pt x="127" y="190"/>
                </a:lnTo>
                <a:lnTo>
                  <a:pt x="125" y="197"/>
                </a:lnTo>
                <a:lnTo>
                  <a:pt x="125" y="209"/>
                </a:lnTo>
                <a:lnTo>
                  <a:pt x="135" y="219"/>
                </a:lnTo>
                <a:lnTo>
                  <a:pt x="143" y="221"/>
                </a:lnTo>
                <a:lnTo>
                  <a:pt x="148" y="225"/>
                </a:lnTo>
                <a:lnTo>
                  <a:pt x="148" y="235"/>
                </a:lnTo>
                <a:lnTo>
                  <a:pt x="140" y="245"/>
                </a:lnTo>
                <a:lnTo>
                  <a:pt x="140" y="247"/>
                </a:lnTo>
                <a:lnTo>
                  <a:pt x="137" y="248"/>
                </a:lnTo>
                <a:lnTo>
                  <a:pt x="136" y="252"/>
                </a:lnTo>
                <a:lnTo>
                  <a:pt x="121" y="260"/>
                </a:lnTo>
                <a:lnTo>
                  <a:pt x="105" y="263"/>
                </a:lnTo>
                <a:lnTo>
                  <a:pt x="102" y="265"/>
                </a:lnTo>
                <a:lnTo>
                  <a:pt x="54" y="267"/>
                </a:lnTo>
                <a:lnTo>
                  <a:pt x="38" y="272"/>
                </a:lnTo>
                <a:lnTo>
                  <a:pt x="35" y="276"/>
                </a:lnTo>
                <a:lnTo>
                  <a:pt x="33" y="276"/>
                </a:lnTo>
                <a:lnTo>
                  <a:pt x="32" y="279"/>
                </a:lnTo>
                <a:lnTo>
                  <a:pt x="29" y="279"/>
                </a:lnTo>
                <a:lnTo>
                  <a:pt x="28" y="282"/>
                </a:lnTo>
                <a:lnTo>
                  <a:pt x="21" y="287"/>
                </a:lnTo>
                <a:lnTo>
                  <a:pt x="16" y="298"/>
                </a:lnTo>
                <a:lnTo>
                  <a:pt x="9" y="305"/>
                </a:lnTo>
                <a:lnTo>
                  <a:pt x="0" y="327"/>
                </a:lnTo>
                <a:lnTo>
                  <a:pt x="0" y="338"/>
                </a:lnTo>
                <a:lnTo>
                  <a:pt x="2" y="343"/>
                </a:lnTo>
                <a:lnTo>
                  <a:pt x="18" y="360"/>
                </a:lnTo>
                <a:lnTo>
                  <a:pt x="31" y="367"/>
                </a:lnTo>
                <a:lnTo>
                  <a:pt x="36" y="372"/>
                </a:lnTo>
                <a:lnTo>
                  <a:pt x="38" y="379"/>
                </a:lnTo>
                <a:lnTo>
                  <a:pt x="62" y="399"/>
                </a:lnTo>
                <a:lnTo>
                  <a:pt x="71" y="408"/>
                </a:lnTo>
                <a:lnTo>
                  <a:pt x="75" y="415"/>
                </a:lnTo>
                <a:lnTo>
                  <a:pt x="76" y="413"/>
                </a:lnTo>
                <a:lnTo>
                  <a:pt x="78" y="413"/>
                </a:lnTo>
                <a:lnTo>
                  <a:pt x="80" y="418"/>
                </a:lnTo>
                <a:lnTo>
                  <a:pt x="97" y="428"/>
                </a:lnTo>
                <a:lnTo>
                  <a:pt x="110" y="432"/>
                </a:lnTo>
                <a:lnTo>
                  <a:pt x="132" y="442"/>
                </a:lnTo>
                <a:lnTo>
                  <a:pt x="149" y="457"/>
                </a:lnTo>
                <a:lnTo>
                  <a:pt x="155" y="465"/>
                </a:lnTo>
                <a:lnTo>
                  <a:pt x="156" y="475"/>
                </a:lnTo>
                <a:lnTo>
                  <a:pt x="159" y="476"/>
                </a:lnTo>
                <a:lnTo>
                  <a:pt x="158" y="486"/>
                </a:lnTo>
                <a:lnTo>
                  <a:pt x="160" y="492"/>
                </a:lnTo>
                <a:lnTo>
                  <a:pt x="160" y="510"/>
                </a:lnTo>
                <a:lnTo>
                  <a:pt x="165" y="508"/>
                </a:lnTo>
                <a:lnTo>
                  <a:pt x="188" y="508"/>
                </a:lnTo>
                <a:lnTo>
                  <a:pt x="192" y="512"/>
                </a:lnTo>
                <a:lnTo>
                  <a:pt x="200" y="514"/>
                </a:lnTo>
                <a:lnTo>
                  <a:pt x="204" y="513"/>
                </a:lnTo>
                <a:lnTo>
                  <a:pt x="208" y="509"/>
                </a:lnTo>
                <a:lnTo>
                  <a:pt x="210" y="504"/>
                </a:lnTo>
                <a:lnTo>
                  <a:pt x="213" y="504"/>
                </a:lnTo>
                <a:lnTo>
                  <a:pt x="211" y="503"/>
                </a:lnTo>
                <a:lnTo>
                  <a:pt x="211" y="499"/>
                </a:lnTo>
                <a:lnTo>
                  <a:pt x="213" y="497"/>
                </a:lnTo>
                <a:lnTo>
                  <a:pt x="217" y="497"/>
                </a:lnTo>
                <a:lnTo>
                  <a:pt x="219" y="499"/>
                </a:lnTo>
                <a:lnTo>
                  <a:pt x="219" y="502"/>
                </a:lnTo>
                <a:lnTo>
                  <a:pt x="217" y="504"/>
                </a:lnTo>
                <a:lnTo>
                  <a:pt x="225" y="503"/>
                </a:lnTo>
                <a:lnTo>
                  <a:pt x="225" y="501"/>
                </a:lnTo>
                <a:lnTo>
                  <a:pt x="228" y="500"/>
                </a:lnTo>
                <a:lnTo>
                  <a:pt x="235" y="511"/>
                </a:lnTo>
                <a:lnTo>
                  <a:pt x="239" y="510"/>
                </a:lnTo>
                <a:lnTo>
                  <a:pt x="243" y="506"/>
                </a:lnTo>
                <a:lnTo>
                  <a:pt x="242" y="503"/>
                </a:lnTo>
                <a:lnTo>
                  <a:pt x="247" y="501"/>
                </a:lnTo>
                <a:lnTo>
                  <a:pt x="247" y="498"/>
                </a:lnTo>
                <a:lnTo>
                  <a:pt x="253" y="493"/>
                </a:lnTo>
                <a:lnTo>
                  <a:pt x="253" y="489"/>
                </a:lnTo>
                <a:lnTo>
                  <a:pt x="258" y="477"/>
                </a:lnTo>
                <a:lnTo>
                  <a:pt x="258" y="472"/>
                </a:lnTo>
                <a:lnTo>
                  <a:pt x="268" y="458"/>
                </a:lnTo>
                <a:lnTo>
                  <a:pt x="274" y="454"/>
                </a:lnTo>
                <a:lnTo>
                  <a:pt x="280" y="453"/>
                </a:lnTo>
                <a:lnTo>
                  <a:pt x="280" y="450"/>
                </a:lnTo>
                <a:lnTo>
                  <a:pt x="289" y="442"/>
                </a:lnTo>
                <a:lnTo>
                  <a:pt x="298" y="440"/>
                </a:lnTo>
                <a:lnTo>
                  <a:pt x="303" y="443"/>
                </a:lnTo>
                <a:lnTo>
                  <a:pt x="305" y="440"/>
                </a:lnTo>
                <a:lnTo>
                  <a:pt x="309" y="440"/>
                </a:lnTo>
                <a:lnTo>
                  <a:pt x="308" y="436"/>
                </a:lnTo>
                <a:lnTo>
                  <a:pt x="311" y="433"/>
                </a:lnTo>
                <a:lnTo>
                  <a:pt x="314" y="433"/>
                </a:lnTo>
                <a:lnTo>
                  <a:pt x="316" y="435"/>
                </a:lnTo>
                <a:lnTo>
                  <a:pt x="316" y="440"/>
                </a:lnTo>
                <a:lnTo>
                  <a:pt x="314" y="442"/>
                </a:lnTo>
                <a:lnTo>
                  <a:pt x="328" y="438"/>
                </a:lnTo>
                <a:lnTo>
                  <a:pt x="330" y="436"/>
                </a:lnTo>
                <a:lnTo>
                  <a:pt x="328" y="435"/>
                </a:lnTo>
                <a:lnTo>
                  <a:pt x="326" y="416"/>
                </a:lnTo>
                <a:lnTo>
                  <a:pt x="328" y="413"/>
                </a:lnTo>
                <a:lnTo>
                  <a:pt x="335" y="413"/>
                </a:lnTo>
                <a:lnTo>
                  <a:pt x="336" y="407"/>
                </a:lnTo>
                <a:lnTo>
                  <a:pt x="333" y="406"/>
                </a:lnTo>
                <a:lnTo>
                  <a:pt x="333" y="395"/>
                </a:lnTo>
                <a:lnTo>
                  <a:pt x="337" y="389"/>
                </a:lnTo>
                <a:lnTo>
                  <a:pt x="342" y="388"/>
                </a:lnTo>
                <a:lnTo>
                  <a:pt x="342" y="384"/>
                </a:lnTo>
                <a:lnTo>
                  <a:pt x="337" y="381"/>
                </a:lnTo>
                <a:lnTo>
                  <a:pt x="337" y="378"/>
                </a:lnTo>
                <a:lnTo>
                  <a:pt x="340" y="375"/>
                </a:lnTo>
                <a:lnTo>
                  <a:pt x="351" y="375"/>
                </a:lnTo>
                <a:lnTo>
                  <a:pt x="349" y="375"/>
                </a:lnTo>
                <a:lnTo>
                  <a:pt x="348" y="372"/>
                </a:lnTo>
                <a:lnTo>
                  <a:pt x="356" y="364"/>
                </a:lnTo>
                <a:lnTo>
                  <a:pt x="369" y="361"/>
                </a:lnTo>
                <a:lnTo>
                  <a:pt x="374" y="353"/>
                </a:lnTo>
                <a:lnTo>
                  <a:pt x="380" y="352"/>
                </a:lnTo>
                <a:lnTo>
                  <a:pt x="389" y="344"/>
                </a:lnTo>
                <a:lnTo>
                  <a:pt x="387" y="338"/>
                </a:lnTo>
                <a:lnTo>
                  <a:pt x="380" y="334"/>
                </a:lnTo>
                <a:lnTo>
                  <a:pt x="374" y="333"/>
                </a:lnTo>
                <a:lnTo>
                  <a:pt x="367" y="326"/>
                </a:lnTo>
                <a:lnTo>
                  <a:pt x="360" y="311"/>
                </a:lnTo>
                <a:lnTo>
                  <a:pt x="361" y="306"/>
                </a:lnTo>
                <a:lnTo>
                  <a:pt x="355" y="292"/>
                </a:lnTo>
                <a:lnTo>
                  <a:pt x="349" y="293"/>
                </a:lnTo>
                <a:lnTo>
                  <a:pt x="347" y="291"/>
                </a:lnTo>
                <a:lnTo>
                  <a:pt x="347" y="287"/>
                </a:lnTo>
                <a:lnTo>
                  <a:pt x="349" y="285"/>
                </a:lnTo>
                <a:lnTo>
                  <a:pt x="352" y="285"/>
                </a:lnTo>
                <a:lnTo>
                  <a:pt x="354" y="287"/>
                </a:lnTo>
                <a:lnTo>
                  <a:pt x="354" y="280"/>
                </a:lnTo>
                <a:lnTo>
                  <a:pt x="358" y="274"/>
                </a:lnTo>
                <a:lnTo>
                  <a:pt x="358" y="271"/>
                </a:lnTo>
                <a:lnTo>
                  <a:pt x="361" y="268"/>
                </a:lnTo>
                <a:lnTo>
                  <a:pt x="366" y="256"/>
                </a:lnTo>
                <a:lnTo>
                  <a:pt x="374" y="247"/>
                </a:lnTo>
                <a:lnTo>
                  <a:pt x="378" y="235"/>
                </a:lnTo>
                <a:lnTo>
                  <a:pt x="384" y="231"/>
                </a:lnTo>
                <a:lnTo>
                  <a:pt x="386" y="225"/>
                </a:lnTo>
                <a:lnTo>
                  <a:pt x="392" y="220"/>
                </a:lnTo>
                <a:lnTo>
                  <a:pt x="392" y="218"/>
                </a:lnTo>
                <a:lnTo>
                  <a:pt x="401" y="208"/>
                </a:lnTo>
                <a:lnTo>
                  <a:pt x="409" y="191"/>
                </a:lnTo>
                <a:lnTo>
                  <a:pt x="411" y="189"/>
                </a:lnTo>
                <a:lnTo>
                  <a:pt x="413" y="189"/>
                </a:lnTo>
                <a:lnTo>
                  <a:pt x="414" y="191"/>
                </a:lnTo>
                <a:lnTo>
                  <a:pt x="419" y="191"/>
                </a:lnTo>
                <a:lnTo>
                  <a:pt x="424" y="184"/>
                </a:lnTo>
                <a:lnTo>
                  <a:pt x="432" y="179"/>
                </a:lnTo>
                <a:lnTo>
                  <a:pt x="428" y="178"/>
                </a:lnTo>
                <a:lnTo>
                  <a:pt x="424" y="173"/>
                </a:lnTo>
                <a:lnTo>
                  <a:pt x="421" y="174"/>
                </a:lnTo>
                <a:lnTo>
                  <a:pt x="420" y="171"/>
                </a:lnTo>
                <a:lnTo>
                  <a:pt x="437" y="152"/>
                </a:lnTo>
                <a:lnTo>
                  <a:pt x="446" y="149"/>
                </a:lnTo>
                <a:lnTo>
                  <a:pt x="450" y="150"/>
                </a:lnTo>
                <a:lnTo>
                  <a:pt x="452" y="147"/>
                </a:lnTo>
                <a:lnTo>
                  <a:pt x="449" y="145"/>
                </a:lnTo>
                <a:lnTo>
                  <a:pt x="450" y="139"/>
                </a:lnTo>
                <a:lnTo>
                  <a:pt x="455" y="139"/>
                </a:lnTo>
                <a:lnTo>
                  <a:pt x="457" y="141"/>
                </a:lnTo>
                <a:lnTo>
                  <a:pt x="456" y="146"/>
                </a:lnTo>
                <a:lnTo>
                  <a:pt x="464" y="144"/>
                </a:lnTo>
                <a:lnTo>
                  <a:pt x="467" y="141"/>
                </a:lnTo>
                <a:lnTo>
                  <a:pt x="473" y="141"/>
                </a:lnTo>
                <a:lnTo>
                  <a:pt x="474" y="139"/>
                </a:lnTo>
                <a:lnTo>
                  <a:pt x="482" y="139"/>
                </a:lnTo>
                <a:lnTo>
                  <a:pt x="484" y="137"/>
                </a:lnTo>
                <a:lnTo>
                  <a:pt x="492" y="136"/>
                </a:lnTo>
                <a:lnTo>
                  <a:pt x="498" y="133"/>
                </a:lnTo>
                <a:lnTo>
                  <a:pt x="504" y="133"/>
                </a:lnTo>
                <a:lnTo>
                  <a:pt x="512" y="129"/>
                </a:lnTo>
                <a:lnTo>
                  <a:pt x="513" y="127"/>
                </a:lnTo>
                <a:lnTo>
                  <a:pt x="510" y="122"/>
                </a:lnTo>
                <a:lnTo>
                  <a:pt x="513" y="119"/>
                </a:lnTo>
                <a:lnTo>
                  <a:pt x="519" y="120"/>
                </a:lnTo>
                <a:lnTo>
                  <a:pt x="520" y="128"/>
                </a:lnTo>
                <a:lnTo>
                  <a:pt x="524" y="129"/>
                </a:lnTo>
                <a:lnTo>
                  <a:pt x="522" y="128"/>
                </a:lnTo>
                <a:lnTo>
                  <a:pt x="520" y="121"/>
                </a:lnTo>
                <a:lnTo>
                  <a:pt x="525" y="114"/>
                </a:lnTo>
                <a:lnTo>
                  <a:pt x="553" y="101"/>
                </a:lnTo>
                <a:lnTo>
                  <a:pt x="557" y="97"/>
                </a:lnTo>
                <a:lnTo>
                  <a:pt x="562" y="96"/>
                </a:lnTo>
                <a:lnTo>
                  <a:pt x="574" y="84"/>
                </a:lnTo>
                <a:lnTo>
                  <a:pt x="578" y="83"/>
                </a:lnTo>
                <a:lnTo>
                  <a:pt x="581" y="76"/>
                </a:lnTo>
                <a:lnTo>
                  <a:pt x="579" y="73"/>
                </a:lnTo>
                <a:lnTo>
                  <a:pt x="580" y="66"/>
                </a:lnTo>
                <a:lnTo>
                  <a:pt x="574" y="61"/>
                </a:lnTo>
                <a:lnTo>
                  <a:pt x="574" y="52"/>
                </a:lnTo>
                <a:lnTo>
                  <a:pt x="576" y="50"/>
                </a:lnTo>
                <a:lnTo>
                  <a:pt x="583" y="52"/>
                </a:lnTo>
                <a:lnTo>
                  <a:pt x="587" y="45"/>
                </a:lnTo>
                <a:lnTo>
                  <a:pt x="577" y="42"/>
                </a:lnTo>
                <a:lnTo>
                  <a:pt x="577" y="33"/>
                </a:lnTo>
                <a:close/>
                <a:moveTo>
                  <a:pt x="466" y="24"/>
                </a:moveTo>
                <a:lnTo>
                  <a:pt x="470" y="18"/>
                </a:lnTo>
                <a:lnTo>
                  <a:pt x="483" y="20"/>
                </a:lnTo>
                <a:lnTo>
                  <a:pt x="485" y="22"/>
                </a:lnTo>
                <a:lnTo>
                  <a:pt x="485" y="30"/>
                </a:lnTo>
                <a:lnTo>
                  <a:pt x="473" y="36"/>
                </a:lnTo>
                <a:lnTo>
                  <a:pt x="469" y="36"/>
                </a:lnTo>
                <a:lnTo>
                  <a:pt x="467" y="33"/>
                </a:lnTo>
                <a:lnTo>
                  <a:pt x="468" y="28"/>
                </a:lnTo>
                <a:close/>
              </a:path>
            </a:pathLst>
          </a:custGeom>
          <a:solidFill>
            <a:srgbClr val="73A89A"/>
          </a:solidFill>
          <a:ln>
            <a:noFill/>
          </a:ln>
          <a:effectLst/>
        </p:spPr>
        <p:style>
          <a:lnRef idx="1">
            <a:schemeClr val="accent1"/>
          </a:lnRef>
          <a:fillRef idx="3">
            <a:schemeClr val="accent1"/>
          </a:fillRef>
          <a:effectRef idx="0">
            <a:schemeClr val="accent1"/>
          </a:effectRef>
          <a:fontRef idx="minor">
            <a:schemeClr val="lt1"/>
          </a:fontRef>
        </p:style>
        <p:txBody>
          <a:bodyPr rtlCol="0" anchor="ctr"/>
          <a:lstStyle/>
          <a:p>
            <a:pPr algn="ctr"/>
            <a:endParaRPr/>
          </a:p>
        </p:txBody>
      </p:sp>
      <p:sp>
        <p:nvSpPr>
          <p:cNvPr id="34" name="Freeform 33"/>
          <p:cNvSpPr/>
          <p:nvPr/>
        </p:nvSpPr>
        <p:spPr>
          <a:xfrm>
            <a:off x="4114183" y="2334996"/>
            <a:ext cx="23080" cy="40390"/>
          </a:xfrm>
          <a:custGeom>
            <a:avLst/>
            <a:gdLst/>
            <a:ahLst/>
            <a:cxnLst/>
            <a:rect l="l" t="t" r="r" b="b"/>
            <a:pathLst>
              <a:path w="8" h="14">
                <a:moveTo>
                  <a:pt x="6" y="0"/>
                </a:moveTo>
                <a:lnTo>
                  <a:pt x="5" y="4"/>
                </a:lnTo>
                <a:lnTo>
                  <a:pt x="3" y="4"/>
                </a:lnTo>
                <a:lnTo>
                  <a:pt x="2" y="1"/>
                </a:lnTo>
                <a:lnTo>
                  <a:pt x="2" y="3"/>
                </a:lnTo>
                <a:lnTo>
                  <a:pt x="0" y="4"/>
                </a:lnTo>
                <a:lnTo>
                  <a:pt x="0" y="10"/>
                </a:lnTo>
                <a:lnTo>
                  <a:pt x="2" y="14"/>
                </a:lnTo>
                <a:lnTo>
                  <a:pt x="3" y="11"/>
                </a:lnTo>
                <a:lnTo>
                  <a:pt x="6" y="11"/>
                </a:lnTo>
                <a:lnTo>
                  <a:pt x="8" y="9"/>
                </a:lnTo>
                <a:lnTo>
                  <a:pt x="6" y="8"/>
                </a:lnTo>
                <a:close/>
              </a:path>
            </a:pathLst>
          </a:custGeom>
          <a:solidFill>
            <a:srgbClr val="73A89A"/>
          </a:solidFill>
          <a:ln>
            <a:noFill/>
          </a:ln>
          <a:effectLst/>
        </p:spPr>
        <p:style>
          <a:lnRef idx="1">
            <a:schemeClr val="accent1"/>
          </a:lnRef>
          <a:fillRef idx="3">
            <a:schemeClr val="accent1"/>
          </a:fillRef>
          <a:effectRef idx="0">
            <a:schemeClr val="accent1"/>
          </a:effectRef>
          <a:fontRef idx="minor">
            <a:schemeClr val="lt1"/>
          </a:fontRef>
        </p:style>
        <p:txBody>
          <a:bodyPr rtlCol="0" anchor="ctr"/>
          <a:lstStyle/>
          <a:p>
            <a:pPr algn="ctr"/>
            <a:endParaRPr/>
          </a:p>
        </p:txBody>
      </p:sp>
      <p:sp>
        <p:nvSpPr>
          <p:cNvPr id="35" name="Oval 34"/>
          <p:cNvSpPr/>
          <p:nvPr/>
        </p:nvSpPr>
        <p:spPr>
          <a:xfrm>
            <a:off x="4457596" y="3125561"/>
            <a:ext cx="34747" cy="34747"/>
          </a:xfrm>
          <a:prstGeom prst="ellipse">
            <a:avLst/>
          </a:prstGeom>
          <a:solidFill>
            <a:srgbClr val="251F21"/>
          </a:solidFill>
          <a:ln>
            <a:noFill/>
          </a:ln>
          <a:effectLst/>
        </p:spPr>
        <p:style>
          <a:lnRef idx="1">
            <a:schemeClr val="accent1"/>
          </a:lnRef>
          <a:fillRef idx="3">
            <a:schemeClr val="accent1"/>
          </a:fillRef>
          <a:effectRef idx="0">
            <a:schemeClr val="accent1"/>
          </a:effectRef>
          <a:fontRef idx="minor">
            <a:schemeClr val="lt1"/>
          </a:fontRef>
        </p:style>
        <p:txBody>
          <a:bodyPr rtlCol="0" anchor="ctr"/>
          <a:lstStyle/>
          <a:p>
            <a:pPr algn="ctr"/>
            <a:endParaRPr/>
          </a:p>
        </p:txBody>
      </p:sp>
      <p:sp>
        <p:nvSpPr>
          <p:cNvPr id="36" name="TextBox 35"/>
          <p:cNvSpPr txBox="1"/>
          <p:nvPr/>
        </p:nvSpPr>
        <p:spPr>
          <a:xfrm>
            <a:off x="4502402" y="3097215"/>
            <a:ext cx="566928" cy="164592"/>
          </a:xfrm>
          <a:prstGeom prst="rect">
            <a:avLst/>
          </a:prstGeom>
          <a:noFill/>
          <a:effectLst/>
        </p:spPr>
        <p:txBody>
          <a:bodyPr wrap="square" lIns="0" tIns="0" rIns="0" bIns="0">
            <a:spAutoFit/>
          </a:bodyPr>
          <a:lstStyle/>
          <a:p>
            <a:pPr>
              <a:spcAft>
                <a:spcPts val="400"/>
              </a:spcAft>
              <a:defRPr sz="750" b="0">
                <a:solidFill>
                  <a:srgbClr val="251F21"/>
                </a:solidFill>
                <a:latin typeface="Arial"/>
              </a:defRPr>
            </a:pPr>
            <a:r>
              <a:rPr sz="750" b="0">
                <a:solidFill>
                  <a:srgbClr val="251F21"/>
                </a:solidFill>
                <a:latin typeface="Arial"/>
              </a:rPr>
              <a:t>Madrid</a:t>
            </a:r>
          </a:p>
        </p:txBody>
      </p:sp>
      <p:sp>
        <p:nvSpPr>
          <p:cNvPr id="37" name="Oval 36"/>
          <p:cNvSpPr/>
          <p:nvPr/>
        </p:nvSpPr>
        <p:spPr>
          <a:xfrm>
            <a:off x="5551178" y="2886069"/>
            <a:ext cx="34747" cy="34747"/>
          </a:xfrm>
          <a:prstGeom prst="ellipse">
            <a:avLst/>
          </a:prstGeom>
          <a:solidFill>
            <a:srgbClr val="251F21"/>
          </a:solidFill>
          <a:ln>
            <a:noFill/>
          </a:ln>
          <a:effectLst/>
        </p:spPr>
        <p:style>
          <a:lnRef idx="1">
            <a:schemeClr val="accent1"/>
          </a:lnRef>
          <a:fillRef idx="3">
            <a:schemeClr val="accent1"/>
          </a:fillRef>
          <a:effectRef idx="0">
            <a:schemeClr val="accent1"/>
          </a:effectRef>
          <a:fontRef idx="minor">
            <a:schemeClr val="lt1"/>
          </a:fontRef>
        </p:style>
        <p:txBody>
          <a:bodyPr rtlCol="0" anchor="ctr"/>
          <a:lstStyle/>
          <a:p>
            <a:pPr algn="ctr"/>
            <a:endParaRPr/>
          </a:p>
        </p:txBody>
      </p:sp>
      <p:sp>
        <p:nvSpPr>
          <p:cNvPr id="38" name="TextBox 37"/>
          <p:cNvSpPr txBox="1"/>
          <p:nvPr/>
        </p:nvSpPr>
        <p:spPr>
          <a:xfrm>
            <a:off x="5595984" y="2857723"/>
            <a:ext cx="566928" cy="164592"/>
          </a:xfrm>
          <a:prstGeom prst="rect">
            <a:avLst/>
          </a:prstGeom>
          <a:noFill/>
          <a:effectLst/>
        </p:spPr>
        <p:txBody>
          <a:bodyPr wrap="square" lIns="0" tIns="0" rIns="0" bIns="0">
            <a:spAutoFit/>
          </a:bodyPr>
          <a:lstStyle/>
          <a:p>
            <a:pPr>
              <a:spcAft>
                <a:spcPts val="400"/>
              </a:spcAft>
              <a:defRPr sz="750" b="0">
                <a:solidFill>
                  <a:srgbClr val="251F21"/>
                </a:solidFill>
                <a:latin typeface="Arial"/>
              </a:defRPr>
            </a:pPr>
            <a:r>
              <a:rPr sz="750" b="0">
                <a:solidFill>
                  <a:srgbClr val="251F21"/>
                </a:solidFill>
                <a:latin typeface="Arial"/>
              </a:rPr>
              <a:t>Barcelona</a:t>
            </a:r>
          </a:p>
        </p:txBody>
      </p:sp>
      <p:sp>
        <p:nvSpPr>
          <p:cNvPr id="39" name="TextBox 38"/>
          <p:cNvSpPr txBox="1"/>
          <p:nvPr/>
        </p:nvSpPr>
        <p:spPr>
          <a:xfrm>
            <a:off x="3410243" y="4626864"/>
            <a:ext cx="2651760" cy="576072"/>
          </a:xfrm>
          <a:prstGeom prst="rect">
            <a:avLst/>
          </a:prstGeom>
          <a:noFill/>
          <a:effectLst/>
        </p:spPr>
        <p:txBody>
          <a:bodyPr wrap="square" lIns="0" tIns="0" rIns="0" bIns="0">
            <a:spAutoFit/>
          </a:bodyPr>
          <a:lstStyle/>
          <a:p>
            <a:pPr>
              <a:spcAft>
                <a:spcPts val="400"/>
              </a:spcAft>
              <a:defRPr sz="1600" b="0">
                <a:solidFill>
                  <a:srgbClr val="585254"/>
                </a:solidFill>
                <a:latin typeface="Arial"/>
              </a:defRPr>
            </a:pPr>
            <a:r>
              <a:rPr sz="1600" b="0" dirty="0">
                <a:solidFill>
                  <a:srgbClr val="585254"/>
                </a:solidFill>
                <a:latin typeface="Arial"/>
              </a:rPr>
              <a:t>The northern front has fallen</a:t>
            </a:r>
          </a:p>
        </p:txBody>
      </p:sp>
      <p:sp>
        <p:nvSpPr>
          <p:cNvPr id="40" name="TextBox 39"/>
          <p:cNvSpPr txBox="1"/>
          <p:nvPr/>
        </p:nvSpPr>
        <p:spPr>
          <a:xfrm>
            <a:off x="6263171" y="1700784"/>
            <a:ext cx="2651760" cy="320040"/>
          </a:xfrm>
          <a:prstGeom prst="rect">
            <a:avLst/>
          </a:prstGeom>
          <a:noFill/>
          <a:effectLst/>
        </p:spPr>
        <p:txBody>
          <a:bodyPr wrap="square" lIns="0" tIns="0" rIns="0" bIns="0">
            <a:spAutoFit/>
          </a:bodyPr>
          <a:lstStyle/>
          <a:p>
            <a:pPr>
              <a:spcAft>
                <a:spcPts val="400"/>
              </a:spcAft>
              <a:defRPr sz="2100" b="1">
                <a:solidFill>
                  <a:srgbClr val="251F21"/>
                </a:solidFill>
                <a:latin typeface="Arial"/>
              </a:defRPr>
            </a:pPr>
            <a:r>
              <a:rPr sz="2100" b="1">
                <a:solidFill>
                  <a:srgbClr val="251F21"/>
                </a:solidFill>
                <a:latin typeface="Arial"/>
              </a:rPr>
              <a:t>July 1938</a:t>
            </a:r>
          </a:p>
        </p:txBody>
      </p:sp>
      <p:sp>
        <p:nvSpPr>
          <p:cNvPr id="41" name="Freeform 40"/>
          <p:cNvSpPr/>
          <p:nvPr/>
        </p:nvSpPr>
        <p:spPr>
          <a:xfrm>
            <a:off x="8245166" y="3451491"/>
            <a:ext cx="66355" cy="60585"/>
          </a:xfrm>
          <a:custGeom>
            <a:avLst/>
            <a:gdLst/>
            <a:ahLst/>
            <a:cxnLst/>
            <a:rect l="l" t="t" r="r" b="b"/>
            <a:pathLst>
              <a:path w="23" h="21">
                <a:moveTo>
                  <a:pt x="23" y="2"/>
                </a:moveTo>
                <a:lnTo>
                  <a:pt x="18" y="0"/>
                </a:lnTo>
                <a:lnTo>
                  <a:pt x="5" y="6"/>
                </a:lnTo>
                <a:lnTo>
                  <a:pt x="5" y="11"/>
                </a:lnTo>
                <a:lnTo>
                  <a:pt x="0" y="12"/>
                </a:lnTo>
                <a:lnTo>
                  <a:pt x="0" y="18"/>
                </a:lnTo>
                <a:lnTo>
                  <a:pt x="4" y="18"/>
                </a:lnTo>
                <a:lnTo>
                  <a:pt x="5" y="20"/>
                </a:lnTo>
                <a:lnTo>
                  <a:pt x="10" y="21"/>
                </a:lnTo>
                <a:lnTo>
                  <a:pt x="10" y="18"/>
                </a:lnTo>
                <a:lnTo>
                  <a:pt x="21" y="9"/>
                </a:lnTo>
                <a:close/>
              </a:path>
            </a:pathLst>
          </a:custGeom>
          <a:solidFill>
            <a:srgbClr val="C18791"/>
          </a:solidFill>
          <a:ln>
            <a:noFill/>
          </a:ln>
          <a:effectLst/>
        </p:spPr>
        <p:style>
          <a:lnRef idx="1">
            <a:schemeClr val="accent1"/>
          </a:lnRef>
          <a:fillRef idx="3">
            <a:schemeClr val="accent1"/>
          </a:fillRef>
          <a:effectRef idx="0">
            <a:schemeClr val="accent1"/>
          </a:effectRef>
          <a:fontRef idx="minor">
            <a:schemeClr val="lt1"/>
          </a:fontRef>
        </p:style>
        <p:txBody>
          <a:bodyPr rtlCol="0" anchor="ctr"/>
          <a:lstStyle/>
          <a:p>
            <a:pPr algn="ctr"/>
            <a:endParaRPr/>
          </a:p>
        </p:txBody>
      </p:sp>
      <p:sp>
        <p:nvSpPr>
          <p:cNvPr id="42" name="Freeform 41"/>
          <p:cNvSpPr/>
          <p:nvPr/>
        </p:nvSpPr>
        <p:spPr>
          <a:xfrm>
            <a:off x="8452886" y="3255311"/>
            <a:ext cx="199065" cy="155790"/>
          </a:xfrm>
          <a:custGeom>
            <a:avLst/>
            <a:gdLst/>
            <a:ahLst/>
            <a:cxnLst/>
            <a:rect l="l" t="t" r="r" b="b"/>
            <a:pathLst>
              <a:path w="69" h="54">
                <a:moveTo>
                  <a:pt x="47" y="0"/>
                </a:moveTo>
                <a:lnTo>
                  <a:pt x="43" y="0"/>
                </a:lnTo>
                <a:lnTo>
                  <a:pt x="31" y="6"/>
                </a:lnTo>
                <a:lnTo>
                  <a:pt x="28" y="6"/>
                </a:lnTo>
                <a:lnTo>
                  <a:pt x="14" y="19"/>
                </a:lnTo>
                <a:lnTo>
                  <a:pt x="1" y="27"/>
                </a:lnTo>
                <a:lnTo>
                  <a:pt x="0" y="30"/>
                </a:lnTo>
                <a:lnTo>
                  <a:pt x="2" y="32"/>
                </a:lnTo>
                <a:lnTo>
                  <a:pt x="6" y="32"/>
                </a:lnTo>
                <a:lnTo>
                  <a:pt x="9" y="37"/>
                </a:lnTo>
                <a:lnTo>
                  <a:pt x="12" y="32"/>
                </a:lnTo>
                <a:lnTo>
                  <a:pt x="21" y="30"/>
                </a:lnTo>
                <a:lnTo>
                  <a:pt x="25" y="33"/>
                </a:lnTo>
                <a:lnTo>
                  <a:pt x="25" y="43"/>
                </a:lnTo>
                <a:lnTo>
                  <a:pt x="28" y="46"/>
                </a:lnTo>
                <a:lnTo>
                  <a:pt x="39" y="46"/>
                </a:lnTo>
                <a:lnTo>
                  <a:pt x="45" y="54"/>
                </a:lnTo>
                <a:lnTo>
                  <a:pt x="48" y="50"/>
                </a:lnTo>
                <a:lnTo>
                  <a:pt x="55" y="46"/>
                </a:lnTo>
                <a:lnTo>
                  <a:pt x="58" y="41"/>
                </a:lnTo>
                <a:lnTo>
                  <a:pt x="59" y="35"/>
                </a:lnTo>
                <a:lnTo>
                  <a:pt x="65" y="29"/>
                </a:lnTo>
                <a:lnTo>
                  <a:pt x="65" y="25"/>
                </a:lnTo>
                <a:lnTo>
                  <a:pt x="69" y="22"/>
                </a:lnTo>
                <a:lnTo>
                  <a:pt x="69" y="16"/>
                </a:lnTo>
                <a:lnTo>
                  <a:pt x="64" y="13"/>
                </a:lnTo>
                <a:lnTo>
                  <a:pt x="59" y="17"/>
                </a:lnTo>
                <a:lnTo>
                  <a:pt x="55" y="17"/>
                </a:lnTo>
                <a:lnTo>
                  <a:pt x="50" y="14"/>
                </a:lnTo>
                <a:lnTo>
                  <a:pt x="48" y="8"/>
                </a:lnTo>
                <a:lnTo>
                  <a:pt x="52" y="5"/>
                </a:lnTo>
                <a:lnTo>
                  <a:pt x="47" y="6"/>
                </a:lnTo>
                <a:lnTo>
                  <a:pt x="45" y="4"/>
                </a:lnTo>
                <a:close/>
              </a:path>
            </a:pathLst>
          </a:custGeom>
          <a:solidFill>
            <a:srgbClr val="C18791"/>
          </a:solidFill>
          <a:ln>
            <a:noFill/>
          </a:ln>
          <a:effectLst/>
        </p:spPr>
        <p:style>
          <a:lnRef idx="1">
            <a:schemeClr val="accent1"/>
          </a:lnRef>
          <a:fillRef idx="3">
            <a:schemeClr val="accent1"/>
          </a:fillRef>
          <a:effectRef idx="0">
            <a:schemeClr val="accent1"/>
          </a:effectRef>
          <a:fontRef idx="minor">
            <a:schemeClr val="lt1"/>
          </a:fontRef>
        </p:style>
        <p:txBody>
          <a:bodyPr rtlCol="0" anchor="ctr"/>
          <a:lstStyle/>
          <a:p>
            <a:pPr algn="ctr"/>
            <a:endParaRPr/>
          </a:p>
        </p:txBody>
      </p:sp>
      <p:sp>
        <p:nvSpPr>
          <p:cNvPr id="43" name="Freeform 42"/>
          <p:cNvSpPr/>
          <p:nvPr/>
        </p:nvSpPr>
        <p:spPr>
          <a:xfrm>
            <a:off x="8724076" y="3220691"/>
            <a:ext cx="86550" cy="57700"/>
          </a:xfrm>
          <a:custGeom>
            <a:avLst/>
            <a:gdLst/>
            <a:ahLst/>
            <a:cxnLst/>
            <a:rect l="l" t="t" r="r" b="b"/>
            <a:pathLst>
              <a:path w="30" h="20">
                <a:moveTo>
                  <a:pt x="0" y="2"/>
                </a:moveTo>
                <a:lnTo>
                  <a:pt x="0" y="11"/>
                </a:lnTo>
                <a:lnTo>
                  <a:pt x="9" y="10"/>
                </a:lnTo>
                <a:lnTo>
                  <a:pt x="26" y="20"/>
                </a:lnTo>
                <a:lnTo>
                  <a:pt x="29" y="19"/>
                </a:lnTo>
                <a:lnTo>
                  <a:pt x="30" y="15"/>
                </a:lnTo>
                <a:lnTo>
                  <a:pt x="28" y="13"/>
                </a:lnTo>
                <a:lnTo>
                  <a:pt x="28" y="10"/>
                </a:lnTo>
                <a:lnTo>
                  <a:pt x="20" y="1"/>
                </a:lnTo>
                <a:lnTo>
                  <a:pt x="16" y="0"/>
                </a:lnTo>
                <a:close/>
              </a:path>
            </a:pathLst>
          </a:custGeom>
          <a:solidFill>
            <a:srgbClr val="C18791"/>
          </a:solidFill>
          <a:ln>
            <a:noFill/>
          </a:ln>
          <a:effectLst/>
        </p:spPr>
        <p:style>
          <a:lnRef idx="1">
            <a:schemeClr val="accent1"/>
          </a:lnRef>
          <a:fillRef idx="3">
            <a:schemeClr val="accent1"/>
          </a:fillRef>
          <a:effectRef idx="0">
            <a:schemeClr val="accent1"/>
          </a:effectRef>
          <a:fontRef idx="minor">
            <a:schemeClr val="lt1"/>
          </a:fontRef>
        </p:style>
        <p:txBody>
          <a:bodyPr rtlCol="0" anchor="ctr"/>
          <a:lstStyle/>
          <a:p>
            <a:pPr algn="ctr"/>
            <a:endParaRPr/>
          </a:p>
        </p:txBody>
      </p:sp>
      <p:sp>
        <p:nvSpPr>
          <p:cNvPr id="44" name="Freeform 43"/>
          <p:cNvSpPr/>
          <p:nvPr/>
        </p:nvSpPr>
        <p:spPr>
          <a:xfrm>
            <a:off x="6306446" y="2332111"/>
            <a:ext cx="1909870" cy="1857940"/>
          </a:xfrm>
          <a:custGeom>
            <a:avLst/>
            <a:gdLst/>
            <a:ahLst/>
            <a:cxnLst/>
            <a:rect l="l" t="t" r="r" b="b"/>
            <a:pathLst>
              <a:path w="662" h="644">
                <a:moveTo>
                  <a:pt x="662" y="82"/>
                </a:moveTo>
                <a:lnTo>
                  <a:pt x="651" y="81"/>
                </a:lnTo>
                <a:lnTo>
                  <a:pt x="646" y="78"/>
                </a:lnTo>
                <a:lnTo>
                  <a:pt x="637" y="76"/>
                </a:lnTo>
                <a:lnTo>
                  <a:pt x="634" y="82"/>
                </a:lnTo>
                <a:lnTo>
                  <a:pt x="634" y="89"/>
                </a:lnTo>
                <a:lnTo>
                  <a:pt x="620" y="90"/>
                </a:lnTo>
                <a:lnTo>
                  <a:pt x="616" y="87"/>
                </a:lnTo>
                <a:lnTo>
                  <a:pt x="613" y="90"/>
                </a:lnTo>
                <a:lnTo>
                  <a:pt x="610" y="90"/>
                </a:lnTo>
                <a:lnTo>
                  <a:pt x="609" y="88"/>
                </a:lnTo>
                <a:lnTo>
                  <a:pt x="604" y="86"/>
                </a:lnTo>
                <a:lnTo>
                  <a:pt x="601" y="89"/>
                </a:lnTo>
                <a:lnTo>
                  <a:pt x="595" y="88"/>
                </a:lnTo>
                <a:lnTo>
                  <a:pt x="593" y="90"/>
                </a:lnTo>
                <a:lnTo>
                  <a:pt x="590" y="90"/>
                </a:lnTo>
                <a:lnTo>
                  <a:pt x="583" y="81"/>
                </a:lnTo>
                <a:lnTo>
                  <a:pt x="579" y="81"/>
                </a:lnTo>
                <a:lnTo>
                  <a:pt x="574" y="77"/>
                </a:lnTo>
                <a:lnTo>
                  <a:pt x="568" y="80"/>
                </a:lnTo>
                <a:lnTo>
                  <a:pt x="560" y="79"/>
                </a:lnTo>
                <a:lnTo>
                  <a:pt x="556" y="81"/>
                </a:lnTo>
                <a:lnTo>
                  <a:pt x="546" y="72"/>
                </a:lnTo>
                <a:lnTo>
                  <a:pt x="544" y="67"/>
                </a:lnTo>
                <a:lnTo>
                  <a:pt x="532" y="68"/>
                </a:lnTo>
                <a:lnTo>
                  <a:pt x="527" y="64"/>
                </a:lnTo>
                <a:lnTo>
                  <a:pt x="512" y="60"/>
                </a:lnTo>
                <a:lnTo>
                  <a:pt x="510" y="58"/>
                </a:lnTo>
                <a:lnTo>
                  <a:pt x="510" y="54"/>
                </a:lnTo>
                <a:lnTo>
                  <a:pt x="507" y="56"/>
                </a:lnTo>
                <a:lnTo>
                  <a:pt x="506" y="61"/>
                </a:lnTo>
                <a:lnTo>
                  <a:pt x="502" y="61"/>
                </a:lnTo>
                <a:lnTo>
                  <a:pt x="499" y="56"/>
                </a:lnTo>
                <a:lnTo>
                  <a:pt x="502" y="53"/>
                </a:lnTo>
                <a:lnTo>
                  <a:pt x="504" y="47"/>
                </a:lnTo>
                <a:lnTo>
                  <a:pt x="503" y="42"/>
                </a:lnTo>
                <a:lnTo>
                  <a:pt x="494" y="40"/>
                </a:lnTo>
                <a:lnTo>
                  <a:pt x="489" y="43"/>
                </a:lnTo>
                <a:lnTo>
                  <a:pt x="487" y="38"/>
                </a:lnTo>
                <a:lnTo>
                  <a:pt x="483" y="38"/>
                </a:lnTo>
                <a:lnTo>
                  <a:pt x="477" y="33"/>
                </a:lnTo>
                <a:lnTo>
                  <a:pt x="471" y="37"/>
                </a:lnTo>
                <a:lnTo>
                  <a:pt x="459" y="40"/>
                </a:lnTo>
                <a:lnTo>
                  <a:pt x="442" y="40"/>
                </a:lnTo>
                <a:lnTo>
                  <a:pt x="432" y="34"/>
                </a:lnTo>
                <a:lnTo>
                  <a:pt x="421" y="32"/>
                </a:lnTo>
                <a:lnTo>
                  <a:pt x="417" y="28"/>
                </a:lnTo>
                <a:lnTo>
                  <a:pt x="405" y="29"/>
                </a:lnTo>
                <a:lnTo>
                  <a:pt x="405" y="31"/>
                </a:lnTo>
                <a:lnTo>
                  <a:pt x="401" y="33"/>
                </a:lnTo>
                <a:lnTo>
                  <a:pt x="400" y="37"/>
                </a:lnTo>
                <a:lnTo>
                  <a:pt x="395" y="37"/>
                </a:lnTo>
                <a:lnTo>
                  <a:pt x="394" y="35"/>
                </a:lnTo>
                <a:lnTo>
                  <a:pt x="386" y="36"/>
                </a:lnTo>
                <a:lnTo>
                  <a:pt x="384" y="31"/>
                </a:lnTo>
                <a:lnTo>
                  <a:pt x="374" y="30"/>
                </a:lnTo>
                <a:lnTo>
                  <a:pt x="373" y="27"/>
                </a:lnTo>
                <a:lnTo>
                  <a:pt x="364" y="23"/>
                </a:lnTo>
                <a:lnTo>
                  <a:pt x="356" y="25"/>
                </a:lnTo>
                <a:lnTo>
                  <a:pt x="354" y="27"/>
                </a:lnTo>
                <a:lnTo>
                  <a:pt x="352" y="27"/>
                </a:lnTo>
                <a:lnTo>
                  <a:pt x="350" y="24"/>
                </a:lnTo>
                <a:lnTo>
                  <a:pt x="343" y="25"/>
                </a:lnTo>
                <a:lnTo>
                  <a:pt x="339" y="28"/>
                </a:lnTo>
                <a:lnTo>
                  <a:pt x="334" y="28"/>
                </a:lnTo>
                <a:lnTo>
                  <a:pt x="325" y="32"/>
                </a:lnTo>
                <a:lnTo>
                  <a:pt x="295" y="32"/>
                </a:lnTo>
                <a:lnTo>
                  <a:pt x="273" y="26"/>
                </a:lnTo>
                <a:lnTo>
                  <a:pt x="259" y="25"/>
                </a:lnTo>
                <a:lnTo>
                  <a:pt x="255" y="21"/>
                </a:lnTo>
                <a:lnTo>
                  <a:pt x="247" y="19"/>
                </a:lnTo>
                <a:lnTo>
                  <a:pt x="240" y="19"/>
                </a:lnTo>
                <a:lnTo>
                  <a:pt x="238" y="23"/>
                </a:lnTo>
                <a:lnTo>
                  <a:pt x="234" y="24"/>
                </a:lnTo>
                <a:lnTo>
                  <a:pt x="231" y="19"/>
                </a:lnTo>
                <a:lnTo>
                  <a:pt x="227" y="18"/>
                </a:lnTo>
                <a:lnTo>
                  <a:pt x="221" y="12"/>
                </a:lnTo>
                <a:lnTo>
                  <a:pt x="215" y="13"/>
                </a:lnTo>
                <a:lnTo>
                  <a:pt x="211" y="17"/>
                </a:lnTo>
                <a:lnTo>
                  <a:pt x="207" y="16"/>
                </a:lnTo>
                <a:lnTo>
                  <a:pt x="205" y="18"/>
                </a:lnTo>
                <a:lnTo>
                  <a:pt x="199" y="18"/>
                </a:lnTo>
                <a:lnTo>
                  <a:pt x="195" y="16"/>
                </a:lnTo>
                <a:lnTo>
                  <a:pt x="190" y="18"/>
                </a:lnTo>
                <a:lnTo>
                  <a:pt x="178" y="19"/>
                </a:lnTo>
                <a:lnTo>
                  <a:pt x="167" y="17"/>
                </a:lnTo>
                <a:lnTo>
                  <a:pt x="149" y="17"/>
                </a:lnTo>
                <a:lnTo>
                  <a:pt x="144" y="19"/>
                </a:lnTo>
                <a:lnTo>
                  <a:pt x="130" y="18"/>
                </a:lnTo>
                <a:lnTo>
                  <a:pt x="124" y="13"/>
                </a:lnTo>
                <a:lnTo>
                  <a:pt x="122" y="9"/>
                </a:lnTo>
                <a:lnTo>
                  <a:pt x="116" y="7"/>
                </a:lnTo>
                <a:lnTo>
                  <a:pt x="114" y="4"/>
                </a:lnTo>
                <a:lnTo>
                  <a:pt x="111" y="4"/>
                </a:lnTo>
                <a:lnTo>
                  <a:pt x="108" y="8"/>
                </a:lnTo>
                <a:lnTo>
                  <a:pt x="106" y="8"/>
                </a:lnTo>
                <a:lnTo>
                  <a:pt x="102" y="0"/>
                </a:lnTo>
                <a:lnTo>
                  <a:pt x="93" y="6"/>
                </a:lnTo>
                <a:lnTo>
                  <a:pt x="91" y="6"/>
                </a:lnTo>
                <a:lnTo>
                  <a:pt x="88" y="1"/>
                </a:lnTo>
                <a:lnTo>
                  <a:pt x="84" y="5"/>
                </a:lnTo>
                <a:lnTo>
                  <a:pt x="78" y="6"/>
                </a:lnTo>
                <a:lnTo>
                  <a:pt x="77" y="9"/>
                </a:lnTo>
                <a:lnTo>
                  <a:pt x="66" y="18"/>
                </a:lnTo>
                <a:lnTo>
                  <a:pt x="62" y="18"/>
                </a:lnTo>
                <a:lnTo>
                  <a:pt x="62" y="27"/>
                </a:lnTo>
                <a:lnTo>
                  <a:pt x="65" y="22"/>
                </a:lnTo>
                <a:lnTo>
                  <a:pt x="68" y="22"/>
                </a:lnTo>
                <a:lnTo>
                  <a:pt x="71" y="25"/>
                </a:lnTo>
                <a:lnTo>
                  <a:pt x="67" y="36"/>
                </a:lnTo>
                <a:lnTo>
                  <a:pt x="59" y="32"/>
                </a:lnTo>
                <a:lnTo>
                  <a:pt x="59" y="36"/>
                </a:lnTo>
                <a:lnTo>
                  <a:pt x="53" y="34"/>
                </a:lnTo>
                <a:lnTo>
                  <a:pt x="47" y="39"/>
                </a:lnTo>
                <a:lnTo>
                  <a:pt x="41" y="39"/>
                </a:lnTo>
                <a:lnTo>
                  <a:pt x="37" y="41"/>
                </a:lnTo>
                <a:lnTo>
                  <a:pt x="31" y="40"/>
                </a:lnTo>
                <a:lnTo>
                  <a:pt x="27" y="37"/>
                </a:lnTo>
                <a:lnTo>
                  <a:pt x="24" y="38"/>
                </a:lnTo>
                <a:lnTo>
                  <a:pt x="23" y="41"/>
                </a:lnTo>
                <a:lnTo>
                  <a:pt x="19" y="41"/>
                </a:lnTo>
                <a:lnTo>
                  <a:pt x="21" y="45"/>
                </a:lnTo>
                <a:lnTo>
                  <a:pt x="17" y="46"/>
                </a:lnTo>
                <a:lnTo>
                  <a:pt x="14" y="50"/>
                </a:lnTo>
                <a:lnTo>
                  <a:pt x="6" y="50"/>
                </a:lnTo>
                <a:lnTo>
                  <a:pt x="4" y="52"/>
                </a:lnTo>
                <a:lnTo>
                  <a:pt x="7" y="54"/>
                </a:lnTo>
                <a:lnTo>
                  <a:pt x="7" y="56"/>
                </a:lnTo>
                <a:lnTo>
                  <a:pt x="2" y="58"/>
                </a:lnTo>
                <a:lnTo>
                  <a:pt x="2" y="60"/>
                </a:lnTo>
                <a:lnTo>
                  <a:pt x="0" y="61"/>
                </a:lnTo>
                <a:lnTo>
                  <a:pt x="0" y="72"/>
                </a:lnTo>
                <a:lnTo>
                  <a:pt x="1" y="70"/>
                </a:lnTo>
                <a:lnTo>
                  <a:pt x="7" y="70"/>
                </a:lnTo>
                <a:lnTo>
                  <a:pt x="9" y="72"/>
                </a:lnTo>
                <a:lnTo>
                  <a:pt x="9" y="76"/>
                </a:lnTo>
                <a:lnTo>
                  <a:pt x="11" y="77"/>
                </a:lnTo>
                <a:lnTo>
                  <a:pt x="11" y="80"/>
                </a:lnTo>
                <a:lnTo>
                  <a:pt x="9" y="81"/>
                </a:lnTo>
                <a:lnTo>
                  <a:pt x="11" y="84"/>
                </a:lnTo>
                <a:lnTo>
                  <a:pt x="14" y="81"/>
                </a:lnTo>
                <a:lnTo>
                  <a:pt x="22" y="82"/>
                </a:lnTo>
                <a:lnTo>
                  <a:pt x="22" y="84"/>
                </a:lnTo>
                <a:lnTo>
                  <a:pt x="16" y="90"/>
                </a:lnTo>
                <a:lnTo>
                  <a:pt x="13" y="99"/>
                </a:lnTo>
                <a:lnTo>
                  <a:pt x="17" y="103"/>
                </a:lnTo>
                <a:lnTo>
                  <a:pt x="17" y="101"/>
                </a:lnTo>
                <a:lnTo>
                  <a:pt x="23" y="94"/>
                </a:lnTo>
                <a:lnTo>
                  <a:pt x="26" y="95"/>
                </a:lnTo>
                <a:lnTo>
                  <a:pt x="27" y="92"/>
                </a:lnTo>
                <a:lnTo>
                  <a:pt x="33" y="94"/>
                </a:lnTo>
                <a:lnTo>
                  <a:pt x="33" y="97"/>
                </a:lnTo>
                <a:lnTo>
                  <a:pt x="29" y="101"/>
                </a:lnTo>
                <a:lnTo>
                  <a:pt x="29" y="106"/>
                </a:lnTo>
                <a:lnTo>
                  <a:pt x="22" y="109"/>
                </a:lnTo>
                <a:lnTo>
                  <a:pt x="25" y="109"/>
                </a:lnTo>
                <a:lnTo>
                  <a:pt x="28" y="114"/>
                </a:lnTo>
                <a:lnTo>
                  <a:pt x="34" y="115"/>
                </a:lnTo>
                <a:lnTo>
                  <a:pt x="34" y="118"/>
                </a:lnTo>
                <a:lnTo>
                  <a:pt x="32" y="120"/>
                </a:lnTo>
                <a:lnTo>
                  <a:pt x="29" y="120"/>
                </a:lnTo>
                <a:lnTo>
                  <a:pt x="29" y="123"/>
                </a:lnTo>
                <a:lnTo>
                  <a:pt x="27" y="125"/>
                </a:lnTo>
                <a:lnTo>
                  <a:pt x="32" y="125"/>
                </a:lnTo>
                <a:lnTo>
                  <a:pt x="34" y="123"/>
                </a:lnTo>
                <a:lnTo>
                  <a:pt x="38" y="124"/>
                </a:lnTo>
                <a:lnTo>
                  <a:pt x="38" y="126"/>
                </a:lnTo>
                <a:lnTo>
                  <a:pt x="30" y="132"/>
                </a:lnTo>
                <a:lnTo>
                  <a:pt x="29" y="137"/>
                </a:lnTo>
                <a:lnTo>
                  <a:pt x="25" y="139"/>
                </a:lnTo>
                <a:lnTo>
                  <a:pt x="26" y="158"/>
                </a:lnTo>
                <a:lnTo>
                  <a:pt x="41" y="143"/>
                </a:lnTo>
                <a:lnTo>
                  <a:pt x="60" y="140"/>
                </a:lnTo>
                <a:lnTo>
                  <a:pt x="68" y="136"/>
                </a:lnTo>
                <a:lnTo>
                  <a:pt x="70" y="142"/>
                </a:lnTo>
                <a:lnTo>
                  <a:pt x="75" y="142"/>
                </a:lnTo>
                <a:lnTo>
                  <a:pt x="75" y="146"/>
                </a:lnTo>
                <a:lnTo>
                  <a:pt x="67" y="154"/>
                </a:lnTo>
                <a:lnTo>
                  <a:pt x="67" y="156"/>
                </a:lnTo>
                <a:lnTo>
                  <a:pt x="70" y="158"/>
                </a:lnTo>
                <a:lnTo>
                  <a:pt x="71" y="163"/>
                </a:lnTo>
                <a:lnTo>
                  <a:pt x="76" y="164"/>
                </a:lnTo>
                <a:lnTo>
                  <a:pt x="83" y="158"/>
                </a:lnTo>
                <a:lnTo>
                  <a:pt x="87" y="158"/>
                </a:lnTo>
                <a:lnTo>
                  <a:pt x="89" y="160"/>
                </a:lnTo>
                <a:lnTo>
                  <a:pt x="96" y="156"/>
                </a:lnTo>
                <a:lnTo>
                  <a:pt x="102" y="156"/>
                </a:lnTo>
                <a:lnTo>
                  <a:pt x="106" y="159"/>
                </a:lnTo>
                <a:lnTo>
                  <a:pt x="106" y="161"/>
                </a:lnTo>
                <a:lnTo>
                  <a:pt x="115" y="159"/>
                </a:lnTo>
                <a:lnTo>
                  <a:pt x="118" y="163"/>
                </a:lnTo>
                <a:lnTo>
                  <a:pt x="120" y="161"/>
                </a:lnTo>
                <a:lnTo>
                  <a:pt x="131" y="158"/>
                </a:lnTo>
                <a:lnTo>
                  <a:pt x="133" y="156"/>
                </a:lnTo>
                <a:lnTo>
                  <a:pt x="134" y="149"/>
                </a:lnTo>
                <a:lnTo>
                  <a:pt x="138" y="149"/>
                </a:lnTo>
                <a:lnTo>
                  <a:pt x="141" y="152"/>
                </a:lnTo>
                <a:lnTo>
                  <a:pt x="156" y="152"/>
                </a:lnTo>
                <a:lnTo>
                  <a:pt x="160" y="150"/>
                </a:lnTo>
                <a:lnTo>
                  <a:pt x="164" y="153"/>
                </a:lnTo>
                <a:lnTo>
                  <a:pt x="173" y="153"/>
                </a:lnTo>
                <a:lnTo>
                  <a:pt x="173" y="173"/>
                </a:lnTo>
                <a:lnTo>
                  <a:pt x="177" y="176"/>
                </a:lnTo>
                <a:lnTo>
                  <a:pt x="180" y="174"/>
                </a:lnTo>
                <a:lnTo>
                  <a:pt x="187" y="174"/>
                </a:lnTo>
                <a:lnTo>
                  <a:pt x="191" y="176"/>
                </a:lnTo>
                <a:lnTo>
                  <a:pt x="195" y="181"/>
                </a:lnTo>
                <a:lnTo>
                  <a:pt x="195" y="184"/>
                </a:lnTo>
                <a:lnTo>
                  <a:pt x="191" y="189"/>
                </a:lnTo>
                <a:lnTo>
                  <a:pt x="188" y="197"/>
                </a:lnTo>
                <a:lnTo>
                  <a:pt x="184" y="198"/>
                </a:lnTo>
                <a:lnTo>
                  <a:pt x="182" y="203"/>
                </a:lnTo>
                <a:lnTo>
                  <a:pt x="177" y="208"/>
                </a:lnTo>
                <a:lnTo>
                  <a:pt x="166" y="211"/>
                </a:lnTo>
                <a:lnTo>
                  <a:pt x="159" y="220"/>
                </a:lnTo>
                <a:lnTo>
                  <a:pt x="157" y="227"/>
                </a:lnTo>
                <a:lnTo>
                  <a:pt x="149" y="228"/>
                </a:lnTo>
                <a:lnTo>
                  <a:pt x="154" y="235"/>
                </a:lnTo>
                <a:lnTo>
                  <a:pt x="155" y="240"/>
                </a:lnTo>
                <a:lnTo>
                  <a:pt x="157" y="241"/>
                </a:lnTo>
                <a:lnTo>
                  <a:pt x="156" y="253"/>
                </a:lnTo>
                <a:lnTo>
                  <a:pt x="158" y="261"/>
                </a:lnTo>
                <a:lnTo>
                  <a:pt x="155" y="266"/>
                </a:lnTo>
                <a:lnTo>
                  <a:pt x="158" y="271"/>
                </a:lnTo>
                <a:lnTo>
                  <a:pt x="155" y="275"/>
                </a:lnTo>
                <a:lnTo>
                  <a:pt x="155" y="279"/>
                </a:lnTo>
                <a:lnTo>
                  <a:pt x="158" y="283"/>
                </a:lnTo>
                <a:lnTo>
                  <a:pt x="158" y="286"/>
                </a:lnTo>
                <a:lnTo>
                  <a:pt x="152" y="292"/>
                </a:lnTo>
                <a:lnTo>
                  <a:pt x="145" y="294"/>
                </a:lnTo>
                <a:lnTo>
                  <a:pt x="143" y="298"/>
                </a:lnTo>
                <a:lnTo>
                  <a:pt x="144" y="303"/>
                </a:lnTo>
                <a:lnTo>
                  <a:pt x="147" y="304"/>
                </a:lnTo>
                <a:lnTo>
                  <a:pt x="152" y="310"/>
                </a:lnTo>
                <a:lnTo>
                  <a:pt x="150" y="321"/>
                </a:lnTo>
                <a:lnTo>
                  <a:pt x="151" y="324"/>
                </a:lnTo>
                <a:lnTo>
                  <a:pt x="146" y="329"/>
                </a:lnTo>
                <a:lnTo>
                  <a:pt x="144" y="340"/>
                </a:lnTo>
                <a:lnTo>
                  <a:pt x="142" y="342"/>
                </a:lnTo>
                <a:lnTo>
                  <a:pt x="111" y="342"/>
                </a:lnTo>
                <a:lnTo>
                  <a:pt x="113" y="348"/>
                </a:lnTo>
                <a:lnTo>
                  <a:pt x="119" y="353"/>
                </a:lnTo>
                <a:lnTo>
                  <a:pt x="121" y="357"/>
                </a:lnTo>
                <a:lnTo>
                  <a:pt x="125" y="359"/>
                </a:lnTo>
                <a:lnTo>
                  <a:pt x="125" y="363"/>
                </a:lnTo>
                <a:lnTo>
                  <a:pt x="123" y="365"/>
                </a:lnTo>
                <a:lnTo>
                  <a:pt x="129" y="373"/>
                </a:lnTo>
                <a:lnTo>
                  <a:pt x="130" y="381"/>
                </a:lnTo>
                <a:lnTo>
                  <a:pt x="135" y="383"/>
                </a:lnTo>
                <a:lnTo>
                  <a:pt x="135" y="387"/>
                </a:lnTo>
                <a:lnTo>
                  <a:pt x="137" y="389"/>
                </a:lnTo>
                <a:lnTo>
                  <a:pt x="143" y="388"/>
                </a:lnTo>
                <a:lnTo>
                  <a:pt x="147" y="393"/>
                </a:lnTo>
                <a:lnTo>
                  <a:pt x="152" y="392"/>
                </a:lnTo>
                <a:lnTo>
                  <a:pt x="154" y="395"/>
                </a:lnTo>
                <a:lnTo>
                  <a:pt x="154" y="398"/>
                </a:lnTo>
                <a:lnTo>
                  <a:pt x="152" y="400"/>
                </a:lnTo>
                <a:lnTo>
                  <a:pt x="148" y="400"/>
                </a:lnTo>
                <a:lnTo>
                  <a:pt x="146" y="398"/>
                </a:lnTo>
                <a:lnTo>
                  <a:pt x="141" y="405"/>
                </a:lnTo>
                <a:lnTo>
                  <a:pt x="142" y="408"/>
                </a:lnTo>
                <a:lnTo>
                  <a:pt x="128" y="420"/>
                </a:lnTo>
                <a:lnTo>
                  <a:pt x="127" y="424"/>
                </a:lnTo>
                <a:lnTo>
                  <a:pt x="128" y="431"/>
                </a:lnTo>
                <a:lnTo>
                  <a:pt x="124" y="439"/>
                </a:lnTo>
                <a:lnTo>
                  <a:pt x="124" y="444"/>
                </a:lnTo>
                <a:lnTo>
                  <a:pt x="133" y="454"/>
                </a:lnTo>
                <a:lnTo>
                  <a:pt x="139" y="465"/>
                </a:lnTo>
                <a:lnTo>
                  <a:pt x="147" y="463"/>
                </a:lnTo>
                <a:lnTo>
                  <a:pt x="148" y="467"/>
                </a:lnTo>
                <a:lnTo>
                  <a:pt x="144" y="478"/>
                </a:lnTo>
                <a:lnTo>
                  <a:pt x="138" y="477"/>
                </a:lnTo>
                <a:lnTo>
                  <a:pt x="136" y="480"/>
                </a:lnTo>
                <a:lnTo>
                  <a:pt x="132" y="479"/>
                </a:lnTo>
                <a:lnTo>
                  <a:pt x="128" y="482"/>
                </a:lnTo>
                <a:lnTo>
                  <a:pt x="126" y="492"/>
                </a:lnTo>
                <a:lnTo>
                  <a:pt x="118" y="500"/>
                </a:lnTo>
                <a:lnTo>
                  <a:pt x="116" y="509"/>
                </a:lnTo>
                <a:lnTo>
                  <a:pt x="111" y="517"/>
                </a:lnTo>
                <a:lnTo>
                  <a:pt x="111" y="519"/>
                </a:lnTo>
                <a:lnTo>
                  <a:pt x="115" y="523"/>
                </a:lnTo>
                <a:lnTo>
                  <a:pt x="118" y="547"/>
                </a:lnTo>
                <a:lnTo>
                  <a:pt x="121" y="548"/>
                </a:lnTo>
                <a:lnTo>
                  <a:pt x="131" y="545"/>
                </a:lnTo>
                <a:lnTo>
                  <a:pt x="143" y="545"/>
                </a:lnTo>
                <a:lnTo>
                  <a:pt x="152" y="550"/>
                </a:lnTo>
                <a:lnTo>
                  <a:pt x="159" y="551"/>
                </a:lnTo>
                <a:lnTo>
                  <a:pt x="172" y="560"/>
                </a:lnTo>
                <a:lnTo>
                  <a:pt x="182" y="570"/>
                </a:lnTo>
                <a:lnTo>
                  <a:pt x="186" y="579"/>
                </a:lnTo>
                <a:lnTo>
                  <a:pt x="186" y="582"/>
                </a:lnTo>
                <a:lnTo>
                  <a:pt x="182" y="585"/>
                </a:lnTo>
                <a:lnTo>
                  <a:pt x="185" y="593"/>
                </a:lnTo>
                <a:lnTo>
                  <a:pt x="191" y="594"/>
                </a:lnTo>
                <a:lnTo>
                  <a:pt x="197" y="598"/>
                </a:lnTo>
                <a:lnTo>
                  <a:pt x="198" y="605"/>
                </a:lnTo>
                <a:lnTo>
                  <a:pt x="194" y="608"/>
                </a:lnTo>
                <a:lnTo>
                  <a:pt x="207" y="630"/>
                </a:lnTo>
                <a:lnTo>
                  <a:pt x="215" y="630"/>
                </a:lnTo>
                <a:lnTo>
                  <a:pt x="222" y="638"/>
                </a:lnTo>
                <a:lnTo>
                  <a:pt x="230" y="640"/>
                </a:lnTo>
                <a:lnTo>
                  <a:pt x="234" y="644"/>
                </a:lnTo>
                <a:lnTo>
                  <a:pt x="244" y="640"/>
                </a:lnTo>
                <a:lnTo>
                  <a:pt x="244" y="632"/>
                </a:lnTo>
                <a:lnTo>
                  <a:pt x="246" y="630"/>
                </a:lnTo>
                <a:lnTo>
                  <a:pt x="249" y="631"/>
                </a:lnTo>
                <a:lnTo>
                  <a:pt x="248" y="635"/>
                </a:lnTo>
                <a:lnTo>
                  <a:pt x="253" y="633"/>
                </a:lnTo>
                <a:lnTo>
                  <a:pt x="251" y="632"/>
                </a:lnTo>
                <a:lnTo>
                  <a:pt x="251" y="628"/>
                </a:lnTo>
                <a:lnTo>
                  <a:pt x="261" y="611"/>
                </a:lnTo>
                <a:lnTo>
                  <a:pt x="280" y="603"/>
                </a:lnTo>
                <a:lnTo>
                  <a:pt x="295" y="603"/>
                </a:lnTo>
                <a:lnTo>
                  <a:pt x="300" y="597"/>
                </a:lnTo>
                <a:lnTo>
                  <a:pt x="305" y="594"/>
                </a:lnTo>
                <a:lnTo>
                  <a:pt x="309" y="587"/>
                </a:lnTo>
                <a:lnTo>
                  <a:pt x="308" y="582"/>
                </a:lnTo>
                <a:lnTo>
                  <a:pt x="311" y="579"/>
                </a:lnTo>
                <a:lnTo>
                  <a:pt x="316" y="581"/>
                </a:lnTo>
                <a:lnTo>
                  <a:pt x="316" y="586"/>
                </a:lnTo>
                <a:lnTo>
                  <a:pt x="323" y="586"/>
                </a:lnTo>
                <a:lnTo>
                  <a:pt x="324" y="583"/>
                </a:lnTo>
                <a:lnTo>
                  <a:pt x="326" y="583"/>
                </a:lnTo>
                <a:lnTo>
                  <a:pt x="327" y="586"/>
                </a:lnTo>
                <a:lnTo>
                  <a:pt x="329" y="585"/>
                </a:lnTo>
                <a:lnTo>
                  <a:pt x="326" y="581"/>
                </a:lnTo>
                <a:lnTo>
                  <a:pt x="328" y="576"/>
                </a:lnTo>
                <a:lnTo>
                  <a:pt x="331" y="577"/>
                </a:lnTo>
                <a:lnTo>
                  <a:pt x="332" y="583"/>
                </a:lnTo>
                <a:lnTo>
                  <a:pt x="336" y="584"/>
                </a:lnTo>
                <a:lnTo>
                  <a:pt x="336" y="582"/>
                </a:lnTo>
                <a:lnTo>
                  <a:pt x="339" y="581"/>
                </a:lnTo>
                <a:lnTo>
                  <a:pt x="340" y="585"/>
                </a:lnTo>
                <a:lnTo>
                  <a:pt x="341" y="575"/>
                </a:lnTo>
                <a:lnTo>
                  <a:pt x="344" y="576"/>
                </a:lnTo>
                <a:lnTo>
                  <a:pt x="344" y="584"/>
                </a:lnTo>
                <a:lnTo>
                  <a:pt x="348" y="581"/>
                </a:lnTo>
                <a:lnTo>
                  <a:pt x="351" y="581"/>
                </a:lnTo>
                <a:lnTo>
                  <a:pt x="352" y="584"/>
                </a:lnTo>
                <a:lnTo>
                  <a:pt x="357" y="585"/>
                </a:lnTo>
                <a:lnTo>
                  <a:pt x="365" y="581"/>
                </a:lnTo>
                <a:lnTo>
                  <a:pt x="374" y="567"/>
                </a:lnTo>
                <a:lnTo>
                  <a:pt x="375" y="558"/>
                </a:lnTo>
                <a:lnTo>
                  <a:pt x="372" y="541"/>
                </a:lnTo>
                <a:lnTo>
                  <a:pt x="368" y="535"/>
                </a:lnTo>
                <a:lnTo>
                  <a:pt x="351" y="519"/>
                </a:lnTo>
                <a:lnTo>
                  <a:pt x="327" y="508"/>
                </a:lnTo>
                <a:lnTo>
                  <a:pt x="318" y="506"/>
                </a:lnTo>
                <a:lnTo>
                  <a:pt x="300" y="495"/>
                </a:lnTo>
                <a:lnTo>
                  <a:pt x="296" y="495"/>
                </a:lnTo>
                <a:lnTo>
                  <a:pt x="283" y="480"/>
                </a:lnTo>
                <a:lnTo>
                  <a:pt x="267" y="478"/>
                </a:lnTo>
                <a:lnTo>
                  <a:pt x="254" y="479"/>
                </a:lnTo>
                <a:lnTo>
                  <a:pt x="245" y="469"/>
                </a:lnTo>
                <a:lnTo>
                  <a:pt x="237" y="464"/>
                </a:lnTo>
                <a:lnTo>
                  <a:pt x="233" y="458"/>
                </a:lnTo>
                <a:lnTo>
                  <a:pt x="226" y="438"/>
                </a:lnTo>
                <a:lnTo>
                  <a:pt x="219" y="431"/>
                </a:lnTo>
                <a:lnTo>
                  <a:pt x="216" y="423"/>
                </a:lnTo>
                <a:lnTo>
                  <a:pt x="216" y="393"/>
                </a:lnTo>
                <a:lnTo>
                  <a:pt x="221" y="391"/>
                </a:lnTo>
                <a:lnTo>
                  <a:pt x="221" y="388"/>
                </a:lnTo>
                <a:lnTo>
                  <a:pt x="225" y="381"/>
                </a:lnTo>
                <a:lnTo>
                  <a:pt x="232" y="374"/>
                </a:lnTo>
                <a:lnTo>
                  <a:pt x="238" y="364"/>
                </a:lnTo>
                <a:lnTo>
                  <a:pt x="254" y="359"/>
                </a:lnTo>
                <a:lnTo>
                  <a:pt x="259" y="359"/>
                </a:lnTo>
                <a:lnTo>
                  <a:pt x="275" y="348"/>
                </a:lnTo>
                <a:lnTo>
                  <a:pt x="286" y="345"/>
                </a:lnTo>
                <a:lnTo>
                  <a:pt x="294" y="340"/>
                </a:lnTo>
                <a:lnTo>
                  <a:pt x="303" y="339"/>
                </a:lnTo>
                <a:lnTo>
                  <a:pt x="331" y="327"/>
                </a:lnTo>
                <a:lnTo>
                  <a:pt x="326" y="324"/>
                </a:lnTo>
                <a:lnTo>
                  <a:pt x="326" y="321"/>
                </a:lnTo>
                <a:lnTo>
                  <a:pt x="329" y="318"/>
                </a:lnTo>
                <a:lnTo>
                  <a:pt x="334" y="321"/>
                </a:lnTo>
                <a:lnTo>
                  <a:pt x="334" y="324"/>
                </a:lnTo>
                <a:lnTo>
                  <a:pt x="339" y="321"/>
                </a:lnTo>
                <a:lnTo>
                  <a:pt x="340" y="316"/>
                </a:lnTo>
                <a:lnTo>
                  <a:pt x="342" y="316"/>
                </a:lnTo>
                <a:lnTo>
                  <a:pt x="343" y="319"/>
                </a:lnTo>
                <a:lnTo>
                  <a:pt x="344" y="316"/>
                </a:lnTo>
                <a:lnTo>
                  <a:pt x="347" y="316"/>
                </a:lnTo>
                <a:lnTo>
                  <a:pt x="362" y="302"/>
                </a:lnTo>
                <a:lnTo>
                  <a:pt x="362" y="298"/>
                </a:lnTo>
                <a:lnTo>
                  <a:pt x="352" y="295"/>
                </a:lnTo>
                <a:lnTo>
                  <a:pt x="338" y="282"/>
                </a:lnTo>
                <a:lnTo>
                  <a:pt x="330" y="280"/>
                </a:lnTo>
                <a:lnTo>
                  <a:pt x="328" y="278"/>
                </a:lnTo>
                <a:lnTo>
                  <a:pt x="302" y="282"/>
                </a:lnTo>
                <a:lnTo>
                  <a:pt x="299" y="279"/>
                </a:lnTo>
                <a:lnTo>
                  <a:pt x="299" y="271"/>
                </a:lnTo>
                <a:lnTo>
                  <a:pt x="303" y="268"/>
                </a:lnTo>
                <a:lnTo>
                  <a:pt x="308" y="267"/>
                </a:lnTo>
                <a:lnTo>
                  <a:pt x="309" y="263"/>
                </a:lnTo>
                <a:lnTo>
                  <a:pt x="314" y="257"/>
                </a:lnTo>
                <a:lnTo>
                  <a:pt x="313" y="241"/>
                </a:lnTo>
                <a:lnTo>
                  <a:pt x="317" y="238"/>
                </a:lnTo>
                <a:lnTo>
                  <a:pt x="400" y="238"/>
                </a:lnTo>
                <a:lnTo>
                  <a:pt x="435" y="245"/>
                </a:lnTo>
                <a:lnTo>
                  <a:pt x="447" y="255"/>
                </a:lnTo>
                <a:lnTo>
                  <a:pt x="450" y="255"/>
                </a:lnTo>
                <a:lnTo>
                  <a:pt x="453" y="259"/>
                </a:lnTo>
                <a:lnTo>
                  <a:pt x="459" y="261"/>
                </a:lnTo>
                <a:lnTo>
                  <a:pt x="460" y="265"/>
                </a:lnTo>
                <a:lnTo>
                  <a:pt x="469" y="274"/>
                </a:lnTo>
                <a:lnTo>
                  <a:pt x="476" y="278"/>
                </a:lnTo>
                <a:lnTo>
                  <a:pt x="484" y="280"/>
                </a:lnTo>
                <a:lnTo>
                  <a:pt x="487" y="283"/>
                </a:lnTo>
                <a:lnTo>
                  <a:pt x="499" y="287"/>
                </a:lnTo>
                <a:lnTo>
                  <a:pt x="511" y="295"/>
                </a:lnTo>
                <a:lnTo>
                  <a:pt x="513" y="299"/>
                </a:lnTo>
                <a:lnTo>
                  <a:pt x="558" y="334"/>
                </a:lnTo>
                <a:lnTo>
                  <a:pt x="564" y="344"/>
                </a:lnTo>
                <a:lnTo>
                  <a:pt x="572" y="353"/>
                </a:lnTo>
                <a:lnTo>
                  <a:pt x="579" y="342"/>
                </a:lnTo>
                <a:lnTo>
                  <a:pt x="584" y="330"/>
                </a:lnTo>
                <a:lnTo>
                  <a:pt x="592" y="321"/>
                </a:lnTo>
                <a:lnTo>
                  <a:pt x="594" y="312"/>
                </a:lnTo>
                <a:lnTo>
                  <a:pt x="601" y="307"/>
                </a:lnTo>
                <a:lnTo>
                  <a:pt x="604" y="299"/>
                </a:lnTo>
                <a:lnTo>
                  <a:pt x="614" y="289"/>
                </a:lnTo>
                <a:lnTo>
                  <a:pt x="628" y="264"/>
                </a:lnTo>
                <a:lnTo>
                  <a:pt x="631" y="261"/>
                </a:lnTo>
                <a:lnTo>
                  <a:pt x="640" y="260"/>
                </a:lnTo>
                <a:lnTo>
                  <a:pt x="649" y="254"/>
                </a:lnTo>
                <a:lnTo>
                  <a:pt x="638" y="248"/>
                </a:lnTo>
                <a:lnTo>
                  <a:pt x="640" y="243"/>
                </a:lnTo>
                <a:lnTo>
                  <a:pt x="645" y="238"/>
                </a:lnTo>
                <a:lnTo>
                  <a:pt x="635" y="237"/>
                </a:lnTo>
                <a:lnTo>
                  <a:pt x="629" y="228"/>
                </a:lnTo>
                <a:lnTo>
                  <a:pt x="628" y="190"/>
                </a:lnTo>
                <a:lnTo>
                  <a:pt x="625" y="186"/>
                </a:lnTo>
                <a:lnTo>
                  <a:pt x="625" y="182"/>
                </a:lnTo>
                <a:lnTo>
                  <a:pt x="639" y="154"/>
                </a:lnTo>
                <a:lnTo>
                  <a:pt x="648" y="124"/>
                </a:lnTo>
                <a:lnTo>
                  <a:pt x="652" y="100"/>
                </a:lnTo>
                <a:close/>
              </a:path>
            </a:pathLst>
          </a:custGeom>
          <a:solidFill>
            <a:srgbClr val="C18791"/>
          </a:solidFill>
          <a:ln>
            <a:noFill/>
          </a:ln>
          <a:effectLst/>
        </p:spPr>
        <p:style>
          <a:lnRef idx="1">
            <a:schemeClr val="accent1"/>
          </a:lnRef>
          <a:fillRef idx="3">
            <a:schemeClr val="accent1"/>
          </a:fillRef>
          <a:effectRef idx="0">
            <a:schemeClr val="accent1"/>
          </a:effectRef>
          <a:fontRef idx="minor">
            <a:schemeClr val="lt1"/>
          </a:fontRef>
        </p:style>
        <p:txBody>
          <a:bodyPr rtlCol="0" anchor="ctr"/>
          <a:lstStyle/>
          <a:p>
            <a:pPr algn="ctr"/>
            <a:endParaRPr/>
          </a:p>
        </p:txBody>
      </p:sp>
      <p:sp>
        <p:nvSpPr>
          <p:cNvPr id="45" name="Freeform 44"/>
          <p:cNvSpPr/>
          <p:nvPr/>
        </p:nvSpPr>
        <p:spPr>
          <a:xfrm>
            <a:off x="7679706" y="3985216"/>
            <a:ext cx="11540" cy="20195"/>
          </a:xfrm>
          <a:custGeom>
            <a:avLst/>
            <a:gdLst/>
            <a:ahLst/>
            <a:cxnLst/>
            <a:rect l="l" t="t" r="r" b="b"/>
            <a:pathLst>
              <a:path w="4" h="7">
                <a:moveTo>
                  <a:pt x="2" y="0"/>
                </a:moveTo>
                <a:lnTo>
                  <a:pt x="2" y="3"/>
                </a:lnTo>
                <a:lnTo>
                  <a:pt x="0" y="4"/>
                </a:lnTo>
                <a:lnTo>
                  <a:pt x="2" y="5"/>
                </a:lnTo>
                <a:lnTo>
                  <a:pt x="2" y="7"/>
                </a:lnTo>
                <a:lnTo>
                  <a:pt x="4" y="7"/>
                </a:lnTo>
                <a:lnTo>
                  <a:pt x="4" y="0"/>
                </a:lnTo>
                <a:close/>
              </a:path>
            </a:pathLst>
          </a:custGeom>
          <a:solidFill>
            <a:srgbClr val="73A89A"/>
          </a:solidFill>
          <a:ln>
            <a:noFill/>
          </a:ln>
          <a:effectLst/>
        </p:spPr>
        <p:style>
          <a:lnRef idx="1">
            <a:schemeClr val="accent1"/>
          </a:lnRef>
          <a:fillRef idx="3">
            <a:schemeClr val="accent1"/>
          </a:fillRef>
          <a:effectRef idx="0">
            <a:schemeClr val="accent1"/>
          </a:effectRef>
          <a:fontRef idx="minor">
            <a:schemeClr val="lt1"/>
          </a:fontRef>
        </p:style>
        <p:txBody>
          <a:bodyPr rtlCol="0" anchor="ctr"/>
          <a:lstStyle/>
          <a:p>
            <a:pPr algn="ctr"/>
            <a:endParaRPr/>
          </a:p>
        </p:txBody>
      </p:sp>
      <p:sp>
        <p:nvSpPr>
          <p:cNvPr id="46" name="Freeform 45"/>
          <p:cNvSpPr/>
          <p:nvPr/>
        </p:nvSpPr>
        <p:spPr>
          <a:xfrm>
            <a:off x="6938261" y="3021626"/>
            <a:ext cx="1119380" cy="1009750"/>
          </a:xfrm>
          <a:custGeom>
            <a:avLst/>
            <a:gdLst/>
            <a:ahLst/>
            <a:cxnLst/>
            <a:rect l="l" t="t" r="r" b="b"/>
            <a:pathLst>
              <a:path w="388" h="350">
                <a:moveTo>
                  <a:pt x="97" y="1"/>
                </a:moveTo>
                <a:lnTo>
                  <a:pt x="95" y="3"/>
                </a:lnTo>
                <a:lnTo>
                  <a:pt x="95" y="6"/>
                </a:lnTo>
                <a:lnTo>
                  <a:pt x="97" y="8"/>
                </a:lnTo>
                <a:lnTo>
                  <a:pt x="97" y="20"/>
                </a:lnTo>
                <a:lnTo>
                  <a:pt x="100" y="21"/>
                </a:lnTo>
                <a:lnTo>
                  <a:pt x="100" y="26"/>
                </a:lnTo>
                <a:lnTo>
                  <a:pt x="97" y="27"/>
                </a:lnTo>
                <a:lnTo>
                  <a:pt x="96" y="22"/>
                </a:lnTo>
                <a:lnTo>
                  <a:pt x="93" y="28"/>
                </a:lnTo>
                <a:lnTo>
                  <a:pt x="83" y="31"/>
                </a:lnTo>
                <a:lnTo>
                  <a:pt x="81" y="33"/>
                </a:lnTo>
                <a:lnTo>
                  <a:pt x="82" y="41"/>
                </a:lnTo>
                <a:lnTo>
                  <a:pt x="93" y="41"/>
                </a:lnTo>
                <a:lnTo>
                  <a:pt x="106" y="38"/>
                </a:lnTo>
                <a:lnTo>
                  <a:pt x="116" y="40"/>
                </a:lnTo>
                <a:lnTo>
                  <a:pt x="124" y="45"/>
                </a:lnTo>
                <a:lnTo>
                  <a:pt x="134" y="55"/>
                </a:lnTo>
                <a:lnTo>
                  <a:pt x="144" y="58"/>
                </a:lnTo>
                <a:lnTo>
                  <a:pt x="144" y="64"/>
                </a:lnTo>
                <a:lnTo>
                  <a:pt x="124" y="82"/>
                </a:lnTo>
                <a:lnTo>
                  <a:pt x="123" y="89"/>
                </a:lnTo>
                <a:lnTo>
                  <a:pt x="121" y="89"/>
                </a:lnTo>
                <a:lnTo>
                  <a:pt x="120" y="84"/>
                </a:lnTo>
                <a:lnTo>
                  <a:pt x="118" y="84"/>
                </a:lnTo>
                <a:lnTo>
                  <a:pt x="113" y="89"/>
                </a:lnTo>
                <a:lnTo>
                  <a:pt x="108" y="90"/>
                </a:lnTo>
                <a:lnTo>
                  <a:pt x="91" y="99"/>
                </a:lnTo>
                <a:lnTo>
                  <a:pt x="77" y="102"/>
                </a:lnTo>
                <a:lnTo>
                  <a:pt x="66" y="108"/>
                </a:lnTo>
                <a:lnTo>
                  <a:pt x="57" y="110"/>
                </a:lnTo>
                <a:lnTo>
                  <a:pt x="41" y="121"/>
                </a:lnTo>
                <a:lnTo>
                  <a:pt x="20" y="126"/>
                </a:lnTo>
                <a:lnTo>
                  <a:pt x="8" y="141"/>
                </a:lnTo>
                <a:lnTo>
                  <a:pt x="3" y="151"/>
                </a:lnTo>
                <a:lnTo>
                  <a:pt x="3" y="155"/>
                </a:lnTo>
                <a:lnTo>
                  <a:pt x="0" y="158"/>
                </a:lnTo>
                <a:lnTo>
                  <a:pt x="0" y="189"/>
                </a:lnTo>
                <a:lnTo>
                  <a:pt x="8" y="198"/>
                </a:lnTo>
                <a:lnTo>
                  <a:pt x="17" y="222"/>
                </a:lnTo>
                <a:lnTo>
                  <a:pt x="23" y="226"/>
                </a:lnTo>
                <a:lnTo>
                  <a:pt x="34" y="238"/>
                </a:lnTo>
                <a:lnTo>
                  <a:pt x="64" y="239"/>
                </a:lnTo>
                <a:lnTo>
                  <a:pt x="70" y="244"/>
                </a:lnTo>
                <a:lnTo>
                  <a:pt x="74" y="251"/>
                </a:lnTo>
                <a:lnTo>
                  <a:pt x="75" y="249"/>
                </a:lnTo>
                <a:lnTo>
                  <a:pt x="77" y="249"/>
                </a:lnTo>
                <a:lnTo>
                  <a:pt x="79" y="254"/>
                </a:lnTo>
                <a:lnTo>
                  <a:pt x="96" y="264"/>
                </a:lnTo>
                <a:lnTo>
                  <a:pt x="109" y="268"/>
                </a:lnTo>
                <a:lnTo>
                  <a:pt x="131" y="278"/>
                </a:lnTo>
                <a:lnTo>
                  <a:pt x="148" y="293"/>
                </a:lnTo>
                <a:lnTo>
                  <a:pt x="154" y="301"/>
                </a:lnTo>
                <a:lnTo>
                  <a:pt x="155" y="311"/>
                </a:lnTo>
                <a:lnTo>
                  <a:pt x="158" y="312"/>
                </a:lnTo>
                <a:lnTo>
                  <a:pt x="156" y="329"/>
                </a:lnTo>
                <a:lnTo>
                  <a:pt x="149" y="340"/>
                </a:lnTo>
                <a:lnTo>
                  <a:pt x="151" y="343"/>
                </a:lnTo>
                <a:lnTo>
                  <a:pt x="150" y="348"/>
                </a:lnTo>
                <a:lnTo>
                  <a:pt x="157" y="348"/>
                </a:lnTo>
                <a:lnTo>
                  <a:pt x="160" y="345"/>
                </a:lnTo>
                <a:lnTo>
                  <a:pt x="164" y="344"/>
                </a:lnTo>
                <a:lnTo>
                  <a:pt x="187" y="344"/>
                </a:lnTo>
                <a:lnTo>
                  <a:pt x="191" y="348"/>
                </a:lnTo>
                <a:lnTo>
                  <a:pt x="199" y="350"/>
                </a:lnTo>
                <a:lnTo>
                  <a:pt x="203" y="349"/>
                </a:lnTo>
                <a:lnTo>
                  <a:pt x="207" y="345"/>
                </a:lnTo>
                <a:lnTo>
                  <a:pt x="209" y="340"/>
                </a:lnTo>
                <a:lnTo>
                  <a:pt x="212" y="340"/>
                </a:lnTo>
                <a:lnTo>
                  <a:pt x="210" y="339"/>
                </a:lnTo>
                <a:lnTo>
                  <a:pt x="210" y="335"/>
                </a:lnTo>
                <a:lnTo>
                  <a:pt x="212" y="333"/>
                </a:lnTo>
                <a:lnTo>
                  <a:pt x="216" y="333"/>
                </a:lnTo>
                <a:lnTo>
                  <a:pt x="218" y="335"/>
                </a:lnTo>
                <a:lnTo>
                  <a:pt x="218" y="338"/>
                </a:lnTo>
                <a:lnTo>
                  <a:pt x="216" y="340"/>
                </a:lnTo>
                <a:lnTo>
                  <a:pt x="224" y="339"/>
                </a:lnTo>
                <a:lnTo>
                  <a:pt x="224" y="337"/>
                </a:lnTo>
                <a:lnTo>
                  <a:pt x="227" y="336"/>
                </a:lnTo>
                <a:lnTo>
                  <a:pt x="234" y="347"/>
                </a:lnTo>
                <a:lnTo>
                  <a:pt x="238" y="346"/>
                </a:lnTo>
                <a:lnTo>
                  <a:pt x="242" y="342"/>
                </a:lnTo>
                <a:lnTo>
                  <a:pt x="241" y="339"/>
                </a:lnTo>
                <a:lnTo>
                  <a:pt x="246" y="337"/>
                </a:lnTo>
                <a:lnTo>
                  <a:pt x="246" y="334"/>
                </a:lnTo>
                <a:lnTo>
                  <a:pt x="252" y="329"/>
                </a:lnTo>
                <a:lnTo>
                  <a:pt x="252" y="325"/>
                </a:lnTo>
                <a:lnTo>
                  <a:pt x="257" y="313"/>
                </a:lnTo>
                <a:lnTo>
                  <a:pt x="257" y="308"/>
                </a:lnTo>
                <a:lnTo>
                  <a:pt x="267" y="294"/>
                </a:lnTo>
                <a:lnTo>
                  <a:pt x="273" y="290"/>
                </a:lnTo>
                <a:lnTo>
                  <a:pt x="279" y="289"/>
                </a:lnTo>
                <a:lnTo>
                  <a:pt x="279" y="286"/>
                </a:lnTo>
                <a:lnTo>
                  <a:pt x="288" y="278"/>
                </a:lnTo>
                <a:lnTo>
                  <a:pt x="297" y="276"/>
                </a:lnTo>
                <a:lnTo>
                  <a:pt x="302" y="279"/>
                </a:lnTo>
                <a:lnTo>
                  <a:pt x="304" y="276"/>
                </a:lnTo>
                <a:lnTo>
                  <a:pt x="308" y="276"/>
                </a:lnTo>
                <a:lnTo>
                  <a:pt x="307" y="272"/>
                </a:lnTo>
                <a:lnTo>
                  <a:pt x="310" y="269"/>
                </a:lnTo>
                <a:lnTo>
                  <a:pt x="313" y="269"/>
                </a:lnTo>
                <a:lnTo>
                  <a:pt x="315" y="271"/>
                </a:lnTo>
                <a:lnTo>
                  <a:pt x="315" y="276"/>
                </a:lnTo>
                <a:lnTo>
                  <a:pt x="313" y="278"/>
                </a:lnTo>
                <a:lnTo>
                  <a:pt x="327" y="274"/>
                </a:lnTo>
                <a:lnTo>
                  <a:pt x="329" y="272"/>
                </a:lnTo>
                <a:lnTo>
                  <a:pt x="327" y="271"/>
                </a:lnTo>
                <a:lnTo>
                  <a:pt x="325" y="252"/>
                </a:lnTo>
                <a:lnTo>
                  <a:pt x="327" y="249"/>
                </a:lnTo>
                <a:lnTo>
                  <a:pt x="334" y="249"/>
                </a:lnTo>
                <a:lnTo>
                  <a:pt x="335" y="243"/>
                </a:lnTo>
                <a:lnTo>
                  <a:pt x="332" y="242"/>
                </a:lnTo>
                <a:lnTo>
                  <a:pt x="332" y="231"/>
                </a:lnTo>
                <a:lnTo>
                  <a:pt x="336" y="225"/>
                </a:lnTo>
                <a:lnTo>
                  <a:pt x="341" y="224"/>
                </a:lnTo>
                <a:lnTo>
                  <a:pt x="341" y="220"/>
                </a:lnTo>
                <a:lnTo>
                  <a:pt x="336" y="217"/>
                </a:lnTo>
                <a:lnTo>
                  <a:pt x="336" y="214"/>
                </a:lnTo>
                <a:lnTo>
                  <a:pt x="339" y="211"/>
                </a:lnTo>
                <a:lnTo>
                  <a:pt x="350" y="211"/>
                </a:lnTo>
                <a:lnTo>
                  <a:pt x="348" y="211"/>
                </a:lnTo>
                <a:lnTo>
                  <a:pt x="347" y="208"/>
                </a:lnTo>
                <a:lnTo>
                  <a:pt x="355" y="200"/>
                </a:lnTo>
                <a:lnTo>
                  <a:pt x="368" y="197"/>
                </a:lnTo>
                <a:lnTo>
                  <a:pt x="373" y="189"/>
                </a:lnTo>
                <a:lnTo>
                  <a:pt x="379" y="188"/>
                </a:lnTo>
                <a:lnTo>
                  <a:pt x="388" y="180"/>
                </a:lnTo>
                <a:lnTo>
                  <a:pt x="388" y="178"/>
                </a:lnTo>
                <a:lnTo>
                  <a:pt x="383" y="172"/>
                </a:lnTo>
                <a:lnTo>
                  <a:pt x="373" y="169"/>
                </a:lnTo>
                <a:lnTo>
                  <a:pt x="364" y="159"/>
                </a:lnTo>
                <a:lnTo>
                  <a:pt x="359" y="147"/>
                </a:lnTo>
                <a:lnTo>
                  <a:pt x="360" y="142"/>
                </a:lnTo>
                <a:lnTo>
                  <a:pt x="354" y="128"/>
                </a:lnTo>
                <a:lnTo>
                  <a:pt x="348" y="129"/>
                </a:lnTo>
                <a:lnTo>
                  <a:pt x="346" y="127"/>
                </a:lnTo>
                <a:lnTo>
                  <a:pt x="346" y="123"/>
                </a:lnTo>
                <a:lnTo>
                  <a:pt x="348" y="121"/>
                </a:lnTo>
                <a:lnTo>
                  <a:pt x="351" y="121"/>
                </a:lnTo>
                <a:lnTo>
                  <a:pt x="353" y="123"/>
                </a:lnTo>
                <a:lnTo>
                  <a:pt x="353" y="116"/>
                </a:lnTo>
                <a:lnTo>
                  <a:pt x="355" y="113"/>
                </a:lnTo>
                <a:lnTo>
                  <a:pt x="352" y="114"/>
                </a:lnTo>
                <a:lnTo>
                  <a:pt x="344" y="106"/>
                </a:lnTo>
                <a:lnTo>
                  <a:pt x="342" y="101"/>
                </a:lnTo>
                <a:lnTo>
                  <a:pt x="336" y="94"/>
                </a:lnTo>
                <a:lnTo>
                  <a:pt x="300" y="67"/>
                </a:lnTo>
                <a:lnTo>
                  <a:pt x="286" y="53"/>
                </a:lnTo>
                <a:lnTo>
                  <a:pt x="249" y="36"/>
                </a:lnTo>
                <a:lnTo>
                  <a:pt x="237" y="23"/>
                </a:lnTo>
                <a:lnTo>
                  <a:pt x="233" y="21"/>
                </a:lnTo>
                <a:lnTo>
                  <a:pt x="230" y="22"/>
                </a:lnTo>
                <a:lnTo>
                  <a:pt x="227" y="16"/>
                </a:lnTo>
                <a:lnTo>
                  <a:pt x="217" y="8"/>
                </a:lnTo>
                <a:lnTo>
                  <a:pt x="199" y="3"/>
                </a:lnTo>
                <a:lnTo>
                  <a:pt x="184" y="2"/>
                </a:lnTo>
                <a:lnTo>
                  <a:pt x="178" y="0"/>
                </a:lnTo>
                <a:close/>
              </a:path>
            </a:pathLst>
          </a:custGeom>
          <a:solidFill>
            <a:srgbClr val="73A89A"/>
          </a:solidFill>
          <a:ln>
            <a:noFill/>
          </a:ln>
          <a:effectLst/>
        </p:spPr>
        <p:style>
          <a:lnRef idx="1">
            <a:schemeClr val="accent1"/>
          </a:lnRef>
          <a:fillRef idx="3">
            <a:schemeClr val="accent1"/>
          </a:fillRef>
          <a:effectRef idx="0">
            <a:schemeClr val="accent1"/>
          </a:effectRef>
          <a:fontRef idx="minor">
            <a:schemeClr val="lt1"/>
          </a:fontRef>
        </p:style>
        <p:txBody>
          <a:bodyPr rtlCol="0" anchor="ctr"/>
          <a:lstStyle/>
          <a:p>
            <a:pPr algn="ctr"/>
            <a:endParaRPr/>
          </a:p>
        </p:txBody>
      </p:sp>
      <p:sp>
        <p:nvSpPr>
          <p:cNvPr id="47" name="Freeform 46"/>
          <p:cNvSpPr/>
          <p:nvPr/>
        </p:nvSpPr>
        <p:spPr>
          <a:xfrm>
            <a:off x="8542321" y="2886031"/>
            <a:ext cx="20195" cy="34620"/>
          </a:xfrm>
          <a:custGeom>
            <a:avLst/>
            <a:gdLst/>
            <a:ahLst/>
            <a:cxnLst/>
            <a:rect l="l" t="t" r="r" b="b"/>
            <a:pathLst>
              <a:path w="7" h="12">
                <a:moveTo>
                  <a:pt x="2" y="0"/>
                </a:moveTo>
                <a:lnTo>
                  <a:pt x="2" y="4"/>
                </a:lnTo>
                <a:lnTo>
                  <a:pt x="0" y="5"/>
                </a:lnTo>
                <a:lnTo>
                  <a:pt x="2" y="6"/>
                </a:lnTo>
                <a:lnTo>
                  <a:pt x="2" y="10"/>
                </a:lnTo>
                <a:lnTo>
                  <a:pt x="0" y="11"/>
                </a:lnTo>
                <a:lnTo>
                  <a:pt x="3" y="12"/>
                </a:lnTo>
                <a:lnTo>
                  <a:pt x="4" y="10"/>
                </a:lnTo>
                <a:lnTo>
                  <a:pt x="2" y="9"/>
                </a:lnTo>
                <a:lnTo>
                  <a:pt x="2" y="7"/>
                </a:lnTo>
                <a:lnTo>
                  <a:pt x="7" y="4"/>
                </a:lnTo>
                <a:lnTo>
                  <a:pt x="5" y="4"/>
                </a:lnTo>
                <a:close/>
              </a:path>
            </a:pathLst>
          </a:custGeom>
          <a:solidFill>
            <a:srgbClr val="73A89A"/>
          </a:solidFill>
          <a:ln>
            <a:noFill/>
          </a:ln>
          <a:effectLst/>
        </p:spPr>
        <p:style>
          <a:lnRef idx="1">
            <a:schemeClr val="accent1"/>
          </a:lnRef>
          <a:fillRef idx="3">
            <a:schemeClr val="accent1"/>
          </a:fillRef>
          <a:effectRef idx="0">
            <a:schemeClr val="accent1"/>
          </a:effectRef>
          <a:fontRef idx="minor">
            <a:schemeClr val="lt1"/>
          </a:fontRef>
        </p:style>
        <p:txBody>
          <a:bodyPr rtlCol="0" anchor="ctr"/>
          <a:lstStyle/>
          <a:p>
            <a:pPr algn="ctr"/>
            <a:endParaRPr/>
          </a:p>
        </p:txBody>
      </p:sp>
      <p:sp>
        <p:nvSpPr>
          <p:cNvPr id="48" name="Freeform 47"/>
          <p:cNvSpPr/>
          <p:nvPr/>
        </p:nvSpPr>
        <p:spPr>
          <a:xfrm>
            <a:off x="8115341" y="2571566"/>
            <a:ext cx="513530" cy="444290"/>
          </a:xfrm>
          <a:custGeom>
            <a:avLst/>
            <a:gdLst/>
            <a:ahLst/>
            <a:cxnLst/>
            <a:rect l="l" t="t" r="r" b="b"/>
            <a:pathLst>
              <a:path w="178" h="154">
                <a:moveTo>
                  <a:pt x="166" y="21"/>
                </a:moveTo>
                <a:lnTo>
                  <a:pt x="165" y="27"/>
                </a:lnTo>
                <a:lnTo>
                  <a:pt x="162" y="27"/>
                </a:lnTo>
                <a:lnTo>
                  <a:pt x="160" y="24"/>
                </a:lnTo>
                <a:lnTo>
                  <a:pt x="148" y="25"/>
                </a:lnTo>
                <a:lnTo>
                  <a:pt x="145" y="29"/>
                </a:lnTo>
                <a:lnTo>
                  <a:pt x="139" y="29"/>
                </a:lnTo>
                <a:lnTo>
                  <a:pt x="134" y="35"/>
                </a:lnTo>
                <a:lnTo>
                  <a:pt x="125" y="35"/>
                </a:lnTo>
                <a:lnTo>
                  <a:pt x="120" y="31"/>
                </a:lnTo>
                <a:lnTo>
                  <a:pt x="115" y="30"/>
                </a:lnTo>
                <a:lnTo>
                  <a:pt x="114" y="28"/>
                </a:lnTo>
                <a:lnTo>
                  <a:pt x="102" y="29"/>
                </a:lnTo>
                <a:lnTo>
                  <a:pt x="99" y="34"/>
                </a:lnTo>
                <a:lnTo>
                  <a:pt x="94" y="34"/>
                </a:lnTo>
                <a:lnTo>
                  <a:pt x="91" y="32"/>
                </a:lnTo>
                <a:lnTo>
                  <a:pt x="91" y="28"/>
                </a:lnTo>
                <a:lnTo>
                  <a:pt x="94" y="27"/>
                </a:lnTo>
                <a:lnTo>
                  <a:pt x="93" y="24"/>
                </a:lnTo>
                <a:lnTo>
                  <a:pt x="91" y="23"/>
                </a:lnTo>
                <a:lnTo>
                  <a:pt x="89" y="26"/>
                </a:lnTo>
                <a:lnTo>
                  <a:pt x="85" y="26"/>
                </a:lnTo>
                <a:lnTo>
                  <a:pt x="83" y="23"/>
                </a:lnTo>
                <a:lnTo>
                  <a:pt x="78" y="23"/>
                </a:lnTo>
                <a:lnTo>
                  <a:pt x="77" y="19"/>
                </a:lnTo>
                <a:lnTo>
                  <a:pt x="80" y="16"/>
                </a:lnTo>
                <a:lnTo>
                  <a:pt x="76" y="12"/>
                </a:lnTo>
                <a:lnTo>
                  <a:pt x="68" y="11"/>
                </a:lnTo>
                <a:lnTo>
                  <a:pt x="66" y="9"/>
                </a:lnTo>
                <a:lnTo>
                  <a:pt x="57" y="10"/>
                </a:lnTo>
                <a:lnTo>
                  <a:pt x="52" y="4"/>
                </a:lnTo>
                <a:lnTo>
                  <a:pt x="40" y="4"/>
                </a:lnTo>
                <a:lnTo>
                  <a:pt x="36" y="0"/>
                </a:lnTo>
                <a:lnTo>
                  <a:pt x="28" y="13"/>
                </a:lnTo>
                <a:lnTo>
                  <a:pt x="23" y="31"/>
                </a:lnTo>
                <a:lnTo>
                  <a:pt x="23" y="39"/>
                </a:lnTo>
                <a:lnTo>
                  <a:pt x="15" y="66"/>
                </a:lnTo>
                <a:lnTo>
                  <a:pt x="0" y="99"/>
                </a:lnTo>
                <a:lnTo>
                  <a:pt x="3" y="121"/>
                </a:lnTo>
                <a:lnTo>
                  <a:pt x="3" y="142"/>
                </a:lnTo>
                <a:lnTo>
                  <a:pt x="7" y="151"/>
                </a:lnTo>
                <a:lnTo>
                  <a:pt x="9" y="153"/>
                </a:lnTo>
                <a:lnTo>
                  <a:pt x="15" y="154"/>
                </a:lnTo>
                <a:lnTo>
                  <a:pt x="20" y="153"/>
                </a:lnTo>
                <a:lnTo>
                  <a:pt x="28" y="144"/>
                </a:lnTo>
                <a:lnTo>
                  <a:pt x="37" y="141"/>
                </a:lnTo>
                <a:lnTo>
                  <a:pt x="41" y="142"/>
                </a:lnTo>
                <a:lnTo>
                  <a:pt x="43" y="139"/>
                </a:lnTo>
                <a:lnTo>
                  <a:pt x="40" y="137"/>
                </a:lnTo>
                <a:lnTo>
                  <a:pt x="41" y="131"/>
                </a:lnTo>
                <a:lnTo>
                  <a:pt x="46" y="131"/>
                </a:lnTo>
                <a:lnTo>
                  <a:pt x="48" y="133"/>
                </a:lnTo>
                <a:lnTo>
                  <a:pt x="47" y="138"/>
                </a:lnTo>
                <a:lnTo>
                  <a:pt x="55" y="136"/>
                </a:lnTo>
                <a:lnTo>
                  <a:pt x="58" y="133"/>
                </a:lnTo>
                <a:lnTo>
                  <a:pt x="64" y="133"/>
                </a:lnTo>
                <a:lnTo>
                  <a:pt x="65" y="131"/>
                </a:lnTo>
                <a:lnTo>
                  <a:pt x="73" y="131"/>
                </a:lnTo>
                <a:lnTo>
                  <a:pt x="75" y="129"/>
                </a:lnTo>
                <a:lnTo>
                  <a:pt x="101" y="123"/>
                </a:lnTo>
                <a:lnTo>
                  <a:pt x="104" y="119"/>
                </a:lnTo>
                <a:lnTo>
                  <a:pt x="101" y="114"/>
                </a:lnTo>
                <a:lnTo>
                  <a:pt x="104" y="111"/>
                </a:lnTo>
                <a:lnTo>
                  <a:pt x="110" y="112"/>
                </a:lnTo>
                <a:lnTo>
                  <a:pt x="111" y="120"/>
                </a:lnTo>
                <a:lnTo>
                  <a:pt x="115" y="121"/>
                </a:lnTo>
                <a:lnTo>
                  <a:pt x="113" y="120"/>
                </a:lnTo>
                <a:lnTo>
                  <a:pt x="111" y="113"/>
                </a:lnTo>
                <a:lnTo>
                  <a:pt x="116" y="106"/>
                </a:lnTo>
                <a:lnTo>
                  <a:pt x="144" y="93"/>
                </a:lnTo>
                <a:lnTo>
                  <a:pt x="148" y="89"/>
                </a:lnTo>
                <a:lnTo>
                  <a:pt x="153" y="88"/>
                </a:lnTo>
                <a:lnTo>
                  <a:pt x="171" y="72"/>
                </a:lnTo>
                <a:lnTo>
                  <a:pt x="171" y="58"/>
                </a:lnTo>
                <a:lnTo>
                  <a:pt x="165" y="53"/>
                </a:lnTo>
                <a:lnTo>
                  <a:pt x="165" y="44"/>
                </a:lnTo>
                <a:lnTo>
                  <a:pt x="167" y="42"/>
                </a:lnTo>
                <a:lnTo>
                  <a:pt x="174" y="44"/>
                </a:lnTo>
                <a:lnTo>
                  <a:pt x="178" y="37"/>
                </a:lnTo>
                <a:lnTo>
                  <a:pt x="168" y="34"/>
                </a:lnTo>
                <a:lnTo>
                  <a:pt x="168" y="25"/>
                </a:lnTo>
                <a:close/>
                <a:moveTo>
                  <a:pt x="57" y="16"/>
                </a:moveTo>
                <a:lnTo>
                  <a:pt x="61" y="10"/>
                </a:lnTo>
                <a:lnTo>
                  <a:pt x="74" y="12"/>
                </a:lnTo>
                <a:lnTo>
                  <a:pt x="76" y="14"/>
                </a:lnTo>
                <a:lnTo>
                  <a:pt x="76" y="22"/>
                </a:lnTo>
                <a:lnTo>
                  <a:pt x="64" y="28"/>
                </a:lnTo>
                <a:lnTo>
                  <a:pt x="60" y="28"/>
                </a:lnTo>
                <a:lnTo>
                  <a:pt x="58" y="25"/>
                </a:lnTo>
                <a:lnTo>
                  <a:pt x="59" y="20"/>
                </a:lnTo>
                <a:close/>
              </a:path>
            </a:pathLst>
          </a:custGeom>
          <a:solidFill>
            <a:srgbClr val="73A89A"/>
          </a:solidFill>
          <a:ln>
            <a:noFill/>
          </a:ln>
          <a:effectLst/>
        </p:spPr>
        <p:style>
          <a:lnRef idx="1">
            <a:schemeClr val="accent1"/>
          </a:lnRef>
          <a:fillRef idx="3">
            <a:schemeClr val="accent1"/>
          </a:fillRef>
          <a:effectRef idx="0">
            <a:schemeClr val="accent1"/>
          </a:effectRef>
          <a:fontRef idx="minor">
            <a:schemeClr val="lt1"/>
          </a:fontRef>
        </p:style>
        <p:txBody>
          <a:bodyPr rtlCol="0" anchor="ctr"/>
          <a:lstStyle/>
          <a:p>
            <a:pPr algn="ctr"/>
            <a:endParaRPr/>
          </a:p>
        </p:txBody>
      </p:sp>
      <p:sp>
        <p:nvSpPr>
          <p:cNvPr id="49" name="Freeform 48"/>
          <p:cNvSpPr/>
          <p:nvPr/>
        </p:nvSpPr>
        <p:spPr>
          <a:xfrm>
            <a:off x="6967111" y="2334996"/>
            <a:ext cx="23080" cy="40390"/>
          </a:xfrm>
          <a:custGeom>
            <a:avLst/>
            <a:gdLst/>
            <a:ahLst/>
            <a:cxnLst/>
            <a:rect l="l" t="t" r="r" b="b"/>
            <a:pathLst>
              <a:path w="8" h="14">
                <a:moveTo>
                  <a:pt x="6" y="0"/>
                </a:moveTo>
                <a:lnTo>
                  <a:pt x="5" y="4"/>
                </a:lnTo>
                <a:lnTo>
                  <a:pt x="3" y="4"/>
                </a:lnTo>
                <a:lnTo>
                  <a:pt x="2" y="1"/>
                </a:lnTo>
                <a:lnTo>
                  <a:pt x="2" y="3"/>
                </a:lnTo>
                <a:lnTo>
                  <a:pt x="0" y="4"/>
                </a:lnTo>
                <a:lnTo>
                  <a:pt x="0" y="10"/>
                </a:lnTo>
                <a:lnTo>
                  <a:pt x="2" y="14"/>
                </a:lnTo>
                <a:lnTo>
                  <a:pt x="3" y="11"/>
                </a:lnTo>
                <a:lnTo>
                  <a:pt x="6" y="11"/>
                </a:lnTo>
                <a:lnTo>
                  <a:pt x="8" y="9"/>
                </a:lnTo>
                <a:lnTo>
                  <a:pt x="6" y="8"/>
                </a:lnTo>
                <a:close/>
              </a:path>
            </a:pathLst>
          </a:custGeom>
          <a:solidFill>
            <a:srgbClr val="73A89A"/>
          </a:solidFill>
          <a:ln>
            <a:noFill/>
          </a:ln>
          <a:effectLst/>
        </p:spPr>
        <p:style>
          <a:lnRef idx="1">
            <a:schemeClr val="accent1"/>
          </a:lnRef>
          <a:fillRef idx="3">
            <a:schemeClr val="accent1"/>
          </a:fillRef>
          <a:effectRef idx="0">
            <a:schemeClr val="accent1"/>
          </a:effectRef>
          <a:fontRef idx="minor">
            <a:schemeClr val="lt1"/>
          </a:fontRef>
        </p:style>
        <p:txBody>
          <a:bodyPr rtlCol="0" anchor="ctr"/>
          <a:lstStyle/>
          <a:p>
            <a:pPr algn="ctr"/>
            <a:endParaRPr/>
          </a:p>
        </p:txBody>
      </p:sp>
      <p:sp>
        <p:nvSpPr>
          <p:cNvPr id="50" name="Oval 49"/>
          <p:cNvSpPr/>
          <p:nvPr/>
        </p:nvSpPr>
        <p:spPr>
          <a:xfrm>
            <a:off x="7310524" y="3125561"/>
            <a:ext cx="34747" cy="34747"/>
          </a:xfrm>
          <a:prstGeom prst="ellipse">
            <a:avLst/>
          </a:prstGeom>
          <a:solidFill>
            <a:srgbClr val="251F21"/>
          </a:solidFill>
          <a:ln>
            <a:noFill/>
          </a:ln>
          <a:effectLst/>
        </p:spPr>
        <p:style>
          <a:lnRef idx="1">
            <a:schemeClr val="accent1"/>
          </a:lnRef>
          <a:fillRef idx="3">
            <a:schemeClr val="accent1"/>
          </a:fillRef>
          <a:effectRef idx="0">
            <a:schemeClr val="accent1"/>
          </a:effectRef>
          <a:fontRef idx="minor">
            <a:schemeClr val="lt1"/>
          </a:fontRef>
        </p:style>
        <p:txBody>
          <a:bodyPr rtlCol="0" anchor="ctr"/>
          <a:lstStyle/>
          <a:p>
            <a:pPr algn="ctr"/>
            <a:endParaRPr/>
          </a:p>
        </p:txBody>
      </p:sp>
      <p:sp>
        <p:nvSpPr>
          <p:cNvPr id="51" name="TextBox 50"/>
          <p:cNvSpPr txBox="1"/>
          <p:nvPr/>
        </p:nvSpPr>
        <p:spPr>
          <a:xfrm>
            <a:off x="7355330" y="3097215"/>
            <a:ext cx="566928" cy="164592"/>
          </a:xfrm>
          <a:prstGeom prst="rect">
            <a:avLst/>
          </a:prstGeom>
          <a:noFill/>
          <a:effectLst/>
        </p:spPr>
        <p:txBody>
          <a:bodyPr wrap="square" lIns="0" tIns="0" rIns="0" bIns="0">
            <a:spAutoFit/>
          </a:bodyPr>
          <a:lstStyle/>
          <a:p>
            <a:pPr>
              <a:spcAft>
                <a:spcPts val="400"/>
              </a:spcAft>
              <a:defRPr sz="750" b="0">
                <a:solidFill>
                  <a:srgbClr val="251F21"/>
                </a:solidFill>
                <a:latin typeface="Arial"/>
              </a:defRPr>
            </a:pPr>
            <a:r>
              <a:rPr sz="750" b="0">
                <a:solidFill>
                  <a:srgbClr val="251F21"/>
                </a:solidFill>
                <a:latin typeface="Arial"/>
              </a:rPr>
              <a:t>Madrid</a:t>
            </a:r>
          </a:p>
        </p:txBody>
      </p:sp>
      <p:sp>
        <p:nvSpPr>
          <p:cNvPr id="52" name="Oval 51"/>
          <p:cNvSpPr/>
          <p:nvPr/>
        </p:nvSpPr>
        <p:spPr>
          <a:xfrm>
            <a:off x="8404106" y="2886069"/>
            <a:ext cx="34747" cy="34747"/>
          </a:xfrm>
          <a:prstGeom prst="ellipse">
            <a:avLst/>
          </a:prstGeom>
          <a:solidFill>
            <a:srgbClr val="251F21"/>
          </a:solidFill>
          <a:ln>
            <a:noFill/>
          </a:ln>
          <a:effectLst/>
        </p:spPr>
        <p:style>
          <a:lnRef idx="1">
            <a:schemeClr val="accent1"/>
          </a:lnRef>
          <a:fillRef idx="3">
            <a:schemeClr val="accent1"/>
          </a:fillRef>
          <a:effectRef idx="0">
            <a:schemeClr val="accent1"/>
          </a:effectRef>
          <a:fontRef idx="minor">
            <a:schemeClr val="lt1"/>
          </a:fontRef>
        </p:style>
        <p:txBody>
          <a:bodyPr rtlCol="0" anchor="ctr"/>
          <a:lstStyle/>
          <a:p>
            <a:pPr algn="ctr"/>
            <a:endParaRPr/>
          </a:p>
        </p:txBody>
      </p:sp>
      <p:sp>
        <p:nvSpPr>
          <p:cNvPr id="53" name="TextBox 52"/>
          <p:cNvSpPr txBox="1"/>
          <p:nvPr/>
        </p:nvSpPr>
        <p:spPr>
          <a:xfrm>
            <a:off x="8448912" y="2857723"/>
            <a:ext cx="566928" cy="164592"/>
          </a:xfrm>
          <a:prstGeom prst="rect">
            <a:avLst/>
          </a:prstGeom>
          <a:noFill/>
          <a:effectLst/>
        </p:spPr>
        <p:txBody>
          <a:bodyPr wrap="square" lIns="0" tIns="0" rIns="0" bIns="0">
            <a:spAutoFit/>
          </a:bodyPr>
          <a:lstStyle/>
          <a:p>
            <a:pPr>
              <a:spcAft>
                <a:spcPts val="400"/>
              </a:spcAft>
              <a:defRPr sz="750" b="0">
                <a:solidFill>
                  <a:srgbClr val="251F21"/>
                </a:solidFill>
                <a:latin typeface="Arial"/>
              </a:defRPr>
            </a:pPr>
            <a:r>
              <a:rPr sz="750" b="0">
                <a:solidFill>
                  <a:srgbClr val="251F21"/>
                </a:solidFill>
                <a:latin typeface="Arial"/>
              </a:rPr>
              <a:t>Barcelona</a:t>
            </a:r>
          </a:p>
        </p:txBody>
      </p:sp>
      <p:sp>
        <p:nvSpPr>
          <p:cNvPr id="54" name="TextBox 53"/>
          <p:cNvSpPr txBox="1"/>
          <p:nvPr/>
        </p:nvSpPr>
        <p:spPr>
          <a:xfrm>
            <a:off x="6263171" y="4626864"/>
            <a:ext cx="2651760" cy="576072"/>
          </a:xfrm>
          <a:prstGeom prst="rect">
            <a:avLst/>
          </a:prstGeom>
          <a:noFill/>
          <a:effectLst/>
        </p:spPr>
        <p:txBody>
          <a:bodyPr wrap="square" lIns="0" tIns="0" rIns="0" bIns="0">
            <a:spAutoFit/>
          </a:bodyPr>
          <a:lstStyle/>
          <a:p>
            <a:pPr>
              <a:spcAft>
                <a:spcPts val="400"/>
              </a:spcAft>
              <a:defRPr sz="1600" b="0">
                <a:solidFill>
                  <a:srgbClr val="585254"/>
                </a:solidFill>
                <a:latin typeface="Arial"/>
              </a:defRPr>
            </a:pPr>
            <a:r>
              <a:rPr sz="1600" b="0">
                <a:solidFill>
                  <a:srgbClr val="585254"/>
                </a:solidFill>
                <a:latin typeface="Arial"/>
              </a:rPr>
              <a:t>Republican territory is divided</a:t>
            </a:r>
          </a:p>
        </p:txBody>
      </p:sp>
      <p:sp>
        <p:nvSpPr>
          <p:cNvPr id="55" name="TextBox 54"/>
          <p:cNvSpPr txBox="1"/>
          <p:nvPr/>
        </p:nvSpPr>
        <p:spPr>
          <a:xfrm>
            <a:off x="9116099" y="1700784"/>
            <a:ext cx="2651760" cy="320040"/>
          </a:xfrm>
          <a:prstGeom prst="rect">
            <a:avLst/>
          </a:prstGeom>
          <a:noFill/>
          <a:effectLst/>
        </p:spPr>
        <p:txBody>
          <a:bodyPr wrap="square" lIns="0" tIns="0" rIns="0" bIns="0">
            <a:spAutoFit/>
          </a:bodyPr>
          <a:lstStyle/>
          <a:p>
            <a:pPr>
              <a:spcAft>
                <a:spcPts val="400"/>
              </a:spcAft>
              <a:defRPr sz="2100" b="1">
                <a:solidFill>
                  <a:srgbClr val="251F21"/>
                </a:solidFill>
                <a:latin typeface="Arial"/>
              </a:defRPr>
            </a:pPr>
            <a:r>
              <a:rPr sz="2100" b="1">
                <a:solidFill>
                  <a:srgbClr val="251F21"/>
                </a:solidFill>
                <a:latin typeface="Arial"/>
              </a:rPr>
              <a:t>February 1939</a:t>
            </a:r>
          </a:p>
        </p:txBody>
      </p:sp>
      <p:sp>
        <p:nvSpPr>
          <p:cNvPr id="56" name="Freeform 55"/>
          <p:cNvSpPr/>
          <p:nvPr/>
        </p:nvSpPr>
        <p:spPr>
          <a:xfrm>
            <a:off x="11098094" y="3451491"/>
            <a:ext cx="66355" cy="60585"/>
          </a:xfrm>
          <a:custGeom>
            <a:avLst/>
            <a:gdLst/>
            <a:ahLst/>
            <a:cxnLst/>
            <a:rect l="l" t="t" r="r" b="b"/>
            <a:pathLst>
              <a:path w="23" h="21">
                <a:moveTo>
                  <a:pt x="23" y="2"/>
                </a:moveTo>
                <a:lnTo>
                  <a:pt x="18" y="0"/>
                </a:lnTo>
                <a:lnTo>
                  <a:pt x="5" y="6"/>
                </a:lnTo>
                <a:lnTo>
                  <a:pt x="5" y="11"/>
                </a:lnTo>
                <a:lnTo>
                  <a:pt x="0" y="12"/>
                </a:lnTo>
                <a:lnTo>
                  <a:pt x="0" y="18"/>
                </a:lnTo>
                <a:lnTo>
                  <a:pt x="4" y="18"/>
                </a:lnTo>
                <a:lnTo>
                  <a:pt x="5" y="20"/>
                </a:lnTo>
                <a:lnTo>
                  <a:pt x="10" y="21"/>
                </a:lnTo>
                <a:lnTo>
                  <a:pt x="10" y="18"/>
                </a:lnTo>
                <a:lnTo>
                  <a:pt x="21" y="9"/>
                </a:lnTo>
                <a:close/>
              </a:path>
            </a:pathLst>
          </a:custGeom>
          <a:solidFill>
            <a:srgbClr val="C18791"/>
          </a:solidFill>
          <a:ln>
            <a:noFill/>
          </a:ln>
          <a:effectLst/>
        </p:spPr>
        <p:style>
          <a:lnRef idx="1">
            <a:schemeClr val="accent1"/>
          </a:lnRef>
          <a:fillRef idx="3">
            <a:schemeClr val="accent1"/>
          </a:fillRef>
          <a:effectRef idx="0">
            <a:schemeClr val="accent1"/>
          </a:effectRef>
          <a:fontRef idx="minor">
            <a:schemeClr val="lt1"/>
          </a:fontRef>
        </p:style>
        <p:txBody>
          <a:bodyPr rtlCol="0" anchor="ctr"/>
          <a:lstStyle/>
          <a:p>
            <a:pPr algn="ctr"/>
            <a:endParaRPr/>
          </a:p>
        </p:txBody>
      </p:sp>
      <p:sp>
        <p:nvSpPr>
          <p:cNvPr id="57" name="Freeform 56"/>
          <p:cNvSpPr/>
          <p:nvPr/>
        </p:nvSpPr>
        <p:spPr>
          <a:xfrm>
            <a:off x="11305814" y="3255311"/>
            <a:ext cx="199065" cy="155790"/>
          </a:xfrm>
          <a:custGeom>
            <a:avLst/>
            <a:gdLst/>
            <a:ahLst/>
            <a:cxnLst/>
            <a:rect l="l" t="t" r="r" b="b"/>
            <a:pathLst>
              <a:path w="69" h="54">
                <a:moveTo>
                  <a:pt x="47" y="0"/>
                </a:moveTo>
                <a:lnTo>
                  <a:pt x="43" y="0"/>
                </a:lnTo>
                <a:lnTo>
                  <a:pt x="31" y="6"/>
                </a:lnTo>
                <a:lnTo>
                  <a:pt x="28" y="6"/>
                </a:lnTo>
                <a:lnTo>
                  <a:pt x="14" y="19"/>
                </a:lnTo>
                <a:lnTo>
                  <a:pt x="1" y="27"/>
                </a:lnTo>
                <a:lnTo>
                  <a:pt x="0" y="30"/>
                </a:lnTo>
                <a:lnTo>
                  <a:pt x="2" y="32"/>
                </a:lnTo>
                <a:lnTo>
                  <a:pt x="6" y="32"/>
                </a:lnTo>
                <a:lnTo>
                  <a:pt x="9" y="37"/>
                </a:lnTo>
                <a:lnTo>
                  <a:pt x="12" y="32"/>
                </a:lnTo>
                <a:lnTo>
                  <a:pt x="21" y="30"/>
                </a:lnTo>
                <a:lnTo>
                  <a:pt x="25" y="33"/>
                </a:lnTo>
                <a:lnTo>
                  <a:pt x="25" y="43"/>
                </a:lnTo>
                <a:lnTo>
                  <a:pt x="28" y="46"/>
                </a:lnTo>
                <a:lnTo>
                  <a:pt x="39" y="46"/>
                </a:lnTo>
                <a:lnTo>
                  <a:pt x="45" y="54"/>
                </a:lnTo>
                <a:lnTo>
                  <a:pt x="48" y="50"/>
                </a:lnTo>
                <a:lnTo>
                  <a:pt x="55" y="46"/>
                </a:lnTo>
                <a:lnTo>
                  <a:pt x="58" y="41"/>
                </a:lnTo>
                <a:lnTo>
                  <a:pt x="59" y="35"/>
                </a:lnTo>
                <a:lnTo>
                  <a:pt x="65" y="29"/>
                </a:lnTo>
                <a:lnTo>
                  <a:pt x="65" y="25"/>
                </a:lnTo>
                <a:lnTo>
                  <a:pt x="69" y="22"/>
                </a:lnTo>
                <a:lnTo>
                  <a:pt x="69" y="16"/>
                </a:lnTo>
                <a:lnTo>
                  <a:pt x="64" y="13"/>
                </a:lnTo>
                <a:lnTo>
                  <a:pt x="59" y="17"/>
                </a:lnTo>
                <a:lnTo>
                  <a:pt x="55" y="17"/>
                </a:lnTo>
                <a:lnTo>
                  <a:pt x="50" y="14"/>
                </a:lnTo>
                <a:lnTo>
                  <a:pt x="48" y="8"/>
                </a:lnTo>
                <a:lnTo>
                  <a:pt x="52" y="5"/>
                </a:lnTo>
                <a:lnTo>
                  <a:pt x="47" y="6"/>
                </a:lnTo>
                <a:lnTo>
                  <a:pt x="45" y="4"/>
                </a:lnTo>
                <a:close/>
              </a:path>
            </a:pathLst>
          </a:custGeom>
          <a:solidFill>
            <a:srgbClr val="C18791"/>
          </a:solidFill>
          <a:ln>
            <a:noFill/>
          </a:ln>
          <a:effectLst/>
        </p:spPr>
        <p:style>
          <a:lnRef idx="1">
            <a:schemeClr val="accent1"/>
          </a:lnRef>
          <a:fillRef idx="3">
            <a:schemeClr val="accent1"/>
          </a:fillRef>
          <a:effectRef idx="0">
            <a:schemeClr val="accent1"/>
          </a:effectRef>
          <a:fontRef idx="minor">
            <a:schemeClr val="lt1"/>
          </a:fontRef>
        </p:style>
        <p:txBody>
          <a:bodyPr rtlCol="0" anchor="ctr"/>
          <a:lstStyle/>
          <a:p>
            <a:pPr algn="ctr"/>
            <a:endParaRPr/>
          </a:p>
        </p:txBody>
      </p:sp>
      <p:sp>
        <p:nvSpPr>
          <p:cNvPr id="58" name="Freeform 57"/>
          <p:cNvSpPr/>
          <p:nvPr/>
        </p:nvSpPr>
        <p:spPr>
          <a:xfrm>
            <a:off x="11577004" y="3220691"/>
            <a:ext cx="86550" cy="57700"/>
          </a:xfrm>
          <a:custGeom>
            <a:avLst/>
            <a:gdLst/>
            <a:ahLst/>
            <a:cxnLst/>
            <a:rect l="l" t="t" r="r" b="b"/>
            <a:pathLst>
              <a:path w="30" h="20">
                <a:moveTo>
                  <a:pt x="0" y="2"/>
                </a:moveTo>
                <a:lnTo>
                  <a:pt x="0" y="11"/>
                </a:lnTo>
                <a:lnTo>
                  <a:pt x="9" y="10"/>
                </a:lnTo>
                <a:lnTo>
                  <a:pt x="26" y="20"/>
                </a:lnTo>
                <a:lnTo>
                  <a:pt x="29" y="19"/>
                </a:lnTo>
                <a:lnTo>
                  <a:pt x="30" y="15"/>
                </a:lnTo>
                <a:lnTo>
                  <a:pt x="28" y="13"/>
                </a:lnTo>
                <a:lnTo>
                  <a:pt x="28" y="10"/>
                </a:lnTo>
                <a:lnTo>
                  <a:pt x="20" y="1"/>
                </a:lnTo>
                <a:lnTo>
                  <a:pt x="16" y="0"/>
                </a:lnTo>
                <a:close/>
              </a:path>
            </a:pathLst>
          </a:custGeom>
          <a:solidFill>
            <a:srgbClr val="C18791"/>
          </a:solidFill>
          <a:ln>
            <a:noFill/>
          </a:ln>
          <a:effectLst/>
        </p:spPr>
        <p:style>
          <a:lnRef idx="1">
            <a:schemeClr val="accent1"/>
          </a:lnRef>
          <a:fillRef idx="3">
            <a:schemeClr val="accent1"/>
          </a:fillRef>
          <a:effectRef idx="0">
            <a:schemeClr val="accent1"/>
          </a:effectRef>
          <a:fontRef idx="minor">
            <a:schemeClr val="lt1"/>
          </a:fontRef>
        </p:style>
        <p:txBody>
          <a:bodyPr rtlCol="0" anchor="ctr"/>
          <a:lstStyle/>
          <a:p>
            <a:pPr algn="ctr"/>
            <a:endParaRPr/>
          </a:p>
        </p:txBody>
      </p:sp>
      <p:sp>
        <p:nvSpPr>
          <p:cNvPr id="59" name="Freeform 58"/>
          <p:cNvSpPr/>
          <p:nvPr/>
        </p:nvSpPr>
        <p:spPr>
          <a:xfrm>
            <a:off x="9159374" y="2332111"/>
            <a:ext cx="2316655" cy="1857940"/>
          </a:xfrm>
          <a:custGeom>
            <a:avLst/>
            <a:gdLst/>
            <a:ahLst/>
            <a:cxnLst/>
            <a:rect l="l" t="t" r="r" b="b"/>
            <a:pathLst>
              <a:path w="803" h="644">
                <a:moveTo>
                  <a:pt x="0" y="61"/>
                </a:moveTo>
                <a:lnTo>
                  <a:pt x="0" y="72"/>
                </a:lnTo>
                <a:lnTo>
                  <a:pt x="1" y="70"/>
                </a:lnTo>
                <a:lnTo>
                  <a:pt x="7" y="70"/>
                </a:lnTo>
                <a:lnTo>
                  <a:pt x="9" y="72"/>
                </a:lnTo>
                <a:lnTo>
                  <a:pt x="9" y="76"/>
                </a:lnTo>
                <a:lnTo>
                  <a:pt x="11" y="77"/>
                </a:lnTo>
                <a:lnTo>
                  <a:pt x="11" y="80"/>
                </a:lnTo>
                <a:lnTo>
                  <a:pt x="9" y="81"/>
                </a:lnTo>
                <a:lnTo>
                  <a:pt x="11" y="84"/>
                </a:lnTo>
                <a:lnTo>
                  <a:pt x="14" y="81"/>
                </a:lnTo>
                <a:lnTo>
                  <a:pt x="22" y="82"/>
                </a:lnTo>
                <a:lnTo>
                  <a:pt x="22" y="84"/>
                </a:lnTo>
                <a:lnTo>
                  <a:pt x="16" y="90"/>
                </a:lnTo>
                <a:lnTo>
                  <a:pt x="13" y="99"/>
                </a:lnTo>
                <a:lnTo>
                  <a:pt x="16" y="101"/>
                </a:lnTo>
                <a:lnTo>
                  <a:pt x="16" y="103"/>
                </a:lnTo>
                <a:lnTo>
                  <a:pt x="23" y="94"/>
                </a:lnTo>
                <a:lnTo>
                  <a:pt x="26" y="95"/>
                </a:lnTo>
                <a:lnTo>
                  <a:pt x="27" y="92"/>
                </a:lnTo>
                <a:lnTo>
                  <a:pt x="33" y="94"/>
                </a:lnTo>
                <a:lnTo>
                  <a:pt x="33" y="97"/>
                </a:lnTo>
                <a:lnTo>
                  <a:pt x="29" y="101"/>
                </a:lnTo>
                <a:lnTo>
                  <a:pt x="29" y="106"/>
                </a:lnTo>
                <a:lnTo>
                  <a:pt x="22" y="109"/>
                </a:lnTo>
                <a:lnTo>
                  <a:pt x="25" y="109"/>
                </a:lnTo>
                <a:lnTo>
                  <a:pt x="28" y="114"/>
                </a:lnTo>
                <a:lnTo>
                  <a:pt x="34" y="115"/>
                </a:lnTo>
                <a:lnTo>
                  <a:pt x="34" y="118"/>
                </a:lnTo>
                <a:lnTo>
                  <a:pt x="32" y="120"/>
                </a:lnTo>
                <a:lnTo>
                  <a:pt x="29" y="120"/>
                </a:lnTo>
                <a:lnTo>
                  <a:pt x="29" y="123"/>
                </a:lnTo>
                <a:lnTo>
                  <a:pt x="27" y="125"/>
                </a:lnTo>
                <a:lnTo>
                  <a:pt x="32" y="125"/>
                </a:lnTo>
                <a:lnTo>
                  <a:pt x="34" y="123"/>
                </a:lnTo>
                <a:lnTo>
                  <a:pt x="38" y="124"/>
                </a:lnTo>
                <a:lnTo>
                  <a:pt x="38" y="126"/>
                </a:lnTo>
                <a:lnTo>
                  <a:pt x="30" y="132"/>
                </a:lnTo>
                <a:lnTo>
                  <a:pt x="29" y="137"/>
                </a:lnTo>
                <a:lnTo>
                  <a:pt x="25" y="139"/>
                </a:lnTo>
                <a:lnTo>
                  <a:pt x="26" y="158"/>
                </a:lnTo>
                <a:lnTo>
                  <a:pt x="41" y="143"/>
                </a:lnTo>
                <a:lnTo>
                  <a:pt x="60" y="140"/>
                </a:lnTo>
                <a:lnTo>
                  <a:pt x="68" y="136"/>
                </a:lnTo>
                <a:lnTo>
                  <a:pt x="70" y="142"/>
                </a:lnTo>
                <a:lnTo>
                  <a:pt x="75" y="142"/>
                </a:lnTo>
                <a:lnTo>
                  <a:pt x="75" y="146"/>
                </a:lnTo>
                <a:lnTo>
                  <a:pt x="67" y="154"/>
                </a:lnTo>
                <a:lnTo>
                  <a:pt x="67" y="156"/>
                </a:lnTo>
                <a:lnTo>
                  <a:pt x="70" y="158"/>
                </a:lnTo>
                <a:lnTo>
                  <a:pt x="71" y="163"/>
                </a:lnTo>
                <a:lnTo>
                  <a:pt x="76" y="164"/>
                </a:lnTo>
                <a:lnTo>
                  <a:pt x="83" y="158"/>
                </a:lnTo>
                <a:lnTo>
                  <a:pt x="87" y="158"/>
                </a:lnTo>
                <a:lnTo>
                  <a:pt x="89" y="160"/>
                </a:lnTo>
                <a:lnTo>
                  <a:pt x="96" y="156"/>
                </a:lnTo>
                <a:lnTo>
                  <a:pt x="102" y="156"/>
                </a:lnTo>
                <a:lnTo>
                  <a:pt x="106" y="159"/>
                </a:lnTo>
                <a:lnTo>
                  <a:pt x="106" y="161"/>
                </a:lnTo>
                <a:lnTo>
                  <a:pt x="115" y="159"/>
                </a:lnTo>
                <a:lnTo>
                  <a:pt x="118" y="163"/>
                </a:lnTo>
                <a:lnTo>
                  <a:pt x="120" y="161"/>
                </a:lnTo>
                <a:lnTo>
                  <a:pt x="131" y="158"/>
                </a:lnTo>
                <a:lnTo>
                  <a:pt x="133" y="156"/>
                </a:lnTo>
                <a:lnTo>
                  <a:pt x="134" y="149"/>
                </a:lnTo>
                <a:lnTo>
                  <a:pt x="138" y="149"/>
                </a:lnTo>
                <a:lnTo>
                  <a:pt x="141" y="152"/>
                </a:lnTo>
                <a:lnTo>
                  <a:pt x="156" y="152"/>
                </a:lnTo>
                <a:lnTo>
                  <a:pt x="160" y="150"/>
                </a:lnTo>
                <a:lnTo>
                  <a:pt x="164" y="153"/>
                </a:lnTo>
                <a:lnTo>
                  <a:pt x="173" y="153"/>
                </a:lnTo>
                <a:lnTo>
                  <a:pt x="173" y="173"/>
                </a:lnTo>
                <a:lnTo>
                  <a:pt x="177" y="176"/>
                </a:lnTo>
                <a:lnTo>
                  <a:pt x="180" y="174"/>
                </a:lnTo>
                <a:lnTo>
                  <a:pt x="187" y="174"/>
                </a:lnTo>
                <a:lnTo>
                  <a:pt x="191" y="176"/>
                </a:lnTo>
                <a:lnTo>
                  <a:pt x="195" y="181"/>
                </a:lnTo>
                <a:lnTo>
                  <a:pt x="195" y="184"/>
                </a:lnTo>
                <a:lnTo>
                  <a:pt x="191" y="189"/>
                </a:lnTo>
                <a:lnTo>
                  <a:pt x="188" y="197"/>
                </a:lnTo>
                <a:lnTo>
                  <a:pt x="184" y="198"/>
                </a:lnTo>
                <a:lnTo>
                  <a:pt x="182" y="203"/>
                </a:lnTo>
                <a:lnTo>
                  <a:pt x="177" y="208"/>
                </a:lnTo>
                <a:lnTo>
                  <a:pt x="166" y="211"/>
                </a:lnTo>
                <a:lnTo>
                  <a:pt x="159" y="220"/>
                </a:lnTo>
                <a:lnTo>
                  <a:pt x="157" y="227"/>
                </a:lnTo>
                <a:lnTo>
                  <a:pt x="149" y="228"/>
                </a:lnTo>
                <a:lnTo>
                  <a:pt x="154" y="235"/>
                </a:lnTo>
                <a:lnTo>
                  <a:pt x="155" y="240"/>
                </a:lnTo>
                <a:lnTo>
                  <a:pt x="157" y="241"/>
                </a:lnTo>
                <a:lnTo>
                  <a:pt x="156" y="253"/>
                </a:lnTo>
                <a:lnTo>
                  <a:pt x="158" y="261"/>
                </a:lnTo>
                <a:lnTo>
                  <a:pt x="155" y="266"/>
                </a:lnTo>
                <a:lnTo>
                  <a:pt x="158" y="271"/>
                </a:lnTo>
                <a:lnTo>
                  <a:pt x="155" y="275"/>
                </a:lnTo>
                <a:lnTo>
                  <a:pt x="155" y="279"/>
                </a:lnTo>
                <a:lnTo>
                  <a:pt x="158" y="283"/>
                </a:lnTo>
                <a:lnTo>
                  <a:pt x="158" y="286"/>
                </a:lnTo>
                <a:lnTo>
                  <a:pt x="152" y="292"/>
                </a:lnTo>
                <a:lnTo>
                  <a:pt x="145" y="294"/>
                </a:lnTo>
                <a:lnTo>
                  <a:pt x="143" y="298"/>
                </a:lnTo>
                <a:lnTo>
                  <a:pt x="144" y="303"/>
                </a:lnTo>
                <a:lnTo>
                  <a:pt x="147" y="304"/>
                </a:lnTo>
                <a:lnTo>
                  <a:pt x="152" y="310"/>
                </a:lnTo>
                <a:lnTo>
                  <a:pt x="150" y="321"/>
                </a:lnTo>
                <a:lnTo>
                  <a:pt x="151" y="324"/>
                </a:lnTo>
                <a:lnTo>
                  <a:pt x="146" y="329"/>
                </a:lnTo>
                <a:lnTo>
                  <a:pt x="144" y="340"/>
                </a:lnTo>
                <a:lnTo>
                  <a:pt x="142" y="342"/>
                </a:lnTo>
                <a:lnTo>
                  <a:pt x="111" y="342"/>
                </a:lnTo>
                <a:lnTo>
                  <a:pt x="113" y="348"/>
                </a:lnTo>
                <a:lnTo>
                  <a:pt x="119" y="353"/>
                </a:lnTo>
                <a:lnTo>
                  <a:pt x="121" y="357"/>
                </a:lnTo>
                <a:lnTo>
                  <a:pt x="125" y="359"/>
                </a:lnTo>
                <a:lnTo>
                  <a:pt x="125" y="363"/>
                </a:lnTo>
                <a:lnTo>
                  <a:pt x="123" y="365"/>
                </a:lnTo>
                <a:lnTo>
                  <a:pt x="129" y="373"/>
                </a:lnTo>
                <a:lnTo>
                  <a:pt x="130" y="381"/>
                </a:lnTo>
                <a:lnTo>
                  <a:pt x="135" y="383"/>
                </a:lnTo>
                <a:lnTo>
                  <a:pt x="135" y="387"/>
                </a:lnTo>
                <a:lnTo>
                  <a:pt x="137" y="389"/>
                </a:lnTo>
                <a:lnTo>
                  <a:pt x="143" y="388"/>
                </a:lnTo>
                <a:lnTo>
                  <a:pt x="147" y="393"/>
                </a:lnTo>
                <a:lnTo>
                  <a:pt x="152" y="392"/>
                </a:lnTo>
                <a:lnTo>
                  <a:pt x="154" y="395"/>
                </a:lnTo>
                <a:lnTo>
                  <a:pt x="154" y="398"/>
                </a:lnTo>
                <a:lnTo>
                  <a:pt x="152" y="400"/>
                </a:lnTo>
                <a:lnTo>
                  <a:pt x="148" y="400"/>
                </a:lnTo>
                <a:lnTo>
                  <a:pt x="146" y="398"/>
                </a:lnTo>
                <a:lnTo>
                  <a:pt x="141" y="405"/>
                </a:lnTo>
                <a:lnTo>
                  <a:pt x="142" y="408"/>
                </a:lnTo>
                <a:lnTo>
                  <a:pt x="128" y="420"/>
                </a:lnTo>
                <a:lnTo>
                  <a:pt x="128" y="431"/>
                </a:lnTo>
                <a:lnTo>
                  <a:pt x="124" y="439"/>
                </a:lnTo>
                <a:lnTo>
                  <a:pt x="124" y="444"/>
                </a:lnTo>
                <a:lnTo>
                  <a:pt x="133" y="454"/>
                </a:lnTo>
                <a:lnTo>
                  <a:pt x="137" y="463"/>
                </a:lnTo>
                <a:lnTo>
                  <a:pt x="139" y="465"/>
                </a:lnTo>
                <a:lnTo>
                  <a:pt x="143" y="465"/>
                </a:lnTo>
                <a:lnTo>
                  <a:pt x="145" y="463"/>
                </a:lnTo>
                <a:lnTo>
                  <a:pt x="148" y="464"/>
                </a:lnTo>
                <a:lnTo>
                  <a:pt x="145" y="477"/>
                </a:lnTo>
                <a:lnTo>
                  <a:pt x="138" y="477"/>
                </a:lnTo>
                <a:lnTo>
                  <a:pt x="136" y="480"/>
                </a:lnTo>
                <a:lnTo>
                  <a:pt x="132" y="479"/>
                </a:lnTo>
                <a:lnTo>
                  <a:pt x="128" y="482"/>
                </a:lnTo>
                <a:lnTo>
                  <a:pt x="126" y="492"/>
                </a:lnTo>
                <a:lnTo>
                  <a:pt x="118" y="500"/>
                </a:lnTo>
                <a:lnTo>
                  <a:pt x="116" y="509"/>
                </a:lnTo>
                <a:lnTo>
                  <a:pt x="111" y="519"/>
                </a:lnTo>
                <a:lnTo>
                  <a:pt x="115" y="523"/>
                </a:lnTo>
                <a:lnTo>
                  <a:pt x="117" y="543"/>
                </a:lnTo>
                <a:lnTo>
                  <a:pt x="119" y="548"/>
                </a:lnTo>
                <a:lnTo>
                  <a:pt x="131" y="545"/>
                </a:lnTo>
                <a:lnTo>
                  <a:pt x="143" y="545"/>
                </a:lnTo>
                <a:lnTo>
                  <a:pt x="152" y="550"/>
                </a:lnTo>
                <a:lnTo>
                  <a:pt x="159" y="551"/>
                </a:lnTo>
                <a:lnTo>
                  <a:pt x="172" y="560"/>
                </a:lnTo>
                <a:lnTo>
                  <a:pt x="182" y="570"/>
                </a:lnTo>
                <a:lnTo>
                  <a:pt x="186" y="579"/>
                </a:lnTo>
                <a:lnTo>
                  <a:pt x="186" y="582"/>
                </a:lnTo>
                <a:lnTo>
                  <a:pt x="182" y="585"/>
                </a:lnTo>
                <a:lnTo>
                  <a:pt x="182" y="587"/>
                </a:lnTo>
                <a:lnTo>
                  <a:pt x="186" y="594"/>
                </a:lnTo>
                <a:lnTo>
                  <a:pt x="191" y="594"/>
                </a:lnTo>
                <a:lnTo>
                  <a:pt x="197" y="598"/>
                </a:lnTo>
                <a:lnTo>
                  <a:pt x="198" y="605"/>
                </a:lnTo>
                <a:lnTo>
                  <a:pt x="194" y="608"/>
                </a:lnTo>
                <a:lnTo>
                  <a:pt x="207" y="630"/>
                </a:lnTo>
                <a:lnTo>
                  <a:pt x="215" y="630"/>
                </a:lnTo>
                <a:lnTo>
                  <a:pt x="222" y="638"/>
                </a:lnTo>
                <a:lnTo>
                  <a:pt x="230" y="640"/>
                </a:lnTo>
                <a:lnTo>
                  <a:pt x="234" y="644"/>
                </a:lnTo>
                <a:lnTo>
                  <a:pt x="244" y="640"/>
                </a:lnTo>
                <a:lnTo>
                  <a:pt x="244" y="632"/>
                </a:lnTo>
                <a:lnTo>
                  <a:pt x="246" y="630"/>
                </a:lnTo>
                <a:lnTo>
                  <a:pt x="249" y="631"/>
                </a:lnTo>
                <a:lnTo>
                  <a:pt x="248" y="635"/>
                </a:lnTo>
                <a:lnTo>
                  <a:pt x="253" y="633"/>
                </a:lnTo>
                <a:lnTo>
                  <a:pt x="251" y="632"/>
                </a:lnTo>
                <a:lnTo>
                  <a:pt x="251" y="628"/>
                </a:lnTo>
                <a:lnTo>
                  <a:pt x="261" y="611"/>
                </a:lnTo>
                <a:lnTo>
                  <a:pt x="280" y="603"/>
                </a:lnTo>
                <a:lnTo>
                  <a:pt x="295" y="603"/>
                </a:lnTo>
                <a:lnTo>
                  <a:pt x="300" y="597"/>
                </a:lnTo>
                <a:lnTo>
                  <a:pt x="305" y="594"/>
                </a:lnTo>
                <a:lnTo>
                  <a:pt x="309" y="587"/>
                </a:lnTo>
                <a:lnTo>
                  <a:pt x="308" y="582"/>
                </a:lnTo>
                <a:lnTo>
                  <a:pt x="311" y="579"/>
                </a:lnTo>
                <a:lnTo>
                  <a:pt x="316" y="581"/>
                </a:lnTo>
                <a:lnTo>
                  <a:pt x="316" y="586"/>
                </a:lnTo>
                <a:lnTo>
                  <a:pt x="323" y="586"/>
                </a:lnTo>
                <a:lnTo>
                  <a:pt x="324" y="583"/>
                </a:lnTo>
                <a:lnTo>
                  <a:pt x="326" y="583"/>
                </a:lnTo>
                <a:lnTo>
                  <a:pt x="327" y="586"/>
                </a:lnTo>
                <a:lnTo>
                  <a:pt x="329" y="585"/>
                </a:lnTo>
                <a:lnTo>
                  <a:pt x="326" y="581"/>
                </a:lnTo>
                <a:lnTo>
                  <a:pt x="328" y="576"/>
                </a:lnTo>
                <a:lnTo>
                  <a:pt x="331" y="577"/>
                </a:lnTo>
                <a:lnTo>
                  <a:pt x="332" y="583"/>
                </a:lnTo>
                <a:lnTo>
                  <a:pt x="340" y="585"/>
                </a:lnTo>
                <a:lnTo>
                  <a:pt x="341" y="575"/>
                </a:lnTo>
                <a:lnTo>
                  <a:pt x="344" y="576"/>
                </a:lnTo>
                <a:lnTo>
                  <a:pt x="344" y="584"/>
                </a:lnTo>
                <a:lnTo>
                  <a:pt x="348" y="581"/>
                </a:lnTo>
                <a:lnTo>
                  <a:pt x="351" y="581"/>
                </a:lnTo>
                <a:lnTo>
                  <a:pt x="352" y="584"/>
                </a:lnTo>
                <a:lnTo>
                  <a:pt x="357" y="585"/>
                </a:lnTo>
                <a:lnTo>
                  <a:pt x="359" y="583"/>
                </a:lnTo>
                <a:lnTo>
                  <a:pt x="364" y="583"/>
                </a:lnTo>
                <a:lnTo>
                  <a:pt x="366" y="585"/>
                </a:lnTo>
                <a:lnTo>
                  <a:pt x="366" y="582"/>
                </a:lnTo>
                <a:lnTo>
                  <a:pt x="369" y="581"/>
                </a:lnTo>
                <a:lnTo>
                  <a:pt x="370" y="587"/>
                </a:lnTo>
                <a:lnTo>
                  <a:pt x="374" y="587"/>
                </a:lnTo>
                <a:lnTo>
                  <a:pt x="383" y="583"/>
                </a:lnTo>
                <a:lnTo>
                  <a:pt x="379" y="575"/>
                </a:lnTo>
                <a:lnTo>
                  <a:pt x="379" y="562"/>
                </a:lnTo>
                <a:lnTo>
                  <a:pt x="382" y="552"/>
                </a:lnTo>
                <a:lnTo>
                  <a:pt x="381" y="541"/>
                </a:lnTo>
                <a:lnTo>
                  <a:pt x="374" y="534"/>
                </a:lnTo>
                <a:lnTo>
                  <a:pt x="369" y="532"/>
                </a:lnTo>
                <a:lnTo>
                  <a:pt x="351" y="514"/>
                </a:lnTo>
                <a:lnTo>
                  <a:pt x="337" y="494"/>
                </a:lnTo>
                <a:lnTo>
                  <a:pt x="333" y="492"/>
                </a:lnTo>
                <a:lnTo>
                  <a:pt x="332" y="488"/>
                </a:lnTo>
                <a:lnTo>
                  <a:pt x="331" y="494"/>
                </a:lnTo>
                <a:lnTo>
                  <a:pt x="327" y="494"/>
                </a:lnTo>
                <a:lnTo>
                  <a:pt x="327" y="483"/>
                </a:lnTo>
                <a:lnTo>
                  <a:pt x="298" y="482"/>
                </a:lnTo>
                <a:lnTo>
                  <a:pt x="290" y="485"/>
                </a:lnTo>
                <a:lnTo>
                  <a:pt x="289" y="482"/>
                </a:lnTo>
                <a:lnTo>
                  <a:pt x="286" y="483"/>
                </a:lnTo>
                <a:lnTo>
                  <a:pt x="281" y="480"/>
                </a:lnTo>
                <a:lnTo>
                  <a:pt x="278" y="476"/>
                </a:lnTo>
                <a:lnTo>
                  <a:pt x="278" y="468"/>
                </a:lnTo>
                <a:lnTo>
                  <a:pt x="273" y="457"/>
                </a:lnTo>
                <a:lnTo>
                  <a:pt x="266" y="448"/>
                </a:lnTo>
                <a:lnTo>
                  <a:pt x="258" y="445"/>
                </a:lnTo>
                <a:lnTo>
                  <a:pt x="250" y="439"/>
                </a:lnTo>
                <a:lnTo>
                  <a:pt x="244" y="424"/>
                </a:lnTo>
                <a:lnTo>
                  <a:pt x="234" y="410"/>
                </a:lnTo>
                <a:lnTo>
                  <a:pt x="234" y="401"/>
                </a:lnTo>
                <a:lnTo>
                  <a:pt x="231" y="400"/>
                </a:lnTo>
                <a:lnTo>
                  <a:pt x="231" y="390"/>
                </a:lnTo>
                <a:lnTo>
                  <a:pt x="234" y="389"/>
                </a:lnTo>
                <a:lnTo>
                  <a:pt x="238" y="378"/>
                </a:lnTo>
                <a:lnTo>
                  <a:pt x="249" y="365"/>
                </a:lnTo>
                <a:lnTo>
                  <a:pt x="260" y="364"/>
                </a:lnTo>
                <a:lnTo>
                  <a:pt x="276" y="358"/>
                </a:lnTo>
                <a:lnTo>
                  <a:pt x="298" y="359"/>
                </a:lnTo>
                <a:lnTo>
                  <a:pt x="316" y="357"/>
                </a:lnTo>
                <a:lnTo>
                  <a:pt x="332" y="346"/>
                </a:lnTo>
                <a:lnTo>
                  <a:pt x="345" y="328"/>
                </a:lnTo>
                <a:lnTo>
                  <a:pt x="345" y="322"/>
                </a:lnTo>
                <a:lnTo>
                  <a:pt x="349" y="319"/>
                </a:lnTo>
                <a:lnTo>
                  <a:pt x="349" y="317"/>
                </a:lnTo>
                <a:lnTo>
                  <a:pt x="356" y="309"/>
                </a:lnTo>
                <a:lnTo>
                  <a:pt x="357" y="299"/>
                </a:lnTo>
                <a:lnTo>
                  <a:pt x="363" y="288"/>
                </a:lnTo>
                <a:lnTo>
                  <a:pt x="362" y="284"/>
                </a:lnTo>
                <a:lnTo>
                  <a:pt x="365" y="282"/>
                </a:lnTo>
                <a:lnTo>
                  <a:pt x="358" y="279"/>
                </a:lnTo>
                <a:lnTo>
                  <a:pt x="358" y="282"/>
                </a:lnTo>
                <a:lnTo>
                  <a:pt x="355" y="285"/>
                </a:lnTo>
                <a:lnTo>
                  <a:pt x="351" y="284"/>
                </a:lnTo>
                <a:lnTo>
                  <a:pt x="350" y="282"/>
                </a:lnTo>
                <a:lnTo>
                  <a:pt x="343" y="286"/>
                </a:lnTo>
                <a:lnTo>
                  <a:pt x="320" y="285"/>
                </a:lnTo>
                <a:lnTo>
                  <a:pt x="314" y="279"/>
                </a:lnTo>
                <a:lnTo>
                  <a:pt x="313" y="264"/>
                </a:lnTo>
                <a:lnTo>
                  <a:pt x="316" y="258"/>
                </a:lnTo>
                <a:lnTo>
                  <a:pt x="318" y="258"/>
                </a:lnTo>
                <a:lnTo>
                  <a:pt x="319" y="260"/>
                </a:lnTo>
                <a:lnTo>
                  <a:pt x="320" y="256"/>
                </a:lnTo>
                <a:lnTo>
                  <a:pt x="323" y="255"/>
                </a:lnTo>
                <a:lnTo>
                  <a:pt x="327" y="250"/>
                </a:lnTo>
                <a:lnTo>
                  <a:pt x="334" y="237"/>
                </a:lnTo>
                <a:lnTo>
                  <a:pt x="355" y="210"/>
                </a:lnTo>
                <a:lnTo>
                  <a:pt x="367" y="215"/>
                </a:lnTo>
                <a:lnTo>
                  <a:pt x="384" y="219"/>
                </a:lnTo>
                <a:lnTo>
                  <a:pt x="388" y="222"/>
                </a:lnTo>
                <a:lnTo>
                  <a:pt x="400" y="223"/>
                </a:lnTo>
                <a:lnTo>
                  <a:pt x="414" y="230"/>
                </a:lnTo>
                <a:lnTo>
                  <a:pt x="428" y="232"/>
                </a:lnTo>
                <a:lnTo>
                  <a:pt x="438" y="237"/>
                </a:lnTo>
                <a:lnTo>
                  <a:pt x="446" y="237"/>
                </a:lnTo>
                <a:lnTo>
                  <a:pt x="463" y="243"/>
                </a:lnTo>
                <a:lnTo>
                  <a:pt x="474" y="252"/>
                </a:lnTo>
                <a:lnTo>
                  <a:pt x="474" y="255"/>
                </a:lnTo>
                <a:lnTo>
                  <a:pt x="478" y="257"/>
                </a:lnTo>
                <a:lnTo>
                  <a:pt x="478" y="260"/>
                </a:lnTo>
                <a:lnTo>
                  <a:pt x="475" y="261"/>
                </a:lnTo>
                <a:lnTo>
                  <a:pt x="478" y="262"/>
                </a:lnTo>
                <a:lnTo>
                  <a:pt x="489" y="279"/>
                </a:lnTo>
                <a:lnTo>
                  <a:pt x="497" y="287"/>
                </a:lnTo>
                <a:lnTo>
                  <a:pt x="501" y="288"/>
                </a:lnTo>
                <a:lnTo>
                  <a:pt x="514" y="297"/>
                </a:lnTo>
                <a:lnTo>
                  <a:pt x="530" y="300"/>
                </a:lnTo>
                <a:lnTo>
                  <a:pt x="552" y="307"/>
                </a:lnTo>
                <a:lnTo>
                  <a:pt x="578" y="310"/>
                </a:lnTo>
                <a:lnTo>
                  <a:pt x="596" y="310"/>
                </a:lnTo>
                <a:lnTo>
                  <a:pt x="601" y="307"/>
                </a:lnTo>
                <a:lnTo>
                  <a:pt x="604" y="299"/>
                </a:lnTo>
                <a:lnTo>
                  <a:pt x="614" y="289"/>
                </a:lnTo>
                <a:lnTo>
                  <a:pt x="628" y="264"/>
                </a:lnTo>
                <a:lnTo>
                  <a:pt x="631" y="261"/>
                </a:lnTo>
                <a:lnTo>
                  <a:pt x="640" y="260"/>
                </a:lnTo>
                <a:lnTo>
                  <a:pt x="649" y="254"/>
                </a:lnTo>
                <a:lnTo>
                  <a:pt x="647" y="254"/>
                </a:lnTo>
                <a:lnTo>
                  <a:pt x="643" y="250"/>
                </a:lnTo>
                <a:lnTo>
                  <a:pt x="640" y="250"/>
                </a:lnTo>
                <a:lnTo>
                  <a:pt x="638" y="246"/>
                </a:lnTo>
                <a:lnTo>
                  <a:pt x="656" y="226"/>
                </a:lnTo>
                <a:lnTo>
                  <a:pt x="661" y="224"/>
                </a:lnTo>
                <a:lnTo>
                  <a:pt x="668" y="224"/>
                </a:lnTo>
                <a:lnTo>
                  <a:pt x="670" y="222"/>
                </a:lnTo>
                <a:lnTo>
                  <a:pt x="666" y="219"/>
                </a:lnTo>
                <a:lnTo>
                  <a:pt x="668" y="214"/>
                </a:lnTo>
                <a:lnTo>
                  <a:pt x="673" y="214"/>
                </a:lnTo>
                <a:lnTo>
                  <a:pt x="675" y="216"/>
                </a:lnTo>
                <a:lnTo>
                  <a:pt x="675" y="220"/>
                </a:lnTo>
                <a:lnTo>
                  <a:pt x="681" y="219"/>
                </a:lnTo>
                <a:lnTo>
                  <a:pt x="691" y="214"/>
                </a:lnTo>
                <a:lnTo>
                  <a:pt x="697" y="214"/>
                </a:lnTo>
                <a:lnTo>
                  <a:pt x="718" y="207"/>
                </a:lnTo>
                <a:lnTo>
                  <a:pt x="727" y="206"/>
                </a:lnTo>
                <a:lnTo>
                  <a:pt x="730" y="203"/>
                </a:lnTo>
                <a:lnTo>
                  <a:pt x="728" y="197"/>
                </a:lnTo>
                <a:lnTo>
                  <a:pt x="731" y="194"/>
                </a:lnTo>
                <a:lnTo>
                  <a:pt x="735" y="195"/>
                </a:lnTo>
                <a:lnTo>
                  <a:pt x="738" y="191"/>
                </a:lnTo>
                <a:lnTo>
                  <a:pt x="770" y="176"/>
                </a:lnTo>
                <a:lnTo>
                  <a:pt x="774" y="172"/>
                </a:lnTo>
                <a:lnTo>
                  <a:pt x="779" y="171"/>
                </a:lnTo>
                <a:lnTo>
                  <a:pt x="791" y="159"/>
                </a:lnTo>
                <a:lnTo>
                  <a:pt x="795" y="158"/>
                </a:lnTo>
                <a:lnTo>
                  <a:pt x="798" y="153"/>
                </a:lnTo>
                <a:lnTo>
                  <a:pt x="798" y="150"/>
                </a:lnTo>
                <a:lnTo>
                  <a:pt x="796" y="148"/>
                </a:lnTo>
                <a:lnTo>
                  <a:pt x="797" y="141"/>
                </a:lnTo>
                <a:lnTo>
                  <a:pt x="791" y="135"/>
                </a:lnTo>
                <a:lnTo>
                  <a:pt x="791" y="128"/>
                </a:lnTo>
                <a:lnTo>
                  <a:pt x="794" y="124"/>
                </a:lnTo>
                <a:lnTo>
                  <a:pt x="800" y="126"/>
                </a:lnTo>
                <a:lnTo>
                  <a:pt x="803" y="122"/>
                </a:lnTo>
                <a:lnTo>
                  <a:pt x="803" y="120"/>
                </a:lnTo>
                <a:lnTo>
                  <a:pt x="794" y="116"/>
                </a:lnTo>
                <a:lnTo>
                  <a:pt x="795" y="111"/>
                </a:lnTo>
                <a:lnTo>
                  <a:pt x="789" y="111"/>
                </a:lnTo>
                <a:lnTo>
                  <a:pt x="786" y="107"/>
                </a:lnTo>
                <a:lnTo>
                  <a:pt x="775" y="109"/>
                </a:lnTo>
                <a:lnTo>
                  <a:pt x="771" y="113"/>
                </a:lnTo>
                <a:lnTo>
                  <a:pt x="765" y="113"/>
                </a:lnTo>
                <a:lnTo>
                  <a:pt x="762" y="118"/>
                </a:lnTo>
                <a:lnTo>
                  <a:pt x="752" y="119"/>
                </a:lnTo>
                <a:lnTo>
                  <a:pt x="746" y="114"/>
                </a:lnTo>
                <a:lnTo>
                  <a:pt x="738" y="111"/>
                </a:lnTo>
                <a:lnTo>
                  <a:pt x="730" y="112"/>
                </a:lnTo>
                <a:lnTo>
                  <a:pt x="726" y="117"/>
                </a:lnTo>
                <a:lnTo>
                  <a:pt x="720" y="117"/>
                </a:lnTo>
                <a:lnTo>
                  <a:pt x="718" y="115"/>
                </a:lnTo>
                <a:lnTo>
                  <a:pt x="718" y="111"/>
                </a:lnTo>
                <a:lnTo>
                  <a:pt x="721" y="110"/>
                </a:lnTo>
                <a:lnTo>
                  <a:pt x="719" y="106"/>
                </a:lnTo>
                <a:lnTo>
                  <a:pt x="716" y="110"/>
                </a:lnTo>
                <a:lnTo>
                  <a:pt x="713" y="110"/>
                </a:lnTo>
                <a:lnTo>
                  <a:pt x="708" y="106"/>
                </a:lnTo>
                <a:lnTo>
                  <a:pt x="704" y="106"/>
                </a:lnTo>
                <a:lnTo>
                  <a:pt x="703" y="102"/>
                </a:lnTo>
                <a:lnTo>
                  <a:pt x="706" y="99"/>
                </a:lnTo>
                <a:lnTo>
                  <a:pt x="703" y="96"/>
                </a:lnTo>
                <a:lnTo>
                  <a:pt x="695" y="95"/>
                </a:lnTo>
                <a:lnTo>
                  <a:pt x="693" y="93"/>
                </a:lnTo>
                <a:lnTo>
                  <a:pt x="687" y="93"/>
                </a:lnTo>
                <a:lnTo>
                  <a:pt x="686" y="95"/>
                </a:lnTo>
                <a:lnTo>
                  <a:pt x="684" y="95"/>
                </a:lnTo>
                <a:lnTo>
                  <a:pt x="679" y="88"/>
                </a:lnTo>
                <a:lnTo>
                  <a:pt x="666" y="88"/>
                </a:lnTo>
                <a:lnTo>
                  <a:pt x="662" y="82"/>
                </a:lnTo>
                <a:lnTo>
                  <a:pt x="651" y="81"/>
                </a:lnTo>
                <a:lnTo>
                  <a:pt x="639" y="76"/>
                </a:lnTo>
                <a:lnTo>
                  <a:pt x="635" y="78"/>
                </a:lnTo>
                <a:lnTo>
                  <a:pt x="635" y="88"/>
                </a:lnTo>
                <a:lnTo>
                  <a:pt x="620" y="90"/>
                </a:lnTo>
                <a:lnTo>
                  <a:pt x="616" y="87"/>
                </a:lnTo>
                <a:lnTo>
                  <a:pt x="613" y="90"/>
                </a:lnTo>
                <a:lnTo>
                  <a:pt x="610" y="90"/>
                </a:lnTo>
                <a:lnTo>
                  <a:pt x="605" y="86"/>
                </a:lnTo>
                <a:lnTo>
                  <a:pt x="601" y="89"/>
                </a:lnTo>
                <a:lnTo>
                  <a:pt x="595" y="88"/>
                </a:lnTo>
                <a:lnTo>
                  <a:pt x="593" y="90"/>
                </a:lnTo>
                <a:lnTo>
                  <a:pt x="590" y="90"/>
                </a:lnTo>
                <a:lnTo>
                  <a:pt x="583" y="81"/>
                </a:lnTo>
                <a:lnTo>
                  <a:pt x="579" y="81"/>
                </a:lnTo>
                <a:lnTo>
                  <a:pt x="574" y="77"/>
                </a:lnTo>
                <a:lnTo>
                  <a:pt x="568" y="80"/>
                </a:lnTo>
                <a:lnTo>
                  <a:pt x="560" y="79"/>
                </a:lnTo>
                <a:lnTo>
                  <a:pt x="556" y="81"/>
                </a:lnTo>
                <a:lnTo>
                  <a:pt x="546" y="72"/>
                </a:lnTo>
                <a:lnTo>
                  <a:pt x="544" y="67"/>
                </a:lnTo>
                <a:lnTo>
                  <a:pt x="532" y="68"/>
                </a:lnTo>
                <a:lnTo>
                  <a:pt x="527" y="64"/>
                </a:lnTo>
                <a:lnTo>
                  <a:pt x="512" y="60"/>
                </a:lnTo>
                <a:lnTo>
                  <a:pt x="510" y="58"/>
                </a:lnTo>
                <a:lnTo>
                  <a:pt x="510" y="54"/>
                </a:lnTo>
                <a:lnTo>
                  <a:pt x="507" y="56"/>
                </a:lnTo>
                <a:lnTo>
                  <a:pt x="506" y="61"/>
                </a:lnTo>
                <a:lnTo>
                  <a:pt x="502" y="61"/>
                </a:lnTo>
                <a:lnTo>
                  <a:pt x="499" y="56"/>
                </a:lnTo>
                <a:lnTo>
                  <a:pt x="502" y="53"/>
                </a:lnTo>
                <a:lnTo>
                  <a:pt x="504" y="47"/>
                </a:lnTo>
                <a:lnTo>
                  <a:pt x="503" y="42"/>
                </a:lnTo>
                <a:lnTo>
                  <a:pt x="494" y="40"/>
                </a:lnTo>
                <a:lnTo>
                  <a:pt x="489" y="43"/>
                </a:lnTo>
                <a:lnTo>
                  <a:pt x="487" y="38"/>
                </a:lnTo>
                <a:lnTo>
                  <a:pt x="483" y="38"/>
                </a:lnTo>
                <a:lnTo>
                  <a:pt x="477" y="33"/>
                </a:lnTo>
                <a:lnTo>
                  <a:pt x="471" y="37"/>
                </a:lnTo>
                <a:lnTo>
                  <a:pt x="459" y="40"/>
                </a:lnTo>
                <a:lnTo>
                  <a:pt x="442" y="40"/>
                </a:lnTo>
                <a:lnTo>
                  <a:pt x="432" y="34"/>
                </a:lnTo>
                <a:lnTo>
                  <a:pt x="421" y="32"/>
                </a:lnTo>
                <a:lnTo>
                  <a:pt x="417" y="28"/>
                </a:lnTo>
                <a:lnTo>
                  <a:pt x="405" y="29"/>
                </a:lnTo>
                <a:lnTo>
                  <a:pt x="405" y="31"/>
                </a:lnTo>
                <a:lnTo>
                  <a:pt x="401" y="33"/>
                </a:lnTo>
                <a:lnTo>
                  <a:pt x="400" y="37"/>
                </a:lnTo>
                <a:lnTo>
                  <a:pt x="395" y="37"/>
                </a:lnTo>
                <a:lnTo>
                  <a:pt x="394" y="35"/>
                </a:lnTo>
                <a:lnTo>
                  <a:pt x="386" y="36"/>
                </a:lnTo>
                <a:lnTo>
                  <a:pt x="384" y="31"/>
                </a:lnTo>
                <a:lnTo>
                  <a:pt x="374" y="30"/>
                </a:lnTo>
                <a:lnTo>
                  <a:pt x="373" y="27"/>
                </a:lnTo>
                <a:lnTo>
                  <a:pt x="364" y="23"/>
                </a:lnTo>
                <a:lnTo>
                  <a:pt x="356" y="25"/>
                </a:lnTo>
                <a:lnTo>
                  <a:pt x="354" y="27"/>
                </a:lnTo>
                <a:lnTo>
                  <a:pt x="352" y="27"/>
                </a:lnTo>
                <a:lnTo>
                  <a:pt x="350" y="24"/>
                </a:lnTo>
                <a:lnTo>
                  <a:pt x="343" y="25"/>
                </a:lnTo>
                <a:lnTo>
                  <a:pt x="339" y="28"/>
                </a:lnTo>
                <a:lnTo>
                  <a:pt x="334" y="28"/>
                </a:lnTo>
                <a:lnTo>
                  <a:pt x="325" y="32"/>
                </a:lnTo>
                <a:lnTo>
                  <a:pt x="295" y="32"/>
                </a:lnTo>
                <a:lnTo>
                  <a:pt x="273" y="26"/>
                </a:lnTo>
                <a:lnTo>
                  <a:pt x="259" y="25"/>
                </a:lnTo>
                <a:lnTo>
                  <a:pt x="255" y="21"/>
                </a:lnTo>
                <a:lnTo>
                  <a:pt x="247" y="19"/>
                </a:lnTo>
                <a:lnTo>
                  <a:pt x="240" y="19"/>
                </a:lnTo>
                <a:lnTo>
                  <a:pt x="238" y="23"/>
                </a:lnTo>
                <a:lnTo>
                  <a:pt x="234" y="24"/>
                </a:lnTo>
                <a:lnTo>
                  <a:pt x="231" y="19"/>
                </a:lnTo>
                <a:lnTo>
                  <a:pt x="227" y="18"/>
                </a:lnTo>
                <a:lnTo>
                  <a:pt x="221" y="12"/>
                </a:lnTo>
                <a:lnTo>
                  <a:pt x="215" y="13"/>
                </a:lnTo>
                <a:lnTo>
                  <a:pt x="211" y="17"/>
                </a:lnTo>
                <a:lnTo>
                  <a:pt x="207" y="16"/>
                </a:lnTo>
                <a:lnTo>
                  <a:pt x="205" y="18"/>
                </a:lnTo>
                <a:lnTo>
                  <a:pt x="199" y="18"/>
                </a:lnTo>
                <a:lnTo>
                  <a:pt x="195" y="16"/>
                </a:lnTo>
                <a:lnTo>
                  <a:pt x="190" y="18"/>
                </a:lnTo>
                <a:lnTo>
                  <a:pt x="178" y="19"/>
                </a:lnTo>
                <a:lnTo>
                  <a:pt x="167" y="17"/>
                </a:lnTo>
                <a:lnTo>
                  <a:pt x="149" y="17"/>
                </a:lnTo>
                <a:lnTo>
                  <a:pt x="144" y="19"/>
                </a:lnTo>
                <a:lnTo>
                  <a:pt x="130" y="18"/>
                </a:lnTo>
                <a:lnTo>
                  <a:pt x="124" y="13"/>
                </a:lnTo>
                <a:lnTo>
                  <a:pt x="122" y="9"/>
                </a:lnTo>
                <a:lnTo>
                  <a:pt x="116" y="7"/>
                </a:lnTo>
                <a:lnTo>
                  <a:pt x="114" y="4"/>
                </a:lnTo>
                <a:lnTo>
                  <a:pt x="111" y="4"/>
                </a:lnTo>
                <a:lnTo>
                  <a:pt x="108" y="8"/>
                </a:lnTo>
                <a:lnTo>
                  <a:pt x="106" y="8"/>
                </a:lnTo>
                <a:lnTo>
                  <a:pt x="102" y="0"/>
                </a:lnTo>
                <a:lnTo>
                  <a:pt x="93" y="6"/>
                </a:lnTo>
                <a:lnTo>
                  <a:pt x="91" y="6"/>
                </a:lnTo>
                <a:lnTo>
                  <a:pt x="88" y="1"/>
                </a:lnTo>
                <a:lnTo>
                  <a:pt x="84" y="5"/>
                </a:lnTo>
                <a:lnTo>
                  <a:pt x="78" y="6"/>
                </a:lnTo>
                <a:lnTo>
                  <a:pt x="77" y="9"/>
                </a:lnTo>
                <a:lnTo>
                  <a:pt x="66" y="18"/>
                </a:lnTo>
                <a:lnTo>
                  <a:pt x="62" y="18"/>
                </a:lnTo>
                <a:lnTo>
                  <a:pt x="62" y="27"/>
                </a:lnTo>
                <a:lnTo>
                  <a:pt x="65" y="22"/>
                </a:lnTo>
                <a:lnTo>
                  <a:pt x="68" y="22"/>
                </a:lnTo>
                <a:lnTo>
                  <a:pt x="71" y="25"/>
                </a:lnTo>
                <a:lnTo>
                  <a:pt x="67" y="36"/>
                </a:lnTo>
                <a:lnTo>
                  <a:pt x="59" y="32"/>
                </a:lnTo>
                <a:lnTo>
                  <a:pt x="59" y="36"/>
                </a:lnTo>
                <a:lnTo>
                  <a:pt x="53" y="34"/>
                </a:lnTo>
                <a:lnTo>
                  <a:pt x="47" y="39"/>
                </a:lnTo>
                <a:lnTo>
                  <a:pt x="41" y="39"/>
                </a:lnTo>
                <a:lnTo>
                  <a:pt x="37" y="41"/>
                </a:lnTo>
                <a:lnTo>
                  <a:pt x="31" y="40"/>
                </a:lnTo>
                <a:lnTo>
                  <a:pt x="28" y="37"/>
                </a:lnTo>
                <a:lnTo>
                  <a:pt x="24" y="38"/>
                </a:lnTo>
                <a:lnTo>
                  <a:pt x="23" y="41"/>
                </a:lnTo>
                <a:lnTo>
                  <a:pt x="19" y="41"/>
                </a:lnTo>
                <a:lnTo>
                  <a:pt x="21" y="43"/>
                </a:lnTo>
                <a:lnTo>
                  <a:pt x="20" y="46"/>
                </a:lnTo>
                <a:lnTo>
                  <a:pt x="17" y="46"/>
                </a:lnTo>
                <a:lnTo>
                  <a:pt x="14" y="50"/>
                </a:lnTo>
                <a:lnTo>
                  <a:pt x="6" y="50"/>
                </a:lnTo>
                <a:lnTo>
                  <a:pt x="4" y="52"/>
                </a:lnTo>
                <a:lnTo>
                  <a:pt x="7" y="54"/>
                </a:lnTo>
                <a:lnTo>
                  <a:pt x="7" y="56"/>
                </a:lnTo>
                <a:lnTo>
                  <a:pt x="2" y="58"/>
                </a:lnTo>
                <a:lnTo>
                  <a:pt x="2" y="60"/>
                </a:lnTo>
                <a:close/>
                <a:moveTo>
                  <a:pt x="685" y="98"/>
                </a:moveTo>
                <a:lnTo>
                  <a:pt x="690" y="93"/>
                </a:lnTo>
                <a:lnTo>
                  <a:pt x="702" y="96"/>
                </a:lnTo>
                <a:lnTo>
                  <a:pt x="703" y="104"/>
                </a:lnTo>
                <a:lnTo>
                  <a:pt x="691" y="111"/>
                </a:lnTo>
                <a:lnTo>
                  <a:pt x="688" y="111"/>
                </a:lnTo>
                <a:lnTo>
                  <a:pt x="686" y="109"/>
                </a:lnTo>
                <a:lnTo>
                  <a:pt x="687" y="104"/>
                </a:lnTo>
                <a:lnTo>
                  <a:pt x="685" y="102"/>
                </a:lnTo>
                <a:close/>
              </a:path>
            </a:pathLst>
          </a:custGeom>
          <a:solidFill>
            <a:srgbClr val="C18791"/>
          </a:solidFill>
          <a:ln>
            <a:noFill/>
          </a:ln>
          <a:effectLst/>
        </p:spPr>
        <p:style>
          <a:lnRef idx="1">
            <a:schemeClr val="accent1"/>
          </a:lnRef>
          <a:fillRef idx="3">
            <a:schemeClr val="accent1"/>
          </a:fillRef>
          <a:effectRef idx="0">
            <a:schemeClr val="accent1"/>
          </a:effectRef>
          <a:fontRef idx="minor">
            <a:schemeClr val="lt1"/>
          </a:fontRef>
        </p:style>
        <p:txBody>
          <a:bodyPr rtlCol="0" anchor="ctr"/>
          <a:lstStyle/>
          <a:p>
            <a:pPr algn="ctr"/>
            <a:endParaRPr/>
          </a:p>
        </p:txBody>
      </p:sp>
      <p:sp>
        <p:nvSpPr>
          <p:cNvPr id="60" name="Freeform 59"/>
          <p:cNvSpPr/>
          <p:nvPr/>
        </p:nvSpPr>
        <p:spPr>
          <a:xfrm>
            <a:off x="10532634" y="3985216"/>
            <a:ext cx="11540" cy="20195"/>
          </a:xfrm>
          <a:custGeom>
            <a:avLst/>
            <a:gdLst/>
            <a:ahLst/>
            <a:cxnLst/>
            <a:rect l="l" t="t" r="r" b="b"/>
            <a:pathLst>
              <a:path w="4" h="7">
                <a:moveTo>
                  <a:pt x="2" y="0"/>
                </a:moveTo>
                <a:lnTo>
                  <a:pt x="2" y="3"/>
                </a:lnTo>
                <a:lnTo>
                  <a:pt x="0" y="4"/>
                </a:lnTo>
                <a:lnTo>
                  <a:pt x="2" y="5"/>
                </a:lnTo>
                <a:lnTo>
                  <a:pt x="2" y="7"/>
                </a:lnTo>
                <a:lnTo>
                  <a:pt x="4" y="7"/>
                </a:lnTo>
                <a:lnTo>
                  <a:pt x="4" y="0"/>
                </a:lnTo>
                <a:close/>
              </a:path>
            </a:pathLst>
          </a:custGeom>
          <a:solidFill>
            <a:srgbClr val="73A89A"/>
          </a:solidFill>
          <a:ln>
            <a:noFill/>
          </a:ln>
          <a:effectLst/>
        </p:spPr>
        <p:style>
          <a:lnRef idx="1">
            <a:schemeClr val="accent1"/>
          </a:lnRef>
          <a:fillRef idx="3">
            <a:schemeClr val="accent1"/>
          </a:fillRef>
          <a:effectRef idx="0">
            <a:schemeClr val="accent1"/>
          </a:effectRef>
          <a:fontRef idx="minor">
            <a:schemeClr val="lt1"/>
          </a:fontRef>
        </p:style>
        <p:txBody>
          <a:bodyPr rtlCol="0" anchor="ctr"/>
          <a:lstStyle/>
          <a:p>
            <a:pPr algn="ctr"/>
            <a:endParaRPr/>
          </a:p>
        </p:txBody>
      </p:sp>
      <p:sp>
        <p:nvSpPr>
          <p:cNvPr id="61" name="Freeform 60"/>
          <p:cNvSpPr/>
          <p:nvPr/>
        </p:nvSpPr>
        <p:spPr>
          <a:xfrm>
            <a:off x="9840234" y="2943731"/>
            <a:ext cx="1070335" cy="1087645"/>
          </a:xfrm>
          <a:custGeom>
            <a:avLst/>
            <a:gdLst/>
            <a:ahLst/>
            <a:cxnLst/>
            <a:rect l="l" t="t" r="r" b="b"/>
            <a:pathLst>
              <a:path w="371" h="377">
                <a:moveTo>
                  <a:pt x="118" y="0"/>
                </a:moveTo>
                <a:lnTo>
                  <a:pt x="110" y="13"/>
                </a:lnTo>
                <a:lnTo>
                  <a:pt x="100" y="24"/>
                </a:lnTo>
                <a:lnTo>
                  <a:pt x="87" y="47"/>
                </a:lnTo>
                <a:lnTo>
                  <a:pt x="83" y="49"/>
                </a:lnTo>
                <a:lnTo>
                  <a:pt x="83" y="53"/>
                </a:lnTo>
                <a:lnTo>
                  <a:pt x="78" y="53"/>
                </a:lnTo>
                <a:lnTo>
                  <a:pt x="78" y="61"/>
                </a:lnTo>
                <a:lnTo>
                  <a:pt x="81" y="70"/>
                </a:lnTo>
                <a:lnTo>
                  <a:pt x="89" y="73"/>
                </a:lnTo>
                <a:lnTo>
                  <a:pt x="106" y="73"/>
                </a:lnTo>
                <a:lnTo>
                  <a:pt x="113" y="69"/>
                </a:lnTo>
                <a:lnTo>
                  <a:pt x="116" y="64"/>
                </a:lnTo>
                <a:lnTo>
                  <a:pt x="119" y="64"/>
                </a:lnTo>
                <a:lnTo>
                  <a:pt x="121" y="66"/>
                </a:lnTo>
                <a:lnTo>
                  <a:pt x="127" y="66"/>
                </a:lnTo>
                <a:lnTo>
                  <a:pt x="128" y="64"/>
                </a:lnTo>
                <a:lnTo>
                  <a:pt x="131" y="65"/>
                </a:lnTo>
                <a:lnTo>
                  <a:pt x="131" y="68"/>
                </a:lnTo>
                <a:lnTo>
                  <a:pt x="129" y="69"/>
                </a:lnTo>
                <a:lnTo>
                  <a:pt x="129" y="75"/>
                </a:lnTo>
                <a:lnTo>
                  <a:pt x="122" y="89"/>
                </a:lnTo>
                <a:lnTo>
                  <a:pt x="122" y="96"/>
                </a:lnTo>
                <a:lnTo>
                  <a:pt x="115" y="104"/>
                </a:lnTo>
                <a:lnTo>
                  <a:pt x="112" y="115"/>
                </a:lnTo>
                <a:lnTo>
                  <a:pt x="104" y="123"/>
                </a:lnTo>
                <a:lnTo>
                  <a:pt x="99" y="132"/>
                </a:lnTo>
                <a:lnTo>
                  <a:pt x="91" y="140"/>
                </a:lnTo>
                <a:lnTo>
                  <a:pt x="81" y="146"/>
                </a:lnTo>
                <a:lnTo>
                  <a:pt x="66" y="148"/>
                </a:lnTo>
                <a:lnTo>
                  <a:pt x="38" y="148"/>
                </a:lnTo>
                <a:lnTo>
                  <a:pt x="26" y="153"/>
                </a:lnTo>
                <a:lnTo>
                  <a:pt x="14" y="154"/>
                </a:lnTo>
                <a:lnTo>
                  <a:pt x="5" y="164"/>
                </a:lnTo>
                <a:lnTo>
                  <a:pt x="0" y="173"/>
                </a:lnTo>
                <a:lnTo>
                  <a:pt x="0" y="199"/>
                </a:lnTo>
                <a:lnTo>
                  <a:pt x="8" y="210"/>
                </a:lnTo>
                <a:lnTo>
                  <a:pt x="14" y="225"/>
                </a:lnTo>
                <a:lnTo>
                  <a:pt x="23" y="232"/>
                </a:lnTo>
                <a:lnTo>
                  <a:pt x="28" y="233"/>
                </a:lnTo>
                <a:lnTo>
                  <a:pt x="39" y="246"/>
                </a:lnTo>
                <a:lnTo>
                  <a:pt x="43" y="255"/>
                </a:lnTo>
                <a:lnTo>
                  <a:pt x="43" y="263"/>
                </a:lnTo>
                <a:lnTo>
                  <a:pt x="45" y="266"/>
                </a:lnTo>
                <a:lnTo>
                  <a:pt x="50" y="269"/>
                </a:lnTo>
                <a:lnTo>
                  <a:pt x="94" y="270"/>
                </a:lnTo>
                <a:lnTo>
                  <a:pt x="95" y="273"/>
                </a:lnTo>
                <a:lnTo>
                  <a:pt x="97" y="273"/>
                </a:lnTo>
                <a:lnTo>
                  <a:pt x="101" y="277"/>
                </a:lnTo>
                <a:lnTo>
                  <a:pt x="104" y="286"/>
                </a:lnTo>
                <a:lnTo>
                  <a:pt x="122" y="308"/>
                </a:lnTo>
                <a:lnTo>
                  <a:pt x="146" y="328"/>
                </a:lnTo>
                <a:lnTo>
                  <a:pt x="147" y="333"/>
                </a:lnTo>
                <a:lnTo>
                  <a:pt x="149" y="334"/>
                </a:lnTo>
                <a:lnTo>
                  <a:pt x="149" y="342"/>
                </a:lnTo>
                <a:lnTo>
                  <a:pt x="146" y="343"/>
                </a:lnTo>
                <a:lnTo>
                  <a:pt x="144" y="362"/>
                </a:lnTo>
                <a:lnTo>
                  <a:pt x="149" y="371"/>
                </a:lnTo>
                <a:lnTo>
                  <a:pt x="170" y="371"/>
                </a:lnTo>
                <a:lnTo>
                  <a:pt x="174" y="375"/>
                </a:lnTo>
                <a:lnTo>
                  <a:pt x="182" y="377"/>
                </a:lnTo>
                <a:lnTo>
                  <a:pt x="186" y="376"/>
                </a:lnTo>
                <a:lnTo>
                  <a:pt x="190" y="372"/>
                </a:lnTo>
                <a:lnTo>
                  <a:pt x="192" y="367"/>
                </a:lnTo>
                <a:lnTo>
                  <a:pt x="195" y="367"/>
                </a:lnTo>
                <a:lnTo>
                  <a:pt x="193" y="366"/>
                </a:lnTo>
                <a:lnTo>
                  <a:pt x="193" y="362"/>
                </a:lnTo>
                <a:lnTo>
                  <a:pt x="195" y="360"/>
                </a:lnTo>
                <a:lnTo>
                  <a:pt x="199" y="360"/>
                </a:lnTo>
                <a:lnTo>
                  <a:pt x="201" y="362"/>
                </a:lnTo>
                <a:lnTo>
                  <a:pt x="201" y="365"/>
                </a:lnTo>
                <a:lnTo>
                  <a:pt x="199" y="367"/>
                </a:lnTo>
                <a:lnTo>
                  <a:pt x="207" y="366"/>
                </a:lnTo>
                <a:lnTo>
                  <a:pt x="207" y="364"/>
                </a:lnTo>
                <a:lnTo>
                  <a:pt x="210" y="363"/>
                </a:lnTo>
                <a:lnTo>
                  <a:pt x="217" y="374"/>
                </a:lnTo>
                <a:lnTo>
                  <a:pt x="221" y="373"/>
                </a:lnTo>
                <a:lnTo>
                  <a:pt x="225" y="369"/>
                </a:lnTo>
                <a:lnTo>
                  <a:pt x="224" y="366"/>
                </a:lnTo>
                <a:lnTo>
                  <a:pt x="229" y="364"/>
                </a:lnTo>
                <a:lnTo>
                  <a:pt x="229" y="361"/>
                </a:lnTo>
                <a:lnTo>
                  <a:pt x="235" y="356"/>
                </a:lnTo>
                <a:lnTo>
                  <a:pt x="235" y="352"/>
                </a:lnTo>
                <a:lnTo>
                  <a:pt x="240" y="340"/>
                </a:lnTo>
                <a:lnTo>
                  <a:pt x="240" y="335"/>
                </a:lnTo>
                <a:lnTo>
                  <a:pt x="250" y="321"/>
                </a:lnTo>
                <a:lnTo>
                  <a:pt x="256" y="317"/>
                </a:lnTo>
                <a:lnTo>
                  <a:pt x="262" y="316"/>
                </a:lnTo>
                <a:lnTo>
                  <a:pt x="262" y="313"/>
                </a:lnTo>
                <a:lnTo>
                  <a:pt x="271" y="305"/>
                </a:lnTo>
                <a:lnTo>
                  <a:pt x="280" y="303"/>
                </a:lnTo>
                <a:lnTo>
                  <a:pt x="285" y="306"/>
                </a:lnTo>
                <a:lnTo>
                  <a:pt x="287" y="303"/>
                </a:lnTo>
                <a:lnTo>
                  <a:pt x="291" y="303"/>
                </a:lnTo>
                <a:lnTo>
                  <a:pt x="290" y="299"/>
                </a:lnTo>
                <a:lnTo>
                  <a:pt x="293" y="296"/>
                </a:lnTo>
                <a:lnTo>
                  <a:pt x="296" y="296"/>
                </a:lnTo>
                <a:lnTo>
                  <a:pt x="298" y="298"/>
                </a:lnTo>
                <a:lnTo>
                  <a:pt x="298" y="303"/>
                </a:lnTo>
                <a:lnTo>
                  <a:pt x="296" y="305"/>
                </a:lnTo>
                <a:lnTo>
                  <a:pt x="310" y="301"/>
                </a:lnTo>
                <a:lnTo>
                  <a:pt x="312" y="299"/>
                </a:lnTo>
                <a:lnTo>
                  <a:pt x="310" y="298"/>
                </a:lnTo>
                <a:lnTo>
                  <a:pt x="308" y="279"/>
                </a:lnTo>
                <a:lnTo>
                  <a:pt x="310" y="276"/>
                </a:lnTo>
                <a:lnTo>
                  <a:pt x="317" y="276"/>
                </a:lnTo>
                <a:lnTo>
                  <a:pt x="318" y="270"/>
                </a:lnTo>
                <a:lnTo>
                  <a:pt x="315" y="269"/>
                </a:lnTo>
                <a:lnTo>
                  <a:pt x="315" y="258"/>
                </a:lnTo>
                <a:lnTo>
                  <a:pt x="319" y="252"/>
                </a:lnTo>
                <a:lnTo>
                  <a:pt x="324" y="251"/>
                </a:lnTo>
                <a:lnTo>
                  <a:pt x="324" y="247"/>
                </a:lnTo>
                <a:lnTo>
                  <a:pt x="319" y="244"/>
                </a:lnTo>
                <a:lnTo>
                  <a:pt x="319" y="241"/>
                </a:lnTo>
                <a:lnTo>
                  <a:pt x="322" y="238"/>
                </a:lnTo>
                <a:lnTo>
                  <a:pt x="333" y="238"/>
                </a:lnTo>
                <a:lnTo>
                  <a:pt x="331" y="238"/>
                </a:lnTo>
                <a:lnTo>
                  <a:pt x="330" y="235"/>
                </a:lnTo>
                <a:lnTo>
                  <a:pt x="338" y="227"/>
                </a:lnTo>
                <a:lnTo>
                  <a:pt x="351" y="224"/>
                </a:lnTo>
                <a:lnTo>
                  <a:pt x="356" y="216"/>
                </a:lnTo>
                <a:lnTo>
                  <a:pt x="362" y="215"/>
                </a:lnTo>
                <a:lnTo>
                  <a:pt x="371" y="207"/>
                </a:lnTo>
                <a:lnTo>
                  <a:pt x="369" y="201"/>
                </a:lnTo>
                <a:lnTo>
                  <a:pt x="362" y="197"/>
                </a:lnTo>
                <a:lnTo>
                  <a:pt x="356" y="196"/>
                </a:lnTo>
                <a:lnTo>
                  <a:pt x="349" y="189"/>
                </a:lnTo>
                <a:lnTo>
                  <a:pt x="342" y="174"/>
                </a:lnTo>
                <a:lnTo>
                  <a:pt x="343" y="169"/>
                </a:lnTo>
                <a:lnTo>
                  <a:pt x="337" y="155"/>
                </a:lnTo>
                <a:lnTo>
                  <a:pt x="331" y="156"/>
                </a:lnTo>
                <a:lnTo>
                  <a:pt x="329" y="154"/>
                </a:lnTo>
                <a:lnTo>
                  <a:pt x="329" y="150"/>
                </a:lnTo>
                <a:lnTo>
                  <a:pt x="331" y="148"/>
                </a:lnTo>
                <a:lnTo>
                  <a:pt x="334" y="148"/>
                </a:lnTo>
                <a:lnTo>
                  <a:pt x="336" y="150"/>
                </a:lnTo>
                <a:lnTo>
                  <a:pt x="336" y="143"/>
                </a:lnTo>
                <a:lnTo>
                  <a:pt x="340" y="137"/>
                </a:lnTo>
                <a:lnTo>
                  <a:pt x="340" y="134"/>
                </a:lnTo>
                <a:lnTo>
                  <a:pt x="343" y="131"/>
                </a:lnTo>
                <a:lnTo>
                  <a:pt x="348" y="119"/>
                </a:lnTo>
                <a:lnTo>
                  <a:pt x="356" y="110"/>
                </a:lnTo>
                <a:lnTo>
                  <a:pt x="360" y="99"/>
                </a:lnTo>
                <a:lnTo>
                  <a:pt x="347" y="100"/>
                </a:lnTo>
                <a:lnTo>
                  <a:pt x="314" y="96"/>
                </a:lnTo>
                <a:lnTo>
                  <a:pt x="293" y="89"/>
                </a:lnTo>
                <a:lnTo>
                  <a:pt x="279" y="87"/>
                </a:lnTo>
                <a:lnTo>
                  <a:pt x="261" y="76"/>
                </a:lnTo>
                <a:lnTo>
                  <a:pt x="249" y="64"/>
                </a:lnTo>
                <a:lnTo>
                  <a:pt x="243" y="54"/>
                </a:lnTo>
                <a:lnTo>
                  <a:pt x="238" y="51"/>
                </a:lnTo>
                <a:lnTo>
                  <a:pt x="238" y="46"/>
                </a:lnTo>
                <a:lnTo>
                  <a:pt x="235" y="38"/>
                </a:lnTo>
                <a:lnTo>
                  <a:pt x="228" y="33"/>
                </a:lnTo>
                <a:lnTo>
                  <a:pt x="213" y="27"/>
                </a:lnTo>
                <a:lnTo>
                  <a:pt x="200" y="26"/>
                </a:lnTo>
                <a:lnTo>
                  <a:pt x="191" y="21"/>
                </a:lnTo>
                <a:lnTo>
                  <a:pt x="180" y="20"/>
                </a:lnTo>
                <a:lnTo>
                  <a:pt x="165" y="13"/>
                </a:lnTo>
                <a:lnTo>
                  <a:pt x="151" y="11"/>
                </a:lnTo>
                <a:lnTo>
                  <a:pt x="137" y="5"/>
                </a:lnTo>
                <a:lnTo>
                  <a:pt x="132" y="5"/>
                </a:lnTo>
                <a:lnTo>
                  <a:pt x="123" y="0"/>
                </a:lnTo>
                <a:close/>
              </a:path>
            </a:pathLst>
          </a:custGeom>
          <a:solidFill>
            <a:srgbClr val="73A89A"/>
          </a:solidFill>
          <a:ln>
            <a:noFill/>
          </a:ln>
          <a:effectLst/>
        </p:spPr>
        <p:style>
          <a:lnRef idx="1">
            <a:schemeClr val="accent1"/>
          </a:lnRef>
          <a:fillRef idx="3">
            <a:schemeClr val="accent1"/>
          </a:fillRef>
          <a:effectRef idx="0">
            <a:schemeClr val="accent1"/>
          </a:effectRef>
          <a:fontRef idx="minor">
            <a:schemeClr val="lt1"/>
          </a:fontRef>
        </p:style>
        <p:txBody>
          <a:bodyPr rtlCol="0" anchor="ctr"/>
          <a:lstStyle/>
          <a:p>
            <a:pPr algn="ctr"/>
            <a:endParaRPr/>
          </a:p>
        </p:txBody>
      </p:sp>
      <p:sp>
        <p:nvSpPr>
          <p:cNvPr id="62" name="Freeform 61"/>
          <p:cNvSpPr/>
          <p:nvPr/>
        </p:nvSpPr>
        <p:spPr>
          <a:xfrm>
            <a:off x="11395249" y="2886031"/>
            <a:ext cx="20195" cy="34620"/>
          </a:xfrm>
          <a:custGeom>
            <a:avLst/>
            <a:gdLst/>
            <a:ahLst/>
            <a:cxnLst/>
            <a:rect l="l" t="t" r="r" b="b"/>
            <a:pathLst>
              <a:path w="7" h="12">
                <a:moveTo>
                  <a:pt x="2" y="0"/>
                </a:moveTo>
                <a:lnTo>
                  <a:pt x="2" y="4"/>
                </a:lnTo>
                <a:lnTo>
                  <a:pt x="0" y="5"/>
                </a:lnTo>
                <a:lnTo>
                  <a:pt x="2" y="6"/>
                </a:lnTo>
                <a:lnTo>
                  <a:pt x="2" y="10"/>
                </a:lnTo>
                <a:lnTo>
                  <a:pt x="0" y="11"/>
                </a:lnTo>
                <a:lnTo>
                  <a:pt x="3" y="12"/>
                </a:lnTo>
                <a:lnTo>
                  <a:pt x="4" y="10"/>
                </a:lnTo>
                <a:lnTo>
                  <a:pt x="2" y="9"/>
                </a:lnTo>
                <a:lnTo>
                  <a:pt x="2" y="7"/>
                </a:lnTo>
                <a:lnTo>
                  <a:pt x="7" y="4"/>
                </a:lnTo>
                <a:lnTo>
                  <a:pt x="5" y="4"/>
                </a:lnTo>
                <a:close/>
              </a:path>
            </a:pathLst>
          </a:custGeom>
          <a:solidFill>
            <a:srgbClr val="73A89A"/>
          </a:solidFill>
          <a:ln>
            <a:noFill/>
          </a:ln>
          <a:effectLst/>
        </p:spPr>
        <p:style>
          <a:lnRef idx="1">
            <a:schemeClr val="accent1"/>
          </a:lnRef>
          <a:fillRef idx="3">
            <a:schemeClr val="accent1"/>
          </a:fillRef>
          <a:effectRef idx="0">
            <a:schemeClr val="accent1"/>
          </a:effectRef>
          <a:fontRef idx="minor">
            <a:schemeClr val="lt1"/>
          </a:fontRef>
        </p:style>
        <p:txBody>
          <a:bodyPr rtlCol="0" anchor="ctr"/>
          <a:lstStyle/>
          <a:p>
            <a:pPr algn="ctr"/>
            <a:endParaRPr/>
          </a:p>
        </p:txBody>
      </p:sp>
      <p:sp>
        <p:nvSpPr>
          <p:cNvPr id="63" name="Freeform 62"/>
          <p:cNvSpPr/>
          <p:nvPr/>
        </p:nvSpPr>
        <p:spPr>
          <a:xfrm>
            <a:off x="11282734" y="2886031"/>
            <a:ext cx="17310" cy="34620"/>
          </a:xfrm>
          <a:custGeom>
            <a:avLst/>
            <a:gdLst/>
            <a:ahLst/>
            <a:cxnLst/>
            <a:rect l="l" t="t" r="r" b="b"/>
            <a:pathLst>
              <a:path w="6" h="12">
                <a:moveTo>
                  <a:pt x="3" y="0"/>
                </a:moveTo>
                <a:lnTo>
                  <a:pt x="0" y="3"/>
                </a:lnTo>
                <a:lnTo>
                  <a:pt x="2" y="4"/>
                </a:lnTo>
                <a:lnTo>
                  <a:pt x="2" y="11"/>
                </a:lnTo>
                <a:lnTo>
                  <a:pt x="6" y="12"/>
                </a:lnTo>
                <a:lnTo>
                  <a:pt x="4" y="11"/>
                </a:lnTo>
                <a:lnTo>
                  <a:pt x="4" y="7"/>
                </a:lnTo>
                <a:lnTo>
                  <a:pt x="2" y="6"/>
                </a:lnTo>
                <a:lnTo>
                  <a:pt x="2" y="4"/>
                </a:lnTo>
                <a:lnTo>
                  <a:pt x="6" y="0"/>
                </a:lnTo>
                <a:close/>
              </a:path>
            </a:pathLst>
          </a:custGeom>
          <a:solidFill>
            <a:srgbClr val="73A89A"/>
          </a:solidFill>
          <a:ln>
            <a:noFill/>
          </a:ln>
          <a:effectLst/>
        </p:spPr>
        <p:style>
          <a:lnRef idx="1">
            <a:schemeClr val="accent1"/>
          </a:lnRef>
          <a:fillRef idx="3">
            <a:schemeClr val="accent1"/>
          </a:fillRef>
          <a:effectRef idx="0">
            <a:schemeClr val="accent1"/>
          </a:effectRef>
          <a:fontRef idx="minor">
            <a:schemeClr val="lt1"/>
          </a:fontRef>
        </p:style>
        <p:txBody>
          <a:bodyPr rtlCol="0" anchor="ctr"/>
          <a:lstStyle/>
          <a:p>
            <a:pPr algn="ctr"/>
            <a:endParaRPr/>
          </a:p>
        </p:txBody>
      </p:sp>
      <p:sp>
        <p:nvSpPr>
          <p:cNvPr id="64" name="Freeform 63"/>
          <p:cNvSpPr/>
          <p:nvPr/>
        </p:nvSpPr>
        <p:spPr>
          <a:xfrm>
            <a:off x="9820039" y="2334996"/>
            <a:ext cx="23080" cy="40390"/>
          </a:xfrm>
          <a:custGeom>
            <a:avLst/>
            <a:gdLst/>
            <a:ahLst/>
            <a:cxnLst/>
            <a:rect l="l" t="t" r="r" b="b"/>
            <a:pathLst>
              <a:path w="8" h="14">
                <a:moveTo>
                  <a:pt x="6" y="0"/>
                </a:moveTo>
                <a:lnTo>
                  <a:pt x="5" y="4"/>
                </a:lnTo>
                <a:lnTo>
                  <a:pt x="3" y="4"/>
                </a:lnTo>
                <a:lnTo>
                  <a:pt x="2" y="1"/>
                </a:lnTo>
                <a:lnTo>
                  <a:pt x="2" y="3"/>
                </a:lnTo>
                <a:lnTo>
                  <a:pt x="0" y="4"/>
                </a:lnTo>
                <a:lnTo>
                  <a:pt x="0" y="10"/>
                </a:lnTo>
                <a:lnTo>
                  <a:pt x="2" y="14"/>
                </a:lnTo>
                <a:lnTo>
                  <a:pt x="3" y="11"/>
                </a:lnTo>
                <a:lnTo>
                  <a:pt x="6" y="11"/>
                </a:lnTo>
                <a:lnTo>
                  <a:pt x="8" y="9"/>
                </a:lnTo>
                <a:lnTo>
                  <a:pt x="6" y="8"/>
                </a:lnTo>
                <a:close/>
              </a:path>
            </a:pathLst>
          </a:custGeom>
          <a:solidFill>
            <a:srgbClr val="73A89A"/>
          </a:solidFill>
          <a:ln>
            <a:noFill/>
          </a:ln>
          <a:effectLst/>
        </p:spPr>
        <p:style>
          <a:lnRef idx="1">
            <a:schemeClr val="accent1"/>
          </a:lnRef>
          <a:fillRef idx="3">
            <a:schemeClr val="accent1"/>
          </a:fillRef>
          <a:effectRef idx="0">
            <a:schemeClr val="accent1"/>
          </a:effectRef>
          <a:fontRef idx="minor">
            <a:schemeClr val="lt1"/>
          </a:fontRef>
        </p:style>
        <p:txBody>
          <a:bodyPr rtlCol="0" anchor="ctr"/>
          <a:lstStyle/>
          <a:p>
            <a:pPr algn="ctr"/>
            <a:endParaRPr/>
          </a:p>
        </p:txBody>
      </p:sp>
      <p:sp>
        <p:nvSpPr>
          <p:cNvPr id="65" name="Oval 64"/>
          <p:cNvSpPr/>
          <p:nvPr/>
        </p:nvSpPr>
        <p:spPr>
          <a:xfrm>
            <a:off x="10163452" y="3125561"/>
            <a:ext cx="34747" cy="34747"/>
          </a:xfrm>
          <a:prstGeom prst="ellipse">
            <a:avLst/>
          </a:prstGeom>
          <a:solidFill>
            <a:srgbClr val="251F21"/>
          </a:solidFill>
          <a:ln>
            <a:noFill/>
          </a:ln>
          <a:effectLst/>
        </p:spPr>
        <p:style>
          <a:lnRef idx="1">
            <a:schemeClr val="accent1"/>
          </a:lnRef>
          <a:fillRef idx="3">
            <a:schemeClr val="accent1"/>
          </a:fillRef>
          <a:effectRef idx="0">
            <a:schemeClr val="accent1"/>
          </a:effectRef>
          <a:fontRef idx="minor">
            <a:schemeClr val="lt1"/>
          </a:fontRef>
        </p:style>
        <p:txBody>
          <a:bodyPr rtlCol="0" anchor="ctr"/>
          <a:lstStyle/>
          <a:p>
            <a:pPr algn="ctr"/>
            <a:endParaRPr/>
          </a:p>
        </p:txBody>
      </p:sp>
      <p:sp>
        <p:nvSpPr>
          <p:cNvPr id="66" name="TextBox 65"/>
          <p:cNvSpPr txBox="1"/>
          <p:nvPr/>
        </p:nvSpPr>
        <p:spPr>
          <a:xfrm>
            <a:off x="10208258" y="3097215"/>
            <a:ext cx="566928" cy="164592"/>
          </a:xfrm>
          <a:prstGeom prst="rect">
            <a:avLst/>
          </a:prstGeom>
          <a:noFill/>
          <a:effectLst/>
        </p:spPr>
        <p:txBody>
          <a:bodyPr wrap="square" lIns="0" tIns="0" rIns="0" bIns="0">
            <a:spAutoFit/>
          </a:bodyPr>
          <a:lstStyle/>
          <a:p>
            <a:pPr>
              <a:spcAft>
                <a:spcPts val="400"/>
              </a:spcAft>
              <a:defRPr sz="750" b="0">
                <a:solidFill>
                  <a:srgbClr val="251F21"/>
                </a:solidFill>
                <a:latin typeface="Arial"/>
              </a:defRPr>
            </a:pPr>
            <a:r>
              <a:rPr sz="750" b="0">
                <a:solidFill>
                  <a:srgbClr val="251F21"/>
                </a:solidFill>
                <a:latin typeface="Arial"/>
              </a:rPr>
              <a:t>Madrid</a:t>
            </a:r>
          </a:p>
        </p:txBody>
      </p:sp>
      <p:sp>
        <p:nvSpPr>
          <p:cNvPr id="67" name="Oval 66"/>
          <p:cNvSpPr/>
          <p:nvPr/>
        </p:nvSpPr>
        <p:spPr>
          <a:xfrm>
            <a:off x="11257034" y="2886069"/>
            <a:ext cx="34747" cy="34747"/>
          </a:xfrm>
          <a:prstGeom prst="ellipse">
            <a:avLst/>
          </a:prstGeom>
          <a:solidFill>
            <a:srgbClr val="251F21"/>
          </a:solidFill>
          <a:ln>
            <a:noFill/>
          </a:ln>
          <a:effectLst/>
        </p:spPr>
        <p:style>
          <a:lnRef idx="1">
            <a:schemeClr val="accent1"/>
          </a:lnRef>
          <a:fillRef idx="3">
            <a:schemeClr val="accent1"/>
          </a:fillRef>
          <a:effectRef idx="0">
            <a:schemeClr val="accent1"/>
          </a:effectRef>
          <a:fontRef idx="minor">
            <a:schemeClr val="lt1"/>
          </a:fontRef>
        </p:style>
        <p:txBody>
          <a:bodyPr rtlCol="0" anchor="ctr"/>
          <a:lstStyle/>
          <a:p>
            <a:pPr algn="ctr"/>
            <a:endParaRPr/>
          </a:p>
        </p:txBody>
      </p:sp>
      <p:sp>
        <p:nvSpPr>
          <p:cNvPr id="68" name="TextBox 67"/>
          <p:cNvSpPr txBox="1"/>
          <p:nvPr/>
        </p:nvSpPr>
        <p:spPr>
          <a:xfrm>
            <a:off x="11247445" y="3214339"/>
            <a:ext cx="566928" cy="164592"/>
          </a:xfrm>
          <a:prstGeom prst="rect">
            <a:avLst/>
          </a:prstGeom>
          <a:noFill/>
          <a:effectLst/>
        </p:spPr>
        <p:txBody>
          <a:bodyPr wrap="square" lIns="0" tIns="0" rIns="0" bIns="0">
            <a:spAutoFit/>
          </a:bodyPr>
          <a:lstStyle/>
          <a:p>
            <a:pPr>
              <a:spcAft>
                <a:spcPts val="400"/>
              </a:spcAft>
              <a:defRPr sz="750" b="0">
                <a:solidFill>
                  <a:srgbClr val="251F21"/>
                </a:solidFill>
                <a:latin typeface="Arial"/>
              </a:defRPr>
            </a:pPr>
            <a:r>
              <a:rPr sz="750" b="0">
                <a:solidFill>
                  <a:srgbClr val="251F21"/>
                </a:solidFill>
                <a:latin typeface="Arial"/>
              </a:rPr>
              <a:t>Barcelona</a:t>
            </a:r>
          </a:p>
        </p:txBody>
      </p:sp>
      <p:sp>
        <p:nvSpPr>
          <p:cNvPr id="69" name="TextBox 68"/>
          <p:cNvSpPr txBox="1"/>
          <p:nvPr/>
        </p:nvSpPr>
        <p:spPr>
          <a:xfrm>
            <a:off x="9116099" y="4626864"/>
            <a:ext cx="2651760" cy="576072"/>
          </a:xfrm>
          <a:prstGeom prst="rect">
            <a:avLst/>
          </a:prstGeom>
          <a:noFill/>
          <a:effectLst/>
        </p:spPr>
        <p:txBody>
          <a:bodyPr wrap="square" lIns="0" tIns="0" rIns="0" bIns="0">
            <a:spAutoFit/>
          </a:bodyPr>
          <a:lstStyle/>
          <a:p>
            <a:pPr>
              <a:spcAft>
                <a:spcPts val="400"/>
              </a:spcAft>
              <a:defRPr sz="1600" b="0">
                <a:solidFill>
                  <a:srgbClr val="585254"/>
                </a:solidFill>
                <a:latin typeface="Arial"/>
              </a:defRPr>
            </a:pPr>
            <a:r>
              <a:rPr sz="1600" b="0">
                <a:solidFill>
                  <a:srgbClr val="585254"/>
                </a:solidFill>
                <a:latin typeface="Arial"/>
              </a:rPr>
              <a:t>After the fall of Catalonia</a:t>
            </a:r>
          </a:p>
        </p:txBody>
      </p:sp>
      <p:sp>
        <p:nvSpPr>
          <p:cNvPr id="70" name="Rectangle 69"/>
          <p:cNvSpPr/>
          <p:nvPr/>
        </p:nvSpPr>
        <p:spPr>
          <a:xfrm>
            <a:off x="557314" y="5266944"/>
            <a:ext cx="810685" cy="533426"/>
          </a:xfrm>
          <a:prstGeom prst="rect">
            <a:avLst/>
          </a:prstGeom>
          <a:solidFill>
            <a:srgbClr val="C18791"/>
          </a:solidFill>
          <a:ln>
            <a:noFill/>
          </a:ln>
          <a:effectLst/>
        </p:spPr>
        <p:style>
          <a:lnRef idx="1">
            <a:schemeClr val="accent1"/>
          </a:lnRef>
          <a:fillRef idx="3">
            <a:schemeClr val="accent1"/>
          </a:fillRef>
          <a:effectRef idx="0">
            <a:schemeClr val="accent1"/>
          </a:effectRef>
          <a:fontRef idx="minor">
            <a:schemeClr val="lt1"/>
          </a:fontRef>
        </p:style>
        <p:txBody>
          <a:bodyPr rtlCol="0" anchor="ctr"/>
          <a:lstStyle/>
          <a:p>
            <a:pPr algn="ctr"/>
            <a:endParaRPr/>
          </a:p>
        </p:txBody>
      </p:sp>
      <p:sp>
        <p:nvSpPr>
          <p:cNvPr id="71" name="TextBox 70"/>
          <p:cNvSpPr txBox="1"/>
          <p:nvPr/>
        </p:nvSpPr>
        <p:spPr>
          <a:xfrm>
            <a:off x="1624610" y="5439800"/>
            <a:ext cx="2327564" cy="307777"/>
          </a:xfrm>
          <a:prstGeom prst="rect">
            <a:avLst/>
          </a:prstGeom>
          <a:noFill/>
          <a:effectLst/>
        </p:spPr>
        <p:txBody>
          <a:bodyPr wrap="square" lIns="0" tIns="0" rIns="0" bIns="0">
            <a:spAutoFit/>
          </a:bodyPr>
          <a:lstStyle/>
          <a:p>
            <a:pPr>
              <a:spcAft>
                <a:spcPts val="400"/>
              </a:spcAft>
              <a:defRPr sz="1300" b="0">
                <a:solidFill>
                  <a:srgbClr val="251F21"/>
                </a:solidFill>
                <a:latin typeface="Arial"/>
              </a:defRPr>
            </a:pPr>
            <a:r>
              <a:rPr lang="es-ES" sz="2000" dirty="0">
                <a:solidFill>
                  <a:srgbClr val="251F21"/>
                </a:solidFill>
                <a:latin typeface="Arial"/>
              </a:rPr>
              <a:t>R</a:t>
            </a:r>
            <a:r>
              <a:rPr sz="2000" b="0" dirty="0" err="1">
                <a:solidFill>
                  <a:srgbClr val="251F21"/>
                </a:solidFill>
                <a:latin typeface="Arial"/>
              </a:rPr>
              <a:t>ebel</a:t>
            </a:r>
            <a:r>
              <a:rPr lang="es-ES" sz="2000" b="0" dirty="0">
                <a:solidFill>
                  <a:srgbClr val="251F21"/>
                </a:solidFill>
                <a:latin typeface="Arial"/>
              </a:rPr>
              <a:t> control</a:t>
            </a:r>
            <a:endParaRPr sz="2000" b="0" dirty="0">
              <a:solidFill>
                <a:srgbClr val="251F21"/>
              </a:solidFill>
              <a:latin typeface="Arial"/>
            </a:endParaRPr>
          </a:p>
        </p:txBody>
      </p:sp>
      <p:sp>
        <p:nvSpPr>
          <p:cNvPr id="72" name="Rectangle 71"/>
          <p:cNvSpPr/>
          <p:nvPr/>
        </p:nvSpPr>
        <p:spPr>
          <a:xfrm>
            <a:off x="3483394" y="5266944"/>
            <a:ext cx="810685" cy="527656"/>
          </a:xfrm>
          <a:prstGeom prst="rect">
            <a:avLst/>
          </a:prstGeom>
          <a:solidFill>
            <a:srgbClr val="73A89A"/>
          </a:solidFill>
          <a:ln>
            <a:noFill/>
          </a:ln>
          <a:effectLst/>
        </p:spPr>
        <p:style>
          <a:lnRef idx="1">
            <a:schemeClr val="accent1"/>
          </a:lnRef>
          <a:fillRef idx="3">
            <a:schemeClr val="accent1"/>
          </a:fillRef>
          <a:effectRef idx="0">
            <a:schemeClr val="accent1"/>
          </a:effectRef>
          <a:fontRef idx="minor">
            <a:schemeClr val="lt1"/>
          </a:fontRef>
        </p:style>
        <p:txBody>
          <a:bodyPr rtlCol="0" anchor="ctr"/>
          <a:lstStyle/>
          <a:p>
            <a:pPr algn="ctr"/>
            <a:endParaRPr/>
          </a:p>
        </p:txBody>
      </p:sp>
      <p:sp>
        <p:nvSpPr>
          <p:cNvPr id="73" name="TextBox 72"/>
          <p:cNvSpPr txBox="1"/>
          <p:nvPr/>
        </p:nvSpPr>
        <p:spPr>
          <a:xfrm>
            <a:off x="4583579" y="5244165"/>
            <a:ext cx="2194560" cy="666849"/>
          </a:xfrm>
          <a:prstGeom prst="rect">
            <a:avLst/>
          </a:prstGeom>
          <a:noFill/>
          <a:effectLst/>
        </p:spPr>
        <p:txBody>
          <a:bodyPr wrap="square" lIns="0" tIns="0" rIns="0" bIns="0">
            <a:spAutoFit/>
          </a:bodyPr>
          <a:lstStyle/>
          <a:p>
            <a:pPr>
              <a:spcAft>
                <a:spcPts val="400"/>
              </a:spcAft>
              <a:defRPr sz="1300" b="0">
                <a:solidFill>
                  <a:srgbClr val="251F21"/>
                </a:solidFill>
                <a:latin typeface="Arial"/>
              </a:defRPr>
            </a:pPr>
            <a:r>
              <a:rPr sz="2000" b="0" dirty="0">
                <a:solidFill>
                  <a:srgbClr val="251F21"/>
                </a:solidFill>
                <a:latin typeface="Arial"/>
              </a:rPr>
              <a:t>Republican</a:t>
            </a:r>
            <a:endParaRPr lang="es-ES" sz="2000" dirty="0">
              <a:solidFill>
                <a:srgbClr val="251F21"/>
              </a:solidFill>
              <a:latin typeface="Arial"/>
            </a:endParaRPr>
          </a:p>
          <a:p>
            <a:pPr>
              <a:spcAft>
                <a:spcPts val="400"/>
              </a:spcAft>
              <a:defRPr sz="1300" b="0">
                <a:solidFill>
                  <a:srgbClr val="251F21"/>
                </a:solidFill>
                <a:latin typeface="Arial"/>
              </a:defRPr>
            </a:pPr>
            <a:r>
              <a:rPr lang="es-ES" sz="2000" b="0" dirty="0">
                <a:solidFill>
                  <a:srgbClr val="251F21"/>
                </a:solidFill>
                <a:latin typeface="Arial"/>
              </a:rPr>
              <a:t>   control</a:t>
            </a:r>
            <a:endParaRPr sz="2000" b="0" dirty="0">
              <a:solidFill>
                <a:srgbClr val="251F21"/>
              </a:solidFill>
              <a:latin typeface="Arial"/>
            </a:endParaRPr>
          </a:p>
        </p:txBody>
      </p:sp>
      <p:sp>
        <p:nvSpPr>
          <p:cNvPr id="75" name="TextBox 74"/>
          <p:cNvSpPr txBox="1"/>
          <p:nvPr/>
        </p:nvSpPr>
        <p:spPr>
          <a:xfrm>
            <a:off x="502920" y="6510528"/>
            <a:ext cx="10515600" cy="237744"/>
          </a:xfrm>
          <a:prstGeom prst="rect">
            <a:avLst/>
          </a:prstGeom>
          <a:noFill/>
          <a:effectLst/>
        </p:spPr>
        <p:txBody>
          <a:bodyPr wrap="square" lIns="0" tIns="0" rIns="0" bIns="0">
            <a:spAutoFit/>
          </a:bodyPr>
          <a:lstStyle/>
          <a:p>
            <a:pPr>
              <a:spcAft>
                <a:spcPts val="400"/>
              </a:spcAft>
              <a:defRPr sz="900" b="0">
                <a:solidFill>
                  <a:srgbClr val="585254"/>
                </a:solidFill>
                <a:latin typeface="Arial"/>
              </a:defRPr>
            </a:pPr>
            <a:r>
              <a:rPr sz="900" b="0">
                <a:solidFill>
                  <a:srgbClr val="585254"/>
                </a:solidFill>
                <a:latin typeface="Arial"/>
              </a:rPr>
              <a:t>Maps adapted from Grandiose, NordNordWest &amp; Sting · Wikimedia Commons · CC BY-SA 3.0</a:t>
            </a:r>
          </a:p>
        </p:txBody>
      </p:sp>
      <p:pic>
        <p:nvPicPr>
          <p:cNvPr id="76" name="Picture 75" descr="image.png"/>
          <p:cNvPicPr>
            <a:picLocks noChangeAspect="1"/>
          </p:cNvPicPr>
          <p:nvPr/>
        </p:nvPicPr>
        <p:blipFill>
          <a:blip r:embed="rId3"/>
          <a:stretch>
            <a:fillRect/>
          </a:stretch>
        </p:blipFill>
        <p:spPr>
          <a:xfrm>
            <a:off x="8851392" y="155448"/>
            <a:ext cx="2834640" cy="811987"/>
          </a:xfrm>
          <a:prstGeom prst="rect">
            <a:avLst/>
          </a:prstGeom>
        </p:spPr>
      </p:pic>
      <p:sp>
        <p:nvSpPr>
          <p:cNvPr id="77" name="Rectangle 76"/>
          <p:cNvSpPr/>
          <p:nvPr/>
        </p:nvSpPr>
        <p:spPr>
          <a:xfrm>
            <a:off x="6035040" y="5193792"/>
            <a:ext cx="5623560" cy="1014984"/>
          </a:xfrm>
          <a:prstGeom prst="rect">
            <a:avLst/>
          </a:prstGeom>
          <a:solidFill>
            <a:srgbClr val="EEF5F2"/>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78" name="TextBox 77"/>
          <p:cNvSpPr txBox="1"/>
          <p:nvPr/>
        </p:nvSpPr>
        <p:spPr>
          <a:xfrm>
            <a:off x="6217920" y="5285232"/>
            <a:ext cx="960120" cy="654025"/>
          </a:xfrm>
          <a:prstGeom prst="rect">
            <a:avLst/>
          </a:prstGeom>
          <a:noFill/>
        </p:spPr>
        <p:txBody>
          <a:bodyPr wrap="square" lIns="0" tIns="0" rIns="0" bIns="0">
            <a:spAutoFit/>
          </a:bodyPr>
          <a:lstStyle/>
          <a:p>
            <a:pPr>
              <a:spcAft>
                <a:spcPts val="300"/>
              </a:spcAft>
              <a:defRPr sz="1400" b="1">
                <a:solidFill>
                  <a:srgbClr val="73A89A"/>
                </a:solidFill>
                <a:latin typeface="Arial"/>
              </a:defRPr>
            </a:pPr>
            <a:r>
              <a:rPr sz="2000" dirty="0"/>
              <a:t>Human</a:t>
            </a:r>
          </a:p>
          <a:p>
            <a:pPr>
              <a:spcAft>
                <a:spcPts val="300"/>
              </a:spcAft>
              <a:defRPr sz="1400" b="1">
                <a:solidFill>
                  <a:srgbClr val="73A89A"/>
                </a:solidFill>
                <a:latin typeface="Arial"/>
              </a:defRPr>
            </a:pPr>
            <a:r>
              <a:rPr sz="2000" dirty="0"/>
              <a:t>toll</a:t>
            </a:r>
          </a:p>
        </p:txBody>
      </p:sp>
      <p:sp>
        <p:nvSpPr>
          <p:cNvPr id="79" name="TextBox 78"/>
          <p:cNvSpPr txBox="1"/>
          <p:nvPr/>
        </p:nvSpPr>
        <p:spPr>
          <a:xfrm>
            <a:off x="7333488" y="5248656"/>
            <a:ext cx="1737360" cy="438912"/>
          </a:xfrm>
          <a:prstGeom prst="rect">
            <a:avLst/>
          </a:prstGeom>
          <a:noFill/>
        </p:spPr>
        <p:txBody>
          <a:bodyPr wrap="square" lIns="0" tIns="0" rIns="0" bIns="0">
            <a:spAutoFit/>
          </a:bodyPr>
          <a:lstStyle/>
          <a:p>
            <a:pPr>
              <a:spcAft>
                <a:spcPts val="300"/>
              </a:spcAft>
              <a:defRPr sz="2700" b="1">
                <a:solidFill>
                  <a:srgbClr val="292525"/>
                </a:solidFill>
                <a:latin typeface="Arial"/>
              </a:defRPr>
            </a:pPr>
            <a:r>
              <a:t>~500,000</a:t>
            </a:r>
          </a:p>
        </p:txBody>
      </p:sp>
      <p:sp>
        <p:nvSpPr>
          <p:cNvPr id="80" name="TextBox 79"/>
          <p:cNvSpPr txBox="1"/>
          <p:nvPr/>
        </p:nvSpPr>
        <p:spPr>
          <a:xfrm>
            <a:off x="7333488" y="5760720"/>
            <a:ext cx="1737360" cy="338554"/>
          </a:xfrm>
          <a:prstGeom prst="rect">
            <a:avLst/>
          </a:prstGeom>
          <a:noFill/>
        </p:spPr>
        <p:txBody>
          <a:bodyPr wrap="square" lIns="0" tIns="0" rIns="0" bIns="0">
            <a:spAutoFit/>
          </a:bodyPr>
          <a:lstStyle/>
          <a:p>
            <a:pPr>
              <a:spcAft>
                <a:spcPts val="300"/>
              </a:spcAft>
              <a:defRPr sz="1100" b="0">
                <a:solidFill>
                  <a:srgbClr val="292525"/>
                </a:solidFill>
                <a:latin typeface="Arial"/>
              </a:defRPr>
            </a:pPr>
            <a:r>
              <a:rPr dirty="0"/>
              <a:t>lives lost in the war</a:t>
            </a:r>
            <a:r>
              <a:rPr lang="es-ES" dirty="0"/>
              <a:t> (</a:t>
            </a:r>
            <a:r>
              <a:rPr lang="es-ES" dirty="0" err="1"/>
              <a:t>soldiers</a:t>
            </a:r>
            <a:r>
              <a:rPr lang="es-ES" dirty="0"/>
              <a:t>, </a:t>
            </a:r>
            <a:r>
              <a:rPr lang="es-ES" dirty="0" err="1"/>
              <a:t>political</a:t>
            </a:r>
            <a:r>
              <a:rPr lang="es-ES" dirty="0"/>
              <a:t> </a:t>
            </a:r>
            <a:r>
              <a:rPr lang="es-ES" dirty="0" err="1"/>
              <a:t>killings</a:t>
            </a:r>
            <a:r>
              <a:rPr lang="es-ES" dirty="0"/>
              <a:t>)</a:t>
            </a:r>
            <a:endParaRPr dirty="0"/>
          </a:p>
        </p:txBody>
      </p:sp>
      <p:sp>
        <p:nvSpPr>
          <p:cNvPr id="81" name="TextBox 80"/>
          <p:cNvSpPr txBox="1"/>
          <p:nvPr/>
        </p:nvSpPr>
        <p:spPr>
          <a:xfrm>
            <a:off x="9308592" y="5248656"/>
            <a:ext cx="2057400" cy="438912"/>
          </a:xfrm>
          <a:prstGeom prst="rect">
            <a:avLst/>
          </a:prstGeom>
          <a:noFill/>
        </p:spPr>
        <p:txBody>
          <a:bodyPr wrap="square" lIns="0" tIns="0" rIns="0" bIns="0">
            <a:spAutoFit/>
          </a:bodyPr>
          <a:lstStyle/>
          <a:p>
            <a:pPr>
              <a:spcAft>
                <a:spcPts val="300"/>
              </a:spcAft>
              <a:defRPr sz="2700" b="1">
                <a:solidFill>
                  <a:srgbClr val="292525"/>
                </a:solidFill>
                <a:latin typeface="Arial"/>
              </a:defRPr>
            </a:pPr>
            <a:r>
              <a:rPr dirty="0"/>
              <a:t>~500,000</a:t>
            </a:r>
          </a:p>
        </p:txBody>
      </p:sp>
      <p:sp>
        <p:nvSpPr>
          <p:cNvPr id="82" name="TextBox 81"/>
          <p:cNvSpPr txBox="1"/>
          <p:nvPr/>
        </p:nvSpPr>
        <p:spPr>
          <a:xfrm>
            <a:off x="9308592" y="5760720"/>
            <a:ext cx="2057400" cy="338554"/>
          </a:xfrm>
          <a:prstGeom prst="rect">
            <a:avLst/>
          </a:prstGeom>
          <a:noFill/>
        </p:spPr>
        <p:txBody>
          <a:bodyPr wrap="square" lIns="0" tIns="0" rIns="0" bIns="0">
            <a:spAutoFit/>
          </a:bodyPr>
          <a:lstStyle/>
          <a:p>
            <a:pPr>
              <a:spcAft>
                <a:spcPts val="300"/>
              </a:spcAft>
              <a:defRPr sz="1100" b="0">
                <a:solidFill>
                  <a:srgbClr val="292525"/>
                </a:solidFill>
                <a:latin typeface="Arial"/>
              </a:defRPr>
            </a:pPr>
            <a:r>
              <a:rPr dirty="0"/>
              <a:t>refugees to France</a:t>
            </a:r>
            <a:r>
              <a:rPr lang="es-ES" dirty="0"/>
              <a:t>, </a:t>
            </a:r>
            <a:r>
              <a:rPr lang="es-ES" dirty="0" err="1"/>
              <a:t>Mexico</a:t>
            </a:r>
            <a:r>
              <a:rPr lang="es-ES" dirty="0"/>
              <a:t> and LATAM</a:t>
            </a:r>
            <a:r>
              <a:rPr dirty="0"/>
              <a:t>, 1939</a:t>
            </a:r>
          </a:p>
        </p:txBody>
      </p:sp>
      <p:sp>
        <p:nvSpPr>
          <p:cNvPr id="83" name="TextBox 82"/>
          <p:cNvSpPr txBox="1"/>
          <p:nvPr/>
        </p:nvSpPr>
        <p:spPr>
          <a:xfrm>
            <a:off x="502920" y="5971032"/>
            <a:ext cx="5303520" cy="256032"/>
          </a:xfrm>
          <a:prstGeom prst="rect">
            <a:avLst/>
          </a:prstGeom>
          <a:noFill/>
        </p:spPr>
        <p:txBody>
          <a:bodyPr wrap="square" lIns="0" tIns="0" rIns="0" bIns="0">
            <a:spAutoFit/>
          </a:bodyPr>
          <a:lstStyle/>
          <a:p>
            <a:pPr>
              <a:spcAft>
                <a:spcPts val="300"/>
              </a:spcAft>
              <a:defRPr sz="900" b="0">
                <a:solidFill>
                  <a:srgbClr val="585254"/>
                </a:solidFill>
                <a:latin typeface="Arial"/>
              </a:defRPr>
            </a:pPr>
            <a:r>
              <a:rPr dirty="0"/>
              <a:t>Approximate estimates · Sources: USHMM; </a:t>
            </a:r>
            <a:r>
              <a:rPr dirty="0" err="1"/>
              <a:t>Musée</a:t>
            </a:r>
            <a:r>
              <a:rPr dirty="0"/>
              <a:t> de </a:t>
            </a:r>
            <a:r>
              <a:rPr dirty="0" err="1"/>
              <a:t>l’histoire</a:t>
            </a:r>
            <a:r>
              <a:rPr dirty="0"/>
              <a:t> de </a:t>
            </a:r>
            <a:r>
              <a:rPr dirty="0" err="1"/>
              <a:t>l’immigration</a:t>
            </a:r>
            <a:endParaRPr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7"/>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78"/>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79"/>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80"/>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81"/>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8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7" grpId="0" animBg="1"/>
      <p:bldP spid="78" grpId="0"/>
      <p:bldP spid="79" grpId="0"/>
      <p:bldP spid="80" grpId="0"/>
      <p:bldP spid="81" grpId="0"/>
      <p:bldP spid="82"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FC9854D-A168-502B-981E-68AFB9ED36A2}"/>
            </a:ext>
          </a:extLst>
        </p:cNvPr>
        <p:cNvGrpSpPr/>
        <p:nvPr/>
      </p:nvGrpSpPr>
      <p:grpSpPr>
        <a:xfrm>
          <a:off x="0" y="0"/>
          <a:ext cx="0" cy="0"/>
          <a:chOff x="0" y="0"/>
          <a:chExt cx="0" cy="0"/>
        </a:xfrm>
      </p:grpSpPr>
      <p:sp>
        <p:nvSpPr>
          <p:cNvPr id="2" name="TextBox 1"/>
          <p:cNvSpPr txBox="1"/>
          <p:nvPr/>
        </p:nvSpPr>
        <p:spPr>
          <a:xfrm>
            <a:off x="502920" y="320040"/>
            <a:ext cx="8229600" cy="237744"/>
          </a:xfrm>
          <a:prstGeom prst="rect">
            <a:avLst/>
          </a:prstGeom>
          <a:noFill/>
        </p:spPr>
        <p:txBody>
          <a:bodyPr wrap="square" lIns="0" tIns="0" rIns="0" bIns="0">
            <a:spAutoFit/>
          </a:bodyPr>
          <a:lstStyle/>
          <a:p>
            <a:pPr>
              <a:spcAft>
                <a:spcPts val="300"/>
              </a:spcAft>
              <a:defRPr sz="1500" b="1">
                <a:solidFill>
                  <a:srgbClr val="73A89A"/>
                </a:solidFill>
                <a:latin typeface="Arial"/>
              </a:defRPr>
            </a:pPr>
            <a:r>
              <a:t>THE CIVIL WAR · FOREIGN INVOLVEMENT</a:t>
            </a:r>
          </a:p>
        </p:txBody>
      </p:sp>
      <p:sp>
        <p:nvSpPr>
          <p:cNvPr id="3" name="TextBox 2"/>
          <p:cNvSpPr txBox="1"/>
          <p:nvPr/>
        </p:nvSpPr>
        <p:spPr>
          <a:xfrm>
            <a:off x="502920" y="987552"/>
            <a:ext cx="11155680" cy="438912"/>
          </a:xfrm>
          <a:prstGeom prst="rect">
            <a:avLst/>
          </a:prstGeom>
          <a:noFill/>
        </p:spPr>
        <p:txBody>
          <a:bodyPr wrap="square" lIns="0" tIns="0" rIns="0" bIns="0">
            <a:spAutoFit/>
          </a:bodyPr>
          <a:lstStyle/>
          <a:p>
            <a:pPr>
              <a:spcAft>
                <a:spcPts val="300"/>
              </a:spcAft>
              <a:defRPr sz="2800" b="0">
                <a:solidFill>
                  <a:srgbClr val="292525"/>
                </a:solidFill>
                <a:latin typeface="Georgia"/>
              </a:defRPr>
            </a:pPr>
            <a:r>
              <a:t>Foreign involvement in the Civil War</a:t>
            </a:r>
          </a:p>
        </p:txBody>
      </p:sp>
      <p:pic>
        <p:nvPicPr>
          <p:cNvPr id="4" name="Picture 3" descr="image.png"/>
          <p:cNvPicPr>
            <a:picLocks noChangeAspect="1"/>
          </p:cNvPicPr>
          <p:nvPr/>
        </p:nvPicPr>
        <p:blipFill>
          <a:blip r:embed="rId3"/>
          <a:stretch>
            <a:fillRect/>
          </a:stretch>
        </p:blipFill>
        <p:spPr>
          <a:xfrm>
            <a:off x="8851392" y="155448"/>
            <a:ext cx="2834640" cy="811987"/>
          </a:xfrm>
          <a:prstGeom prst="rect">
            <a:avLst/>
          </a:prstGeom>
        </p:spPr>
      </p:pic>
      <p:sp>
        <p:nvSpPr>
          <p:cNvPr id="5" name="Rectangle 4"/>
          <p:cNvSpPr/>
          <p:nvPr/>
        </p:nvSpPr>
        <p:spPr>
          <a:xfrm>
            <a:off x="502920" y="6428232"/>
            <a:ext cx="11155680" cy="10972"/>
          </a:xfrm>
          <a:prstGeom prst="rect">
            <a:avLst/>
          </a:prstGeom>
          <a:solidFill>
            <a:srgbClr val="EAE9E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6" name="TextBox 5"/>
          <p:cNvSpPr txBox="1"/>
          <p:nvPr/>
        </p:nvSpPr>
        <p:spPr>
          <a:xfrm>
            <a:off x="11247120" y="6510528"/>
            <a:ext cx="365760" cy="182880"/>
          </a:xfrm>
          <a:prstGeom prst="rect">
            <a:avLst/>
          </a:prstGeom>
          <a:noFill/>
        </p:spPr>
        <p:txBody>
          <a:bodyPr wrap="square" lIns="0" tIns="0" rIns="0" bIns="0">
            <a:spAutoFit/>
          </a:bodyPr>
          <a:lstStyle/>
          <a:p>
            <a:pPr>
              <a:spcAft>
                <a:spcPts val="300"/>
              </a:spcAft>
              <a:defRPr sz="900" b="0">
                <a:solidFill>
                  <a:srgbClr val="585254"/>
                </a:solidFill>
                <a:latin typeface="Arial"/>
              </a:defRPr>
            </a:pPr>
            <a:r>
              <a:t>1</a:t>
            </a:r>
          </a:p>
        </p:txBody>
      </p:sp>
      <p:sp>
        <p:nvSpPr>
          <p:cNvPr id="7" name="TextBox 6"/>
          <p:cNvSpPr txBox="1"/>
          <p:nvPr/>
        </p:nvSpPr>
        <p:spPr>
          <a:xfrm>
            <a:off x="502920" y="6510528"/>
            <a:ext cx="10607040" cy="246888"/>
          </a:xfrm>
          <a:prstGeom prst="rect">
            <a:avLst/>
          </a:prstGeom>
          <a:noFill/>
        </p:spPr>
        <p:txBody>
          <a:bodyPr wrap="square" lIns="0" tIns="0" rIns="0" bIns="0">
            <a:spAutoFit/>
          </a:bodyPr>
          <a:lstStyle/>
          <a:p>
            <a:pPr>
              <a:spcAft>
                <a:spcPts val="300"/>
              </a:spcAft>
              <a:defRPr sz="800" b="0">
                <a:solidFill>
                  <a:srgbClr val="585254"/>
                </a:solidFill>
                <a:latin typeface="Arial"/>
              </a:defRPr>
            </a:pPr>
            <a:r>
              <a:t>Sources: USHMM; D. Kowalsky, Columbia UP; Museu d'Història de Catalunya · Photo credits on cards; links in notes.</a:t>
            </a:r>
          </a:p>
        </p:txBody>
      </p:sp>
      <p:sp>
        <p:nvSpPr>
          <p:cNvPr id="8" name="TextBox 7"/>
          <p:cNvSpPr txBox="1"/>
          <p:nvPr/>
        </p:nvSpPr>
        <p:spPr>
          <a:xfrm>
            <a:off x="502920" y="1572768"/>
            <a:ext cx="5413248" cy="274320"/>
          </a:xfrm>
          <a:prstGeom prst="rect">
            <a:avLst/>
          </a:prstGeom>
          <a:noFill/>
        </p:spPr>
        <p:txBody>
          <a:bodyPr wrap="square" lIns="0" tIns="0" rIns="0" bIns="0">
            <a:spAutoFit/>
          </a:bodyPr>
          <a:lstStyle/>
          <a:p>
            <a:pPr>
              <a:spcAft>
                <a:spcPts val="300"/>
              </a:spcAft>
              <a:defRPr sz="1500" b="1">
                <a:solidFill>
                  <a:srgbClr val="73A89A"/>
                </a:solidFill>
                <a:latin typeface="Arial"/>
              </a:defRPr>
            </a:pPr>
            <a:r>
              <a:t>REPUBLICAN SIDE</a:t>
            </a:r>
          </a:p>
        </p:txBody>
      </p:sp>
      <p:sp>
        <p:nvSpPr>
          <p:cNvPr id="9" name="TextBox 8"/>
          <p:cNvSpPr txBox="1"/>
          <p:nvPr/>
        </p:nvSpPr>
        <p:spPr>
          <a:xfrm>
            <a:off x="6236208" y="1572768"/>
            <a:ext cx="5422392" cy="274320"/>
          </a:xfrm>
          <a:prstGeom prst="rect">
            <a:avLst/>
          </a:prstGeom>
          <a:noFill/>
        </p:spPr>
        <p:txBody>
          <a:bodyPr wrap="square" lIns="0" tIns="0" rIns="0" bIns="0">
            <a:spAutoFit/>
          </a:bodyPr>
          <a:lstStyle/>
          <a:p>
            <a:pPr>
              <a:spcAft>
                <a:spcPts val="300"/>
              </a:spcAft>
              <a:defRPr sz="1500" b="1">
                <a:solidFill>
                  <a:srgbClr val="73A89A"/>
                </a:solidFill>
                <a:latin typeface="Arial"/>
              </a:defRPr>
            </a:pPr>
            <a:r>
              <a:t>FRANCOIST SIDE</a:t>
            </a:r>
          </a:p>
        </p:txBody>
      </p:sp>
      <p:sp>
        <p:nvSpPr>
          <p:cNvPr id="10" name="Rectangle 9"/>
          <p:cNvSpPr/>
          <p:nvPr/>
        </p:nvSpPr>
        <p:spPr>
          <a:xfrm>
            <a:off x="6035040" y="1581912"/>
            <a:ext cx="72000" cy="4526280"/>
          </a:xfrm>
          <a:prstGeom prst="rect">
            <a:avLst/>
          </a:prstGeom>
          <a:solidFill>
            <a:schemeClr val="bg1">
              <a:lumMod val="65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1" name="Rectangle 10"/>
          <p:cNvSpPr/>
          <p:nvPr/>
        </p:nvSpPr>
        <p:spPr>
          <a:xfrm>
            <a:off x="502920" y="1938528"/>
            <a:ext cx="2578608" cy="4233672"/>
          </a:xfrm>
          <a:prstGeom prst="rect">
            <a:avLst/>
          </a:prstGeom>
          <a:solidFill>
            <a:srgbClr val="EEF5F2"/>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pic>
        <p:nvPicPr>
          <p:cNvPr id="12" name="Picture 11" descr="brigade.jpg"/>
          <p:cNvPicPr>
            <a:picLocks noChangeAspect="1"/>
          </p:cNvPicPr>
          <p:nvPr/>
        </p:nvPicPr>
        <p:blipFill>
          <a:blip r:embed="rId4" cstate="print">
            <a:extLst>
              <a:ext uri="{28A0092B-C50C-407E-A947-70E740481C1C}">
                <a14:useLocalDpi xmlns:a14="http://schemas.microsoft.com/office/drawing/2010/main"/>
              </a:ext>
            </a:extLst>
          </a:blip>
          <a:stretch>
            <a:fillRect/>
          </a:stretch>
        </p:blipFill>
        <p:spPr>
          <a:xfrm>
            <a:off x="566928" y="2193211"/>
            <a:ext cx="2450592" cy="1154841"/>
          </a:xfrm>
          <a:prstGeom prst="rect">
            <a:avLst/>
          </a:prstGeom>
        </p:spPr>
      </p:pic>
      <p:sp>
        <p:nvSpPr>
          <p:cNvPr id="13" name="TextBox 12"/>
          <p:cNvSpPr txBox="1"/>
          <p:nvPr/>
        </p:nvSpPr>
        <p:spPr>
          <a:xfrm>
            <a:off x="621792" y="3648456"/>
            <a:ext cx="2340864" cy="576072"/>
          </a:xfrm>
          <a:prstGeom prst="rect">
            <a:avLst/>
          </a:prstGeom>
          <a:noFill/>
        </p:spPr>
        <p:txBody>
          <a:bodyPr wrap="square" lIns="0" tIns="0" rIns="0" bIns="0">
            <a:spAutoFit/>
          </a:bodyPr>
          <a:lstStyle/>
          <a:p>
            <a:pPr>
              <a:spcAft>
                <a:spcPts val="300"/>
              </a:spcAft>
              <a:defRPr sz="819" b="0">
                <a:solidFill>
                  <a:srgbClr val="585254"/>
                </a:solidFill>
                <a:latin typeface="Arial"/>
              </a:defRPr>
            </a:pPr>
            <a:r>
              <a:t>Etkar André Battalion</a:t>
            </a:r>
          </a:p>
          <a:p>
            <a:pPr>
              <a:spcAft>
                <a:spcPts val="300"/>
              </a:spcAft>
              <a:defRPr sz="819" b="0">
                <a:solidFill>
                  <a:srgbClr val="585254"/>
                </a:solidFill>
                <a:latin typeface="Arial"/>
              </a:defRPr>
            </a:pPr>
            <a:r>
              <a:t>Bundesarchiv, Bild 183-H28510</a:t>
            </a:r>
          </a:p>
          <a:p>
            <a:pPr>
              <a:spcAft>
                <a:spcPts val="300"/>
              </a:spcAft>
              <a:defRPr sz="819" b="0">
                <a:solidFill>
                  <a:srgbClr val="585254"/>
                </a:solidFill>
                <a:latin typeface="Arial"/>
              </a:defRPr>
            </a:pPr>
            <a:r>
              <a:t>CC BY-SA 3.0 DE · resized</a:t>
            </a:r>
          </a:p>
        </p:txBody>
      </p:sp>
      <p:sp>
        <p:nvSpPr>
          <p:cNvPr id="14" name="TextBox 13"/>
          <p:cNvSpPr txBox="1"/>
          <p:nvPr/>
        </p:nvSpPr>
        <p:spPr>
          <a:xfrm>
            <a:off x="621792" y="4370832"/>
            <a:ext cx="2340864" cy="630936"/>
          </a:xfrm>
          <a:prstGeom prst="rect">
            <a:avLst/>
          </a:prstGeom>
          <a:noFill/>
        </p:spPr>
        <p:txBody>
          <a:bodyPr wrap="square" lIns="0" tIns="0" rIns="0" bIns="0">
            <a:spAutoFit/>
          </a:bodyPr>
          <a:lstStyle/>
          <a:p>
            <a:pPr>
              <a:spcAft>
                <a:spcPts val="300"/>
              </a:spcAft>
              <a:defRPr sz="1800" b="1">
                <a:solidFill>
                  <a:srgbClr val="292525"/>
                </a:solidFill>
                <a:latin typeface="Arial"/>
              </a:defRPr>
            </a:pPr>
            <a:r>
              <a:t>International</a:t>
            </a:r>
          </a:p>
          <a:p>
            <a:pPr>
              <a:spcAft>
                <a:spcPts val="300"/>
              </a:spcAft>
              <a:defRPr sz="1800" b="1">
                <a:solidFill>
                  <a:srgbClr val="292525"/>
                </a:solidFill>
                <a:latin typeface="Arial"/>
              </a:defRPr>
            </a:pPr>
            <a:r>
              <a:t>Brigades</a:t>
            </a:r>
          </a:p>
        </p:txBody>
      </p:sp>
      <p:sp>
        <p:nvSpPr>
          <p:cNvPr id="15" name="TextBox 14"/>
          <p:cNvSpPr txBox="1"/>
          <p:nvPr/>
        </p:nvSpPr>
        <p:spPr>
          <a:xfrm>
            <a:off x="621792" y="5138928"/>
            <a:ext cx="2340864" cy="411480"/>
          </a:xfrm>
          <a:prstGeom prst="rect">
            <a:avLst/>
          </a:prstGeom>
          <a:noFill/>
        </p:spPr>
        <p:txBody>
          <a:bodyPr wrap="square" lIns="0" tIns="0" rIns="0" bIns="0">
            <a:spAutoFit/>
          </a:bodyPr>
          <a:lstStyle/>
          <a:p>
            <a:pPr>
              <a:spcAft>
                <a:spcPts val="300"/>
              </a:spcAft>
              <a:defRPr sz="1100" b="1">
                <a:solidFill>
                  <a:srgbClr val="73A89A"/>
                </a:solidFill>
                <a:latin typeface="Arial"/>
              </a:defRPr>
            </a:pPr>
            <a:r>
              <a:t>VOLUNTEER FIGHTERS</a:t>
            </a:r>
          </a:p>
        </p:txBody>
      </p:sp>
      <p:sp>
        <p:nvSpPr>
          <p:cNvPr id="16" name="TextBox 15"/>
          <p:cNvSpPr txBox="1"/>
          <p:nvPr/>
        </p:nvSpPr>
        <p:spPr>
          <a:xfrm>
            <a:off x="621792" y="5605272"/>
            <a:ext cx="2340864" cy="475488"/>
          </a:xfrm>
          <a:prstGeom prst="rect">
            <a:avLst/>
          </a:prstGeom>
          <a:noFill/>
        </p:spPr>
        <p:txBody>
          <a:bodyPr wrap="square" lIns="0" tIns="0" rIns="0" bIns="0">
            <a:spAutoFit/>
          </a:bodyPr>
          <a:lstStyle/>
          <a:p>
            <a:pPr>
              <a:spcAft>
                <a:spcPts val="300"/>
              </a:spcAft>
              <a:defRPr sz="1500" b="0">
                <a:solidFill>
                  <a:srgbClr val="292525"/>
                </a:solidFill>
                <a:latin typeface="Arial"/>
              </a:defRPr>
            </a:pPr>
            <a:r>
              <a:t>Foreign volunteers</a:t>
            </a:r>
          </a:p>
        </p:txBody>
      </p:sp>
      <p:sp>
        <p:nvSpPr>
          <p:cNvPr id="17" name="Rectangle 16"/>
          <p:cNvSpPr/>
          <p:nvPr/>
        </p:nvSpPr>
        <p:spPr>
          <a:xfrm>
            <a:off x="3346704" y="1938528"/>
            <a:ext cx="2578608" cy="4233672"/>
          </a:xfrm>
          <a:prstGeom prst="rect">
            <a:avLst/>
          </a:prstGeom>
          <a:solidFill>
            <a:srgbClr val="EEF5F2"/>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pic>
        <p:nvPicPr>
          <p:cNvPr id="18" name="Picture 17" descr="tank.jpg"/>
          <p:cNvPicPr>
            <a:picLocks noChangeAspect="1"/>
          </p:cNvPicPr>
          <p:nvPr/>
        </p:nvPicPr>
        <p:blipFill>
          <a:blip r:embed="rId5" cstate="print">
            <a:extLst>
              <a:ext uri="{28A0092B-C50C-407E-A947-70E740481C1C}">
                <a14:useLocalDpi xmlns:a14="http://schemas.microsoft.com/office/drawing/2010/main"/>
              </a:ext>
            </a:extLst>
          </a:blip>
          <a:stretch>
            <a:fillRect/>
          </a:stretch>
        </p:blipFill>
        <p:spPr>
          <a:xfrm>
            <a:off x="3633622" y="1993392"/>
            <a:ext cx="2004770" cy="1554480"/>
          </a:xfrm>
          <a:prstGeom prst="rect">
            <a:avLst/>
          </a:prstGeom>
        </p:spPr>
      </p:pic>
      <p:sp>
        <p:nvSpPr>
          <p:cNvPr id="19" name="TextBox 18"/>
          <p:cNvSpPr txBox="1"/>
          <p:nvPr/>
        </p:nvSpPr>
        <p:spPr>
          <a:xfrm>
            <a:off x="3465576" y="3648456"/>
            <a:ext cx="2340864" cy="576072"/>
          </a:xfrm>
          <a:prstGeom prst="rect">
            <a:avLst/>
          </a:prstGeom>
          <a:noFill/>
        </p:spPr>
        <p:txBody>
          <a:bodyPr wrap="square" lIns="0" tIns="0" rIns="0" bIns="0">
            <a:spAutoFit/>
          </a:bodyPr>
          <a:lstStyle/>
          <a:p>
            <a:pPr>
              <a:spcAft>
                <a:spcPts val="300"/>
              </a:spcAft>
              <a:defRPr sz="819" b="0">
                <a:solidFill>
                  <a:srgbClr val="585254"/>
                </a:solidFill>
                <a:latin typeface="Arial"/>
              </a:defRPr>
            </a:pPr>
            <a:r>
              <a:t>Soviet-built T-26, Belchite, 1937</a:t>
            </a:r>
          </a:p>
          <a:p>
            <a:pPr>
              <a:spcAft>
                <a:spcPts val="300"/>
              </a:spcAft>
              <a:defRPr sz="819" b="0">
                <a:solidFill>
                  <a:srgbClr val="585254"/>
                </a:solidFill>
                <a:latin typeface="Arial"/>
              </a:defRPr>
            </a:pPr>
            <a:r>
              <a:t>International Brigadiers shown</a:t>
            </a:r>
          </a:p>
          <a:p>
            <a:pPr>
              <a:spcAft>
                <a:spcPts val="300"/>
              </a:spcAft>
              <a:defRPr sz="819" b="0">
                <a:solidFill>
                  <a:srgbClr val="585254"/>
                </a:solidFill>
                <a:latin typeface="Arial"/>
              </a:defRPr>
            </a:pPr>
            <a:r>
              <a:t>Unknown / Wikimedia · Public domain</a:t>
            </a:r>
          </a:p>
        </p:txBody>
      </p:sp>
      <p:sp>
        <p:nvSpPr>
          <p:cNvPr id="20" name="TextBox 19"/>
          <p:cNvSpPr txBox="1"/>
          <p:nvPr/>
        </p:nvSpPr>
        <p:spPr>
          <a:xfrm>
            <a:off x="3465576" y="4370832"/>
            <a:ext cx="2340864" cy="630936"/>
          </a:xfrm>
          <a:prstGeom prst="rect">
            <a:avLst/>
          </a:prstGeom>
          <a:noFill/>
        </p:spPr>
        <p:txBody>
          <a:bodyPr wrap="square" lIns="0" tIns="0" rIns="0" bIns="0">
            <a:spAutoFit/>
          </a:bodyPr>
          <a:lstStyle/>
          <a:p>
            <a:pPr>
              <a:spcAft>
                <a:spcPts val="300"/>
              </a:spcAft>
              <a:defRPr sz="1800" b="1">
                <a:solidFill>
                  <a:srgbClr val="292525"/>
                </a:solidFill>
                <a:latin typeface="Arial"/>
              </a:defRPr>
            </a:pPr>
            <a:r>
              <a:t>Soviet Union</a:t>
            </a:r>
          </a:p>
        </p:txBody>
      </p:sp>
      <p:sp>
        <p:nvSpPr>
          <p:cNvPr id="21" name="TextBox 20"/>
          <p:cNvSpPr txBox="1"/>
          <p:nvPr/>
        </p:nvSpPr>
        <p:spPr>
          <a:xfrm>
            <a:off x="3465576" y="5138928"/>
            <a:ext cx="2340864" cy="411480"/>
          </a:xfrm>
          <a:prstGeom prst="rect">
            <a:avLst/>
          </a:prstGeom>
          <a:noFill/>
        </p:spPr>
        <p:txBody>
          <a:bodyPr wrap="square" lIns="0" tIns="0" rIns="0" bIns="0">
            <a:spAutoFit/>
          </a:bodyPr>
          <a:lstStyle/>
          <a:p>
            <a:pPr>
              <a:spcAft>
                <a:spcPts val="300"/>
              </a:spcAft>
              <a:defRPr sz="1100" b="1">
                <a:solidFill>
                  <a:srgbClr val="73A89A"/>
                </a:solidFill>
                <a:latin typeface="Arial"/>
              </a:defRPr>
            </a:pPr>
            <a:r>
              <a:t>WEAPONS + SPECIALISTS</a:t>
            </a:r>
          </a:p>
        </p:txBody>
      </p:sp>
      <p:sp>
        <p:nvSpPr>
          <p:cNvPr id="22" name="TextBox 21"/>
          <p:cNvSpPr txBox="1"/>
          <p:nvPr/>
        </p:nvSpPr>
        <p:spPr>
          <a:xfrm>
            <a:off x="3465576" y="5605272"/>
            <a:ext cx="2340864" cy="475488"/>
          </a:xfrm>
          <a:prstGeom prst="rect">
            <a:avLst/>
          </a:prstGeom>
          <a:noFill/>
        </p:spPr>
        <p:txBody>
          <a:bodyPr wrap="square" lIns="0" tIns="0" rIns="0" bIns="0">
            <a:spAutoFit/>
          </a:bodyPr>
          <a:lstStyle/>
          <a:p>
            <a:pPr>
              <a:spcAft>
                <a:spcPts val="300"/>
              </a:spcAft>
              <a:defRPr sz="1500" b="0">
                <a:solidFill>
                  <a:srgbClr val="292525"/>
                </a:solidFill>
                <a:latin typeface="Arial"/>
              </a:defRPr>
            </a:pPr>
            <a:r>
              <a:t>Advisers, pilots</a:t>
            </a:r>
          </a:p>
          <a:p>
            <a:pPr>
              <a:spcAft>
                <a:spcPts val="300"/>
              </a:spcAft>
              <a:defRPr sz="1500" b="0">
                <a:solidFill>
                  <a:srgbClr val="292525"/>
                </a:solidFill>
                <a:latin typeface="Arial"/>
              </a:defRPr>
            </a:pPr>
            <a:r>
              <a:t>and tank crews</a:t>
            </a:r>
          </a:p>
        </p:txBody>
      </p:sp>
      <p:sp>
        <p:nvSpPr>
          <p:cNvPr id="23" name="Rectangle 22"/>
          <p:cNvSpPr/>
          <p:nvPr/>
        </p:nvSpPr>
        <p:spPr>
          <a:xfrm>
            <a:off x="6236208" y="1938528"/>
            <a:ext cx="2578608" cy="4233672"/>
          </a:xfrm>
          <a:prstGeom prst="rect">
            <a:avLst/>
          </a:prstGeom>
          <a:solidFill>
            <a:srgbClr val="EEF5F2"/>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pic>
        <p:nvPicPr>
          <p:cNvPr id="24" name="Picture 23" descr="condor.jpg"/>
          <p:cNvPicPr>
            <a:picLocks noChangeAspect="1"/>
          </p:cNvPicPr>
          <p:nvPr/>
        </p:nvPicPr>
        <p:blipFill>
          <a:blip r:embed="rId6" cstate="print">
            <a:extLst>
              <a:ext uri="{28A0092B-C50C-407E-A947-70E740481C1C}">
                <a14:useLocalDpi xmlns:a14="http://schemas.microsoft.com/office/drawing/2010/main"/>
              </a:ext>
            </a:extLst>
          </a:blip>
          <a:stretch>
            <a:fillRect/>
          </a:stretch>
        </p:blipFill>
        <p:spPr>
          <a:xfrm>
            <a:off x="6300216" y="1999716"/>
            <a:ext cx="2450592" cy="1541830"/>
          </a:xfrm>
          <a:prstGeom prst="rect">
            <a:avLst/>
          </a:prstGeom>
        </p:spPr>
      </p:pic>
      <p:sp>
        <p:nvSpPr>
          <p:cNvPr id="25" name="TextBox 24"/>
          <p:cNvSpPr txBox="1"/>
          <p:nvPr/>
        </p:nvSpPr>
        <p:spPr>
          <a:xfrm>
            <a:off x="6355080" y="3648456"/>
            <a:ext cx="2340864" cy="576072"/>
          </a:xfrm>
          <a:prstGeom prst="rect">
            <a:avLst/>
          </a:prstGeom>
          <a:noFill/>
        </p:spPr>
        <p:txBody>
          <a:bodyPr wrap="square" lIns="0" tIns="0" rIns="0" bIns="0">
            <a:spAutoFit/>
          </a:bodyPr>
          <a:lstStyle/>
          <a:p>
            <a:pPr>
              <a:spcAft>
                <a:spcPts val="300"/>
              </a:spcAft>
              <a:defRPr sz="819" b="0">
                <a:solidFill>
                  <a:srgbClr val="585254"/>
                </a:solidFill>
                <a:latin typeface="Arial"/>
              </a:defRPr>
            </a:pPr>
            <a:r>
              <a:t>Condor Legion He 111, 1937–38</a:t>
            </a:r>
          </a:p>
          <a:p>
            <a:pPr>
              <a:spcAft>
                <a:spcPts val="300"/>
              </a:spcAft>
              <a:defRPr sz="819" b="0">
                <a:solidFill>
                  <a:srgbClr val="585254"/>
                </a:solidFill>
                <a:latin typeface="Arial"/>
              </a:defRPr>
            </a:pPr>
            <a:r>
              <a:t>Herzog family album / Wikimedia</a:t>
            </a:r>
          </a:p>
          <a:p>
            <a:pPr>
              <a:spcAft>
                <a:spcPts val="300"/>
              </a:spcAft>
              <a:defRPr sz="819" b="0">
                <a:solidFill>
                  <a:srgbClr val="585254"/>
                </a:solidFill>
                <a:latin typeface="Arial"/>
              </a:defRPr>
            </a:pPr>
            <a:r>
              <a:t>Unknown · Public domain</a:t>
            </a:r>
          </a:p>
        </p:txBody>
      </p:sp>
      <p:sp>
        <p:nvSpPr>
          <p:cNvPr id="26" name="TextBox 25"/>
          <p:cNvSpPr txBox="1"/>
          <p:nvPr/>
        </p:nvSpPr>
        <p:spPr>
          <a:xfrm>
            <a:off x="6355080" y="4370832"/>
            <a:ext cx="2340864" cy="630936"/>
          </a:xfrm>
          <a:prstGeom prst="rect">
            <a:avLst/>
          </a:prstGeom>
          <a:noFill/>
        </p:spPr>
        <p:txBody>
          <a:bodyPr wrap="square" lIns="0" tIns="0" rIns="0" bIns="0">
            <a:spAutoFit/>
          </a:bodyPr>
          <a:lstStyle/>
          <a:p>
            <a:pPr>
              <a:spcAft>
                <a:spcPts val="300"/>
              </a:spcAft>
              <a:defRPr sz="1800" b="1">
                <a:solidFill>
                  <a:srgbClr val="292525"/>
                </a:solidFill>
                <a:latin typeface="Arial"/>
              </a:defRPr>
            </a:pPr>
            <a:r>
              <a:t>Hitler's Germany</a:t>
            </a:r>
          </a:p>
        </p:txBody>
      </p:sp>
      <p:sp>
        <p:nvSpPr>
          <p:cNvPr id="27" name="TextBox 26"/>
          <p:cNvSpPr txBox="1"/>
          <p:nvPr/>
        </p:nvSpPr>
        <p:spPr>
          <a:xfrm>
            <a:off x="6355080" y="5138928"/>
            <a:ext cx="2340864" cy="411480"/>
          </a:xfrm>
          <a:prstGeom prst="rect">
            <a:avLst/>
          </a:prstGeom>
          <a:noFill/>
        </p:spPr>
        <p:txBody>
          <a:bodyPr wrap="square" lIns="0" tIns="0" rIns="0" bIns="0">
            <a:spAutoFit/>
          </a:bodyPr>
          <a:lstStyle/>
          <a:p>
            <a:pPr>
              <a:spcAft>
                <a:spcPts val="300"/>
              </a:spcAft>
              <a:defRPr sz="1100" b="1">
                <a:solidFill>
                  <a:srgbClr val="73A89A"/>
                </a:solidFill>
                <a:latin typeface="Arial"/>
              </a:defRPr>
            </a:pPr>
            <a:r>
              <a:t>REGULAR ARMED FORCES</a:t>
            </a:r>
          </a:p>
        </p:txBody>
      </p:sp>
      <p:sp>
        <p:nvSpPr>
          <p:cNvPr id="28" name="TextBox 27"/>
          <p:cNvSpPr txBox="1"/>
          <p:nvPr/>
        </p:nvSpPr>
        <p:spPr>
          <a:xfrm>
            <a:off x="6355080" y="5605272"/>
            <a:ext cx="2340864" cy="475488"/>
          </a:xfrm>
          <a:prstGeom prst="rect">
            <a:avLst/>
          </a:prstGeom>
          <a:noFill/>
        </p:spPr>
        <p:txBody>
          <a:bodyPr wrap="square" lIns="0" tIns="0" rIns="0" bIns="0">
            <a:spAutoFit/>
          </a:bodyPr>
          <a:lstStyle/>
          <a:p>
            <a:pPr>
              <a:spcAft>
                <a:spcPts val="300"/>
              </a:spcAft>
              <a:defRPr sz="1500" b="0">
                <a:solidFill>
                  <a:srgbClr val="292525"/>
                </a:solidFill>
                <a:latin typeface="Arial"/>
              </a:defRPr>
            </a:pPr>
            <a:r>
              <a:t>Condor Legion</a:t>
            </a:r>
          </a:p>
          <a:p>
            <a:pPr>
              <a:spcAft>
                <a:spcPts val="300"/>
              </a:spcAft>
              <a:defRPr sz="1500" b="0">
                <a:solidFill>
                  <a:srgbClr val="292525"/>
                </a:solidFill>
                <a:latin typeface="Arial"/>
              </a:defRPr>
            </a:pPr>
            <a:r>
              <a:t>Air force + army personnel</a:t>
            </a:r>
          </a:p>
        </p:txBody>
      </p:sp>
      <p:sp>
        <p:nvSpPr>
          <p:cNvPr id="29" name="Rectangle 28"/>
          <p:cNvSpPr/>
          <p:nvPr/>
        </p:nvSpPr>
        <p:spPr>
          <a:xfrm>
            <a:off x="9079992" y="1938528"/>
            <a:ext cx="2578608" cy="4233672"/>
          </a:xfrm>
          <a:prstGeom prst="rect">
            <a:avLst/>
          </a:prstGeom>
          <a:solidFill>
            <a:srgbClr val="EEF5F2"/>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pic>
        <p:nvPicPr>
          <p:cNvPr id="30" name="Picture 29" descr="italy.jpg"/>
          <p:cNvPicPr>
            <a:picLocks noChangeAspect="1"/>
          </p:cNvPicPr>
          <p:nvPr/>
        </p:nvPicPr>
        <p:blipFill>
          <a:blip r:embed="rId7" cstate="print">
            <a:extLst>
              <a:ext uri="{28A0092B-C50C-407E-A947-70E740481C1C}">
                <a14:useLocalDpi xmlns:a14="http://schemas.microsoft.com/office/drawing/2010/main"/>
              </a:ext>
            </a:extLst>
          </a:blip>
          <a:stretch>
            <a:fillRect/>
          </a:stretch>
        </p:blipFill>
        <p:spPr>
          <a:xfrm>
            <a:off x="9203436" y="1993392"/>
            <a:ext cx="2331720" cy="1554480"/>
          </a:xfrm>
          <a:prstGeom prst="rect">
            <a:avLst/>
          </a:prstGeom>
        </p:spPr>
      </p:pic>
      <p:sp>
        <p:nvSpPr>
          <p:cNvPr id="31" name="TextBox 30"/>
          <p:cNvSpPr txBox="1"/>
          <p:nvPr/>
        </p:nvSpPr>
        <p:spPr>
          <a:xfrm>
            <a:off x="9198864" y="3648456"/>
            <a:ext cx="2340864" cy="576072"/>
          </a:xfrm>
          <a:prstGeom prst="rect">
            <a:avLst/>
          </a:prstGeom>
          <a:noFill/>
        </p:spPr>
        <p:txBody>
          <a:bodyPr wrap="square" lIns="0" tIns="0" rIns="0" bIns="0">
            <a:spAutoFit/>
          </a:bodyPr>
          <a:lstStyle/>
          <a:p>
            <a:pPr>
              <a:spcAft>
                <a:spcPts val="300"/>
              </a:spcAft>
              <a:defRPr sz="819" b="0">
                <a:solidFill>
                  <a:srgbClr val="585254"/>
                </a:solidFill>
                <a:latin typeface="Arial"/>
              </a:defRPr>
            </a:pPr>
            <a:r>
              <a:t>CTV troops near Tortosa, 1938</a:t>
            </a:r>
          </a:p>
          <a:p>
            <a:pPr>
              <a:spcAft>
                <a:spcPts val="300"/>
              </a:spcAft>
              <a:defRPr sz="819" b="0">
                <a:solidFill>
                  <a:srgbClr val="585254"/>
                </a:solidFill>
                <a:latin typeface="Arial"/>
              </a:defRPr>
            </a:pPr>
            <a:r>
              <a:t>Unknown / BNE, via Wikimedia</a:t>
            </a:r>
          </a:p>
          <a:p>
            <a:pPr>
              <a:spcAft>
                <a:spcPts val="300"/>
              </a:spcAft>
              <a:defRPr sz="819" b="0">
                <a:solidFill>
                  <a:srgbClr val="585254"/>
                </a:solidFill>
                <a:latin typeface="Arial"/>
              </a:defRPr>
            </a:pPr>
            <a:r>
              <a:t>Public domain</a:t>
            </a:r>
          </a:p>
        </p:txBody>
      </p:sp>
      <p:sp>
        <p:nvSpPr>
          <p:cNvPr id="32" name="TextBox 31"/>
          <p:cNvSpPr txBox="1"/>
          <p:nvPr/>
        </p:nvSpPr>
        <p:spPr>
          <a:xfrm>
            <a:off x="9198864" y="4370832"/>
            <a:ext cx="2340864" cy="630936"/>
          </a:xfrm>
          <a:prstGeom prst="rect">
            <a:avLst/>
          </a:prstGeom>
          <a:noFill/>
        </p:spPr>
        <p:txBody>
          <a:bodyPr wrap="square" lIns="0" tIns="0" rIns="0" bIns="0">
            <a:spAutoFit/>
          </a:bodyPr>
          <a:lstStyle/>
          <a:p>
            <a:pPr>
              <a:spcAft>
                <a:spcPts val="300"/>
              </a:spcAft>
              <a:defRPr sz="1800" b="1">
                <a:solidFill>
                  <a:srgbClr val="292525"/>
                </a:solidFill>
                <a:latin typeface="Arial"/>
              </a:defRPr>
            </a:pPr>
            <a:r>
              <a:t>Mussolini's Italy</a:t>
            </a:r>
          </a:p>
        </p:txBody>
      </p:sp>
      <p:sp>
        <p:nvSpPr>
          <p:cNvPr id="33" name="TextBox 32"/>
          <p:cNvSpPr txBox="1"/>
          <p:nvPr/>
        </p:nvSpPr>
        <p:spPr>
          <a:xfrm>
            <a:off x="9198864" y="5138928"/>
            <a:ext cx="2340864" cy="411480"/>
          </a:xfrm>
          <a:prstGeom prst="rect">
            <a:avLst/>
          </a:prstGeom>
          <a:noFill/>
        </p:spPr>
        <p:txBody>
          <a:bodyPr wrap="square" lIns="0" tIns="0" rIns="0" bIns="0">
            <a:spAutoFit/>
          </a:bodyPr>
          <a:lstStyle/>
          <a:p>
            <a:pPr>
              <a:spcAft>
                <a:spcPts val="300"/>
              </a:spcAft>
              <a:defRPr sz="1100" b="1">
                <a:solidFill>
                  <a:srgbClr val="73A89A"/>
                </a:solidFill>
                <a:latin typeface="Arial"/>
              </a:defRPr>
            </a:pPr>
            <a:r>
              <a:t>REGULAR ARMED FORCES</a:t>
            </a:r>
          </a:p>
        </p:txBody>
      </p:sp>
      <p:sp>
        <p:nvSpPr>
          <p:cNvPr id="34" name="TextBox 33"/>
          <p:cNvSpPr txBox="1"/>
          <p:nvPr/>
        </p:nvSpPr>
        <p:spPr>
          <a:xfrm>
            <a:off x="9198864" y="5605272"/>
            <a:ext cx="2340864" cy="475488"/>
          </a:xfrm>
          <a:prstGeom prst="rect">
            <a:avLst/>
          </a:prstGeom>
          <a:noFill/>
        </p:spPr>
        <p:txBody>
          <a:bodyPr wrap="square" lIns="0" tIns="0" rIns="0" bIns="0">
            <a:spAutoFit/>
          </a:bodyPr>
          <a:lstStyle/>
          <a:p>
            <a:pPr>
              <a:spcAft>
                <a:spcPts val="300"/>
              </a:spcAft>
              <a:defRPr sz="1500" b="0">
                <a:solidFill>
                  <a:srgbClr val="292525"/>
                </a:solidFill>
                <a:latin typeface="Arial"/>
              </a:defRPr>
            </a:pPr>
            <a:r>
              <a:t>CTV: regular army</a:t>
            </a:r>
          </a:p>
          <a:p>
            <a:pPr>
              <a:spcAft>
                <a:spcPts val="300"/>
              </a:spcAft>
              <a:defRPr sz="1500" b="0">
                <a:solidFill>
                  <a:srgbClr val="292525"/>
                </a:solidFill>
                <a:latin typeface="Arial"/>
              </a:defRPr>
            </a:pPr>
            <a:r>
              <a:t>+ Fascist militia</a:t>
            </a:r>
          </a:p>
        </p:txBody>
      </p:sp>
    </p:spTree>
    <p:extLst>
      <p:ext uri="{BB962C8B-B14F-4D97-AF65-F5344CB8AC3E}">
        <p14:creationId xmlns:p14="http://schemas.microsoft.com/office/powerpoint/2010/main" val="84439678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2"/>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18"/>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11"/>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20"/>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19"/>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13"/>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14"/>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15"/>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21"/>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22"/>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16"/>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17"/>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9"/>
                                        </p:tgtEl>
                                        <p:attrNameLst>
                                          <p:attrName>style.visibility</p:attrName>
                                        </p:attrNameLst>
                                      </p:cBhvr>
                                      <p:to>
                                        <p:strVal val="visible"/>
                                      </p:to>
                                    </p:set>
                                  </p:childTnLst>
                                </p:cTn>
                              </p:par>
                              <p:par>
                                <p:cTn id="35" presetID="1" presetClass="entr" presetSubtype="0" fill="hold" grpId="0" nodeType="withEffect">
                                  <p:stCondLst>
                                    <p:cond delay="0"/>
                                  </p:stCondLst>
                                  <p:childTnLst>
                                    <p:set>
                                      <p:cBhvr>
                                        <p:cTn id="36" dur="1" fill="hold">
                                          <p:stCondLst>
                                            <p:cond delay="0"/>
                                          </p:stCondLst>
                                        </p:cTn>
                                        <p:tgtEl>
                                          <p:spTgt spid="23"/>
                                        </p:tgtEl>
                                        <p:attrNameLst>
                                          <p:attrName>style.visibility</p:attrName>
                                        </p:attrNameLst>
                                      </p:cBhvr>
                                      <p:to>
                                        <p:strVal val="visible"/>
                                      </p:to>
                                    </p:set>
                                  </p:childTnLst>
                                </p:cTn>
                              </p:par>
                              <p:par>
                                <p:cTn id="37" presetID="1" presetClass="entr" presetSubtype="0" fill="hold" grpId="0" nodeType="withEffect">
                                  <p:stCondLst>
                                    <p:cond delay="0"/>
                                  </p:stCondLst>
                                  <p:childTnLst>
                                    <p:set>
                                      <p:cBhvr>
                                        <p:cTn id="38" dur="1" fill="hold">
                                          <p:stCondLst>
                                            <p:cond delay="0"/>
                                          </p:stCondLst>
                                        </p:cTn>
                                        <p:tgtEl>
                                          <p:spTgt spid="29"/>
                                        </p:tgtEl>
                                        <p:attrNameLst>
                                          <p:attrName>style.visibility</p:attrName>
                                        </p:attrNameLst>
                                      </p:cBhvr>
                                      <p:to>
                                        <p:strVal val="visible"/>
                                      </p:to>
                                    </p:set>
                                  </p:childTnLst>
                                </p:cTn>
                              </p:par>
                              <p:par>
                                <p:cTn id="39" presetID="1" presetClass="entr" presetSubtype="0" fill="hold" grpId="0" nodeType="withEffect">
                                  <p:stCondLst>
                                    <p:cond delay="0"/>
                                  </p:stCondLst>
                                  <p:childTnLst>
                                    <p:set>
                                      <p:cBhvr>
                                        <p:cTn id="40" dur="1" fill="hold">
                                          <p:stCondLst>
                                            <p:cond delay="0"/>
                                          </p:stCondLst>
                                        </p:cTn>
                                        <p:tgtEl>
                                          <p:spTgt spid="25"/>
                                        </p:tgtEl>
                                        <p:attrNameLst>
                                          <p:attrName>style.visibility</p:attrName>
                                        </p:attrNameLst>
                                      </p:cBhvr>
                                      <p:to>
                                        <p:strVal val="visible"/>
                                      </p:to>
                                    </p:set>
                                  </p:childTnLst>
                                </p:cTn>
                              </p:par>
                              <p:par>
                                <p:cTn id="41" presetID="1" presetClass="entr" presetSubtype="0" fill="hold" grpId="0" nodeType="withEffect">
                                  <p:stCondLst>
                                    <p:cond delay="0"/>
                                  </p:stCondLst>
                                  <p:childTnLst>
                                    <p:set>
                                      <p:cBhvr>
                                        <p:cTn id="42" dur="1" fill="hold">
                                          <p:stCondLst>
                                            <p:cond delay="0"/>
                                          </p:stCondLst>
                                        </p:cTn>
                                        <p:tgtEl>
                                          <p:spTgt spid="31"/>
                                        </p:tgtEl>
                                        <p:attrNameLst>
                                          <p:attrName>style.visibility</p:attrName>
                                        </p:attrNameLst>
                                      </p:cBhvr>
                                      <p:to>
                                        <p:strVal val="visible"/>
                                      </p:to>
                                    </p:set>
                                  </p:childTnLst>
                                </p:cTn>
                              </p:par>
                              <p:par>
                                <p:cTn id="43" presetID="1" presetClass="entr" presetSubtype="0" fill="hold" grpId="0" nodeType="withEffect">
                                  <p:stCondLst>
                                    <p:cond delay="0"/>
                                  </p:stCondLst>
                                  <p:childTnLst>
                                    <p:set>
                                      <p:cBhvr>
                                        <p:cTn id="44" dur="1" fill="hold">
                                          <p:stCondLst>
                                            <p:cond delay="0"/>
                                          </p:stCondLst>
                                        </p:cTn>
                                        <p:tgtEl>
                                          <p:spTgt spid="26"/>
                                        </p:tgtEl>
                                        <p:attrNameLst>
                                          <p:attrName>style.visibility</p:attrName>
                                        </p:attrNameLst>
                                      </p:cBhvr>
                                      <p:to>
                                        <p:strVal val="visible"/>
                                      </p:to>
                                    </p:set>
                                  </p:childTnLst>
                                </p:cTn>
                              </p:par>
                              <p:par>
                                <p:cTn id="45" presetID="1" presetClass="entr" presetSubtype="0" fill="hold" grpId="0" nodeType="withEffect">
                                  <p:stCondLst>
                                    <p:cond delay="0"/>
                                  </p:stCondLst>
                                  <p:childTnLst>
                                    <p:set>
                                      <p:cBhvr>
                                        <p:cTn id="46" dur="1" fill="hold">
                                          <p:stCondLst>
                                            <p:cond delay="0"/>
                                          </p:stCondLst>
                                        </p:cTn>
                                        <p:tgtEl>
                                          <p:spTgt spid="32"/>
                                        </p:tgtEl>
                                        <p:attrNameLst>
                                          <p:attrName>style.visibility</p:attrName>
                                        </p:attrNameLst>
                                      </p:cBhvr>
                                      <p:to>
                                        <p:strVal val="visible"/>
                                      </p:to>
                                    </p:set>
                                  </p:childTnLst>
                                </p:cTn>
                              </p:par>
                              <p:par>
                                <p:cTn id="47" presetID="1" presetClass="entr" presetSubtype="0" fill="hold" grpId="0" nodeType="withEffect">
                                  <p:stCondLst>
                                    <p:cond delay="0"/>
                                  </p:stCondLst>
                                  <p:childTnLst>
                                    <p:set>
                                      <p:cBhvr>
                                        <p:cTn id="48" dur="1" fill="hold">
                                          <p:stCondLst>
                                            <p:cond delay="0"/>
                                          </p:stCondLst>
                                        </p:cTn>
                                        <p:tgtEl>
                                          <p:spTgt spid="27"/>
                                        </p:tgtEl>
                                        <p:attrNameLst>
                                          <p:attrName>style.visibility</p:attrName>
                                        </p:attrNameLst>
                                      </p:cBhvr>
                                      <p:to>
                                        <p:strVal val="visible"/>
                                      </p:to>
                                    </p:set>
                                  </p:childTnLst>
                                </p:cTn>
                              </p:par>
                              <p:par>
                                <p:cTn id="49" presetID="1" presetClass="entr" presetSubtype="0" fill="hold" grpId="0" nodeType="withEffect">
                                  <p:stCondLst>
                                    <p:cond delay="0"/>
                                  </p:stCondLst>
                                  <p:childTnLst>
                                    <p:set>
                                      <p:cBhvr>
                                        <p:cTn id="50" dur="1" fill="hold">
                                          <p:stCondLst>
                                            <p:cond delay="0"/>
                                          </p:stCondLst>
                                        </p:cTn>
                                        <p:tgtEl>
                                          <p:spTgt spid="33"/>
                                        </p:tgtEl>
                                        <p:attrNameLst>
                                          <p:attrName>style.visibility</p:attrName>
                                        </p:attrNameLst>
                                      </p:cBhvr>
                                      <p:to>
                                        <p:strVal val="visible"/>
                                      </p:to>
                                    </p:set>
                                  </p:childTnLst>
                                </p:cTn>
                              </p:par>
                              <p:par>
                                <p:cTn id="51" presetID="1" presetClass="entr" presetSubtype="0" fill="hold" grpId="0" nodeType="withEffect">
                                  <p:stCondLst>
                                    <p:cond delay="0"/>
                                  </p:stCondLst>
                                  <p:childTnLst>
                                    <p:set>
                                      <p:cBhvr>
                                        <p:cTn id="52" dur="1" fill="hold">
                                          <p:stCondLst>
                                            <p:cond delay="0"/>
                                          </p:stCondLst>
                                        </p:cTn>
                                        <p:tgtEl>
                                          <p:spTgt spid="28"/>
                                        </p:tgtEl>
                                        <p:attrNameLst>
                                          <p:attrName>style.visibility</p:attrName>
                                        </p:attrNameLst>
                                      </p:cBhvr>
                                      <p:to>
                                        <p:strVal val="visible"/>
                                      </p:to>
                                    </p:set>
                                  </p:childTnLst>
                                </p:cTn>
                              </p:par>
                              <p:par>
                                <p:cTn id="53" presetID="1" presetClass="entr" presetSubtype="0" fill="hold" grpId="0" nodeType="withEffect">
                                  <p:stCondLst>
                                    <p:cond delay="0"/>
                                  </p:stCondLst>
                                  <p:childTnLst>
                                    <p:set>
                                      <p:cBhvr>
                                        <p:cTn id="54" dur="1" fill="hold">
                                          <p:stCondLst>
                                            <p:cond delay="0"/>
                                          </p:stCondLst>
                                        </p:cTn>
                                        <p:tgtEl>
                                          <p:spTgt spid="34"/>
                                        </p:tgtEl>
                                        <p:attrNameLst>
                                          <p:attrName>style.visibility</p:attrName>
                                        </p:attrNameLst>
                                      </p:cBhvr>
                                      <p:to>
                                        <p:strVal val="visible"/>
                                      </p:to>
                                    </p:set>
                                  </p:childTnLst>
                                </p:cTn>
                              </p:par>
                              <p:par>
                                <p:cTn id="55" presetID="1" presetClass="entr" presetSubtype="0" fill="hold" nodeType="withEffect">
                                  <p:stCondLst>
                                    <p:cond delay="0"/>
                                  </p:stCondLst>
                                  <p:childTnLst>
                                    <p:set>
                                      <p:cBhvr>
                                        <p:cTn id="56" dur="1" fill="hold">
                                          <p:stCondLst>
                                            <p:cond delay="0"/>
                                          </p:stCondLst>
                                        </p:cTn>
                                        <p:tgtEl>
                                          <p:spTgt spid="24"/>
                                        </p:tgtEl>
                                        <p:attrNameLst>
                                          <p:attrName>style.visibility</p:attrName>
                                        </p:attrNameLst>
                                      </p:cBhvr>
                                      <p:to>
                                        <p:strVal val="visible"/>
                                      </p:to>
                                    </p:set>
                                  </p:childTnLst>
                                </p:cTn>
                              </p:par>
                              <p:par>
                                <p:cTn id="57" presetID="1" presetClass="entr" presetSubtype="0" fill="hold" nodeType="withEffect">
                                  <p:stCondLst>
                                    <p:cond delay="0"/>
                                  </p:stCondLst>
                                  <p:childTnLst>
                                    <p:set>
                                      <p:cBhvr>
                                        <p:cTn id="58" dur="1" fill="hold">
                                          <p:stCondLst>
                                            <p:cond delay="0"/>
                                          </p:stCondLst>
                                        </p:cTn>
                                        <p:tgtEl>
                                          <p:spTgt spid="3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9" grpId="0"/>
      <p:bldP spid="11" grpId="0" animBg="1"/>
      <p:bldP spid="13" grpId="0"/>
      <p:bldP spid="14" grpId="0"/>
      <p:bldP spid="15" grpId="0"/>
      <p:bldP spid="16" grpId="0"/>
      <p:bldP spid="17" grpId="0" animBg="1"/>
      <p:bldP spid="19" grpId="0"/>
      <p:bldP spid="20" grpId="0"/>
      <p:bldP spid="21" grpId="0"/>
      <p:bldP spid="22" grpId="0"/>
      <p:bldP spid="23" grpId="0" animBg="1"/>
      <p:bldP spid="25" grpId="0"/>
      <p:bldP spid="26" grpId="0"/>
      <p:bldP spid="27" grpId="0"/>
      <p:bldP spid="28" grpId="0"/>
      <p:bldP spid="29" grpId="0" animBg="1"/>
      <p:bldP spid="31" grpId="0"/>
      <p:bldP spid="32" grpId="0"/>
      <p:bldP spid="33" grpId="0"/>
      <p:bldP spid="34"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502920" y="320040"/>
            <a:ext cx="8229600" cy="237744"/>
          </a:xfrm>
          <a:prstGeom prst="rect">
            <a:avLst/>
          </a:prstGeom>
          <a:noFill/>
        </p:spPr>
        <p:txBody>
          <a:bodyPr wrap="square" lIns="0" tIns="0" rIns="0" bIns="0" anchor="t">
            <a:spAutoFit/>
          </a:bodyPr>
          <a:lstStyle/>
          <a:p>
            <a:r>
              <a:rPr sz="1500" b="1">
                <a:solidFill>
                  <a:srgbClr val="73A89A"/>
                </a:solidFill>
                <a:latin typeface="Arial"/>
              </a:rPr>
              <a:t>PART 2 OF 4</a:t>
            </a:r>
          </a:p>
        </p:txBody>
      </p:sp>
      <p:pic>
        <p:nvPicPr>
          <p:cNvPr id="3" name="Picture 2" descr="image.png"/>
          <p:cNvPicPr>
            <a:picLocks noChangeAspect="1"/>
          </p:cNvPicPr>
          <p:nvPr/>
        </p:nvPicPr>
        <p:blipFill>
          <a:blip r:embed="rId2"/>
          <a:stretch>
            <a:fillRect/>
          </a:stretch>
        </p:blipFill>
        <p:spPr>
          <a:xfrm>
            <a:off x="8851392" y="155448"/>
            <a:ext cx="2834640" cy="811987"/>
          </a:xfrm>
          <a:prstGeom prst="rect">
            <a:avLst/>
          </a:prstGeom>
        </p:spPr>
      </p:pic>
      <p:sp>
        <p:nvSpPr>
          <p:cNvPr id="4" name="Rectangle 3"/>
          <p:cNvSpPr/>
          <p:nvPr/>
        </p:nvSpPr>
        <p:spPr>
          <a:xfrm>
            <a:off x="502920" y="6428232"/>
            <a:ext cx="11155680" cy="10972"/>
          </a:xfrm>
          <a:prstGeom prst="rect">
            <a:avLst/>
          </a:prstGeom>
          <a:solidFill>
            <a:srgbClr val="EAE9E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5" name="Rectangle 4"/>
          <p:cNvSpPr/>
          <p:nvPr/>
        </p:nvSpPr>
        <p:spPr>
          <a:xfrm>
            <a:off x="502920" y="1500000"/>
            <a:ext cx="502920" cy="50292"/>
          </a:xfrm>
          <a:prstGeom prst="rect">
            <a:avLst/>
          </a:prstGeom>
          <a:solidFill>
            <a:srgbClr val="73A89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6" name="TextBox 5"/>
          <p:cNvSpPr txBox="1"/>
          <p:nvPr/>
        </p:nvSpPr>
        <p:spPr>
          <a:xfrm>
            <a:off x="502920" y="1750000"/>
            <a:ext cx="3000000" cy="1700000"/>
          </a:xfrm>
          <a:prstGeom prst="rect">
            <a:avLst/>
          </a:prstGeom>
          <a:noFill/>
        </p:spPr>
        <p:txBody>
          <a:bodyPr wrap="square" lIns="0" tIns="0" rIns="0" bIns="0" anchor="t">
            <a:spAutoFit/>
          </a:bodyPr>
          <a:lstStyle/>
          <a:p>
            <a:r>
              <a:rPr sz="12000" b="0">
                <a:solidFill>
                  <a:srgbClr val="73A89A"/>
                </a:solidFill>
                <a:latin typeface="Georgia"/>
              </a:rPr>
              <a:t>2</a:t>
            </a:r>
          </a:p>
        </p:txBody>
      </p:sp>
      <p:sp>
        <p:nvSpPr>
          <p:cNvPr id="7" name="TextBox 6"/>
          <p:cNvSpPr txBox="1"/>
          <p:nvPr/>
        </p:nvSpPr>
        <p:spPr>
          <a:xfrm>
            <a:off x="502920" y="3700000"/>
            <a:ext cx="10500000" cy="1231106"/>
          </a:xfrm>
          <a:prstGeom prst="rect">
            <a:avLst/>
          </a:prstGeom>
          <a:noFill/>
        </p:spPr>
        <p:txBody>
          <a:bodyPr wrap="square" lIns="0" tIns="0" rIns="0" bIns="0" anchor="t">
            <a:spAutoFit/>
          </a:bodyPr>
          <a:lstStyle/>
          <a:p>
            <a:r>
              <a:rPr lang="en-US" sz="4000" b="0" dirty="0" err="1">
                <a:solidFill>
                  <a:srgbClr val="292525"/>
                </a:solidFill>
                <a:latin typeface="Georgia"/>
              </a:rPr>
              <a:t>Cronology</a:t>
            </a:r>
            <a:r>
              <a:rPr lang="en-US" sz="4000" b="0" dirty="0">
                <a:solidFill>
                  <a:srgbClr val="292525"/>
                </a:solidFill>
                <a:latin typeface="Georgia"/>
              </a:rPr>
              <a:t> and policies to search for the disappeared victims</a:t>
            </a:r>
            <a:endParaRPr sz="4000" b="0" dirty="0">
              <a:solidFill>
                <a:srgbClr val="292525"/>
              </a:solidFill>
              <a:latin typeface="Georgia"/>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 name="Rectangle 43"/>
          <p:cNvSpPr/>
          <p:nvPr/>
        </p:nvSpPr>
        <p:spPr>
          <a:xfrm>
            <a:off x="6217920" y="4178808"/>
            <a:ext cx="5440680" cy="1975104"/>
          </a:xfrm>
          <a:prstGeom prst="rect">
            <a:avLst/>
          </a:prstGeom>
          <a:solidFill>
            <a:srgbClr val="EEF5F2"/>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3" name="Rectangle 42"/>
          <p:cNvSpPr/>
          <p:nvPr/>
        </p:nvSpPr>
        <p:spPr>
          <a:xfrm>
            <a:off x="502920" y="4178808"/>
            <a:ext cx="5440680" cy="1975104"/>
          </a:xfrm>
          <a:prstGeom prst="rect">
            <a:avLst/>
          </a:prstGeom>
          <a:solidFill>
            <a:srgbClr val="EEF5F2"/>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 name="TextBox 1"/>
          <p:cNvSpPr txBox="1"/>
          <p:nvPr/>
        </p:nvSpPr>
        <p:spPr>
          <a:xfrm>
            <a:off x="502920" y="320040"/>
            <a:ext cx="8229600" cy="237744"/>
          </a:xfrm>
          <a:prstGeom prst="rect">
            <a:avLst/>
          </a:prstGeom>
          <a:noFill/>
        </p:spPr>
        <p:txBody>
          <a:bodyPr wrap="square" lIns="0" tIns="0" rIns="0" bIns="0">
            <a:spAutoFit/>
          </a:bodyPr>
          <a:lstStyle/>
          <a:p>
            <a:pPr>
              <a:spcAft>
                <a:spcPts val="300"/>
              </a:spcAft>
              <a:defRPr sz="1500" b="1">
                <a:solidFill>
                  <a:srgbClr val="73A89A"/>
                </a:solidFill>
                <a:latin typeface="Arial"/>
              </a:defRPr>
            </a:pPr>
            <a:r>
              <a:t>CHRONOLOGY · 1936–1982</a:t>
            </a:r>
          </a:p>
        </p:txBody>
      </p:sp>
      <p:sp>
        <p:nvSpPr>
          <p:cNvPr id="3" name="TextBox 2"/>
          <p:cNvSpPr txBox="1"/>
          <p:nvPr/>
        </p:nvSpPr>
        <p:spPr>
          <a:xfrm>
            <a:off x="502920" y="987552"/>
            <a:ext cx="11155680" cy="438912"/>
          </a:xfrm>
          <a:prstGeom prst="rect">
            <a:avLst/>
          </a:prstGeom>
          <a:noFill/>
        </p:spPr>
        <p:txBody>
          <a:bodyPr wrap="square" lIns="0" tIns="0" rIns="0" bIns="0">
            <a:spAutoFit/>
          </a:bodyPr>
          <a:lstStyle/>
          <a:p>
            <a:pPr>
              <a:spcAft>
                <a:spcPts val="300"/>
              </a:spcAft>
              <a:defRPr sz="2800" b="0">
                <a:solidFill>
                  <a:srgbClr val="292525"/>
                </a:solidFill>
                <a:latin typeface="Georgia"/>
              </a:defRPr>
            </a:pPr>
            <a:r>
              <a:t>From war and dictatorship to the transition</a:t>
            </a:r>
          </a:p>
        </p:txBody>
      </p:sp>
      <p:pic>
        <p:nvPicPr>
          <p:cNvPr id="4" name="Picture 3" descr="image.png"/>
          <p:cNvPicPr>
            <a:picLocks noChangeAspect="1"/>
          </p:cNvPicPr>
          <p:nvPr/>
        </p:nvPicPr>
        <p:blipFill>
          <a:blip r:embed="rId3"/>
          <a:stretch>
            <a:fillRect/>
          </a:stretch>
        </p:blipFill>
        <p:spPr>
          <a:xfrm>
            <a:off x="8851392" y="155448"/>
            <a:ext cx="2834640" cy="811987"/>
          </a:xfrm>
          <a:prstGeom prst="rect">
            <a:avLst/>
          </a:prstGeom>
        </p:spPr>
      </p:pic>
      <p:sp>
        <p:nvSpPr>
          <p:cNvPr id="5" name="Rectangle 4"/>
          <p:cNvSpPr/>
          <p:nvPr/>
        </p:nvSpPr>
        <p:spPr>
          <a:xfrm>
            <a:off x="502920" y="6428232"/>
            <a:ext cx="11155680" cy="10972"/>
          </a:xfrm>
          <a:prstGeom prst="rect">
            <a:avLst/>
          </a:prstGeom>
          <a:solidFill>
            <a:srgbClr val="EAE9E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6" name="TextBox 5"/>
          <p:cNvSpPr txBox="1"/>
          <p:nvPr/>
        </p:nvSpPr>
        <p:spPr>
          <a:xfrm>
            <a:off x="11247120" y="6510528"/>
            <a:ext cx="365760" cy="182880"/>
          </a:xfrm>
          <a:prstGeom prst="rect">
            <a:avLst/>
          </a:prstGeom>
          <a:noFill/>
        </p:spPr>
        <p:txBody>
          <a:bodyPr wrap="square" lIns="0" tIns="0" rIns="0" bIns="0">
            <a:spAutoFit/>
          </a:bodyPr>
          <a:lstStyle/>
          <a:p>
            <a:pPr>
              <a:spcAft>
                <a:spcPts val="300"/>
              </a:spcAft>
              <a:defRPr sz="900" b="0">
                <a:solidFill>
                  <a:srgbClr val="585254"/>
                </a:solidFill>
                <a:latin typeface="Arial"/>
              </a:defRPr>
            </a:pPr>
            <a:r>
              <a:t>3</a:t>
            </a:r>
          </a:p>
        </p:txBody>
      </p:sp>
      <p:sp>
        <p:nvSpPr>
          <p:cNvPr id="7" name="TextBox 6"/>
          <p:cNvSpPr txBox="1"/>
          <p:nvPr/>
        </p:nvSpPr>
        <p:spPr>
          <a:xfrm>
            <a:off x="502920" y="6510528"/>
            <a:ext cx="10607040" cy="246888"/>
          </a:xfrm>
          <a:prstGeom prst="rect">
            <a:avLst/>
          </a:prstGeom>
          <a:noFill/>
        </p:spPr>
        <p:txBody>
          <a:bodyPr wrap="square" lIns="0" tIns="0" rIns="0" bIns="0">
            <a:spAutoFit/>
          </a:bodyPr>
          <a:lstStyle/>
          <a:p>
            <a:pPr>
              <a:spcAft>
                <a:spcPts val="300"/>
              </a:spcAft>
              <a:defRPr sz="800" b="0">
                <a:solidFill>
                  <a:srgbClr val="585254"/>
                </a:solidFill>
                <a:latin typeface="Arial"/>
              </a:defRPr>
            </a:pPr>
            <a:r>
              <a:t>Sources: elDiario.es; Instituto Navarro de la Memoria; Aguilar (2018); RTVE; Congreso de los Diputados. Links in notes.</a:t>
            </a:r>
          </a:p>
        </p:txBody>
      </p:sp>
      <p:pic>
        <p:nvPicPr>
          <p:cNvPr id="12" name="Picture 11" descr="exhum3.jpg"/>
          <p:cNvPicPr>
            <a:picLocks noChangeAspect="1"/>
          </p:cNvPicPr>
          <p:nvPr/>
        </p:nvPicPr>
        <p:blipFill>
          <a:blip r:embed="rId4" cstate="print">
            <a:extLst>
              <a:ext uri="{28A0092B-C50C-407E-A947-70E740481C1C}">
                <a14:useLocalDpi xmlns:a14="http://schemas.microsoft.com/office/drawing/2010/main"/>
              </a:ext>
            </a:extLst>
          </a:blip>
          <a:srcRect/>
          <a:stretch>
            <a:fillRect/>
          </a:stretch>
        </p:blipFill>
        <p:spPr>
          <a:xfrm>
            <a:off x="658368" y="4352544"/>
            <a:ext cx="2606040" cy="1463040"/>
          </a:xfrm>
          <a:prstGeom prst="rect">
            <a:avLst/>
          </a:prstGeom>
        </p:spPr>
      </p:pic>
      <p:pic>
        <p:nvPicPr>
          <p:cNvPr id="13" name="Picture 12" descr="image.jpg"/>
          <p:cNvPicPr>
            <a:picLocks noChangeAspect="1"/>
          </p:cNvPicPr>
          <p:nvPr/>
        </p:nvPicPr>
        <p:blipFill>
          <a:blip r:embed="rId5" cstate="print">
            <a:extLst>
              <a:ext uri="{28A0092B-C50C-407E-A947-70E740481C1C}">
                <a14:useLocalDpi xmlns:a14="http://schemas.microsoft.com/office/drawing/2010/main"/>
              </a:ext>
            </a:extLst>
          </a:blip>
          <a:stretch>
            <a:fillRect/>
          </a:stretch>
        </p:blipFill>
        <p:spPr>
          <a:xfrm>
            <a:off x="6382512" y="4352544"/>
            <a:ext cx="1490472" cy="1463040"/>
          </a:xfrm>
          <a:prstGeom prst="rect">
            <a:avLst/>
          </a:prstGeom>
        </p:spPr>
      </p:pic>
      <p:sp>
        <p:nvSpPr>
          <p:cNvPr id="14" name="Rectangle 13"/>
          <p:cNvSpPr/>
          <p:nvPr/>
        </p:nvSpPr>
        <p:spPr>
          <a:xfrm>
            <a:off x="502920" y="1645920"/>
            <a:ext cx="1828800" cy="640080"/>
          </a:xfrm>
          <a:prstGeom prst="rect">
            <a:avLst/>
          </a:prstGeom>
          <a:solidFill>
            <a:srgbClr val="F4EFEC"/>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5" name="TextBox 14"/>
          <p:cNvSpPr txBox="1"/>
          <p:nvPr/>
        </p:nvSpPr>
        <p:spPr>
          <a:xfrm>
            <a:off x="649224" y="1737360"/>
            <a:ext cx="1536192" cy="237744"/>
          </a:xfrm>
          <a:prstGeom prst="rect">
            <a:avLst/>
          </a:prstGeom>
          <a:noFill/>
        </p:spPr>
        <p:txBody>
          <a:bodyPr wrap="square" lIns="0" tIns="0" rIns="0" bIns="0">
            <a:spAutoFit/>
          </a:bodyPr>
          <a:lstStyle/>
          <a:p>
            <a:pPr algn="l">
              <a:spcAft>
                <a:spcPts val="0"/>
              </a:spcAft>
              <a:defRPr sz="1600" b="1">
                <a:solidFill>
                  <a:srgbClr val="292525"/>
                </a:solidFill>
                <a:latin typeface="Arial"/>
              </a:defRPr>
            </a:pPr>
            <a:r>
              <a:t>Civil War</a:t>
            </a:r>
          </a:p>
        </p:txBody>
      </p:sp>
      <p:sp>
        <p:nvSpPr>
          <p:cNvPr id="16" name="TextBox 15"/>
          <p:cNvSpPr txBox="1"/>
          <p:nvPr/>
        </p:nvSpPr>
        <p:spPr>
          <a:xfrm>
            <a:off x="649224" y="2011680"/>
            <a:ext cx="1536192" cy="210312"/>
          </a:xfrm>
          <a:prstGeom prst="rect">
            <a:avLst/>
          </a:prstGeom>
          <a:noFill/>
        </p:spPr>
        <p:txBody>
          <a:bodyPr wrap="square" lIns="0" tIns="0" rIns="0" bIns="0">
            <a:spAutoFit/>
          </a:bodyPr>
          <a:lstStyle/>
          <a:p>
            <a:pPr algn="l">
              <a:spcAft>
                <a:spcPts val="0"/>
              </a:spcAft>
              <a:defRPr sz="1300" b="0">
                <a:solidFill>
                  <a:srgbClr val="585254"/>
                </a:solidFill>
                <a:latin typeface="Arial"/>
              </a:defRPr>
            </a:pPr>
            <a:r>
              <a:t>1936–1939</a:t>
            </a:r>
          </a:p>
        </p:txBody>
      </p:sp>
      <p:sp>
        <p:nvSpPr>
          <p:cNvPr id="17" name="Rectangle 16"/>
          <p:cNvSpPr/>
          <p:nvPr/>
        </p:nvSpPr>
        <p:spPr>
          <a:xfrm>
            <a:off x="2331720" y="1645920"/>
            <a:ext cx="2468880" cy="640080"/>
          </a:xfrm>
          <a:prstGeom prst="rect">
            <a:avLst/>
          </a:prstGeom>
          <a:solidFill>
            <a:srgbClr val="DFEBE5"/>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8" name="TextBox 17"/>
          <p:cNvSpPr txBox="1"/>
          <p:nvPr/>
        </p:nvSpPr>
        <p:spPr>
          <a:xfrm>
            <a:off x="2478024" y="1737360"/>
            <a:ext cx="2176272" cy="237744"/>
          </a:xfrm>
          <a:prstGeom prst="rect">
            <a:avLst/>
          </a:prstGeom>
          <a:noFill/>
        </p:spPr>
        <p:txBody>
          <a:bodyPr wrap="square" lIns="0" tIns="0" rIns="0" bIns="0">
            <a:spAutoFit/>
          </a:bodyPr>
          <a:lstStyle/>
          <a:p>
            <a:pPr algn="l">
              <a:spcAft>
                <a:spcPts val="0"/>
              </a:spcAft>
              <a:defRPr sz="1600" b="1">
                <a:solidFill>
                  <a:srgbClr val="292525"/>
                </a:solidFill>
                <a:latin typeface="Arial"/>
              </a:defRPr>
            </a:pPr>
            <a:r>
              <a:t>Franco dictatorship</a:t>
            </a:r>
          </a:p>
        </p:txBody>
      </p:sp>
      <p:sp>
        <p:nvSpPr>
          <p:cNvPr id="19" name="TextBox 18"/>
          <p:cNvSpPr txBox="1"/>
          <p:nvPr/>
        </p:nvSpPr>
        <p:spPr>
          <a:xfrm>
            <a:off x="2478024" y="2011680"/>
            <a:ext cx="2176272" cy="210312"/>
          </a:xfrm>
          <a:prstGeom prst="rect">
            <a:avLst/>
          </a:prstGeom>
          <a:noFill/>
        </p:spPr>
        <p:txBody>
          <a:bodyPr wrap="square" lIns="0" tIns="0" rIns="0" bIns="0">
            <a:spAutoFit/>
          </a:bodyPr>
          <a:lstStyle/>
          <a:p>
            <a:pPr algn="l">
              <a:spcAft>
                <a:spcPts val="0"/>
              </a:spcAft>
              <a:defRPr sz="1300" b="0">
                <a:solidFill>
                  <a:srgbClr val="585254"/>
                </a:solidFill>
                <a:latin typeface="Arial"/>
              </a:defRPr>
            </a:pPr>
            <a:r>
              <a:t>1939–1975</a:t>
            </a:r>
          </a:p>
        </p:txBody>
      </p:sp>
      <p:sp>
        <p:nvSpPr>
          <p:cNvPr id="20" name="Rectangle 19"/>
          <p:cNvSpPr/>
          <p:nvPr/>
        </p:nvSpPr>
        <p:spPr>
          <a:xfrm>
            <a:off x="4800600" y="1645920"/>
            <a:ext cx="6858000" cy="640080"/>
          </a:xfrm>
          <a:prstGeom prst="rect">
            <a:avLst/>
          </a:prstGeom>
          <a:solidFill>
            <a:srgbClr val="EEF5F2"/>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1" name="TextBox 20"/>
          <p:cNvSpPr txBox="1"/>
          <p:nvPr/>
        </p:nvSpPr>
        <p:spPr>
          <a:xfrm>
            <a:off x="4946904" y="1737360"/>
            <a:ext cx="6565392" cy="237744"/>
          </a:xfrm>
          <a:prstGeom prst="rect">
            <a:avLst/>
          </a:prstGeom>
          <a:noFill/>
        </p:spPr>
        <p:txBody>
          <a:bodyPr wrap="square" lIns="0" tIns="0" rIns="0" bIns="0">
            <a:spAutoFit/>
          </a:bodyPr>
          <a:lstStyle/>
          <a:p>
            <a:pPr algn="l">
              <a:spcAft>
                <a:spcPts val="0"/>
              </a:spcAft>
              <a:defRPr sz="1600" b="1">
                <a:solidFill>
                  <a:srgbClr val="292525"/>
                </a:solidFill>
                <a:latin typeface="Arial"/>
              </a:defRPr>
            </a:pPr>
            <a:r>
              <a:t>Transition to democracy</a:t>
            </a:r>
          </a:p>
        </p:txBody>
      </p:sp>
      <p:sp>
        <p:nvSpPr>
          <p:cNvPr id="22" name="TextBox 21"/>
          <p:cNvSpPr txBox="1"/>
          <p:nvPr/>
        </p:nvSpPr>
        <p:spPr>
          <a:xfrm>
            <a:off x="4946904" y="2011680"/>
            <a:ext cx="6565392" cy="210312"/>
          </a:xfrm>
          <a:prstGeom prst="rect">
            <a:avLst/>
          </a:prstGeom>
          <a:noFill/>
        </p:spPr>
        <p:txBody>
          <a:bodyPr wrap="square" lIns="0" tIns="0" rIns="0" bIns="0">
            <a:spAutoFit/>
          </a:bodyPr>
          <a:lstStyle/>
          <a:p>
            <a:pPr algn="l">
              <a:spcAft>
                <a:spcPts val="0"/>
              </a:spcAft>
              <a:defRPr sz="1300" b="0">
                <a:solidFill>
                  <a:srgbClr val="585254"/>
                </a:solidFill>
                <a:latin typeface="Arial"/>
              </a:defRPr>
            </a:pPr>
            <a:r>
              <a:t>1975–1982</a:t>
            </a:r>
          </a:p>
        </p:txBody>
      </p:sp>
      <p:sp>
        <p:nvSpPr>
          <p:cNvPr id="23" name="Rectangle 22"/>
          <p:cNvSpPr/>
          <p:nvPr/>
        </p:nvSpPr>
        <p:spPr>
          <a:xfrm>
            <a:off x="502920" y="2889504"/>
            <a:ext cx="11155680" cy="22860"/>
          </a:xfrm>
          <a:prstGeom prst="rect">
            <a:avLst/>
          </a:prstGeom>
          <a:solidFill>
            <a:srgbClr val="B6CDC2"/>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4" name="TextBox 23"/>
          <p:cNvSpPr txBox="1"/>
          <p:nvPr/>
        </p:nvSpPr>
        <p:spPr>
          <a:xfrm>
            <a:off x="1257299" y="2459736"/>
            <a:ext cx="2148840" cy="320040"/>
          </a:xfrm>
          <a:prstGeom prst="rect">
            <a:avLst/>
          </a:prstGeom>
          <a:noFill/>
        </p:spPr>
        <p:txBody>
          <a:bodyPr wrap="square" lIns="0" tIns="0" rIns="0" bIns="0">
            <a:spAutoFit/>
          </a:bodyPr>
          <a:lstStyle/>
          <a:p>
            <a:pPr algn="ctr">
              <a:spcAft>
                <a:spcPts val="0"/>
              </a:spcAft>
              <a:defRPr sz="2200" b="1">
                <a:solidFill>
                  <a:srgbClr val="456E61"/>
                </a:solidFill>
                <a:latin typeface="Arial"/>
              </a:defRPr>
            </a:pPr>
            <a:r>
              <a:t>1939</a:t>
            </a:r>
          </a:p>
        </p:txBody>
      </p:sp>
      <p:sp>
        <p:nvSpPr>
          <p:cNvPr id="25" name="Oval 24"/>
          <p:cNvSpPr/>
          <p:nvPr/>
        </p:nvSpPr>
        <p:spPr>
          <a:xfrm>
            <a:off x="2263139" y="2830068"/>
            <a:ext cx="137160" cy="137160"/>
          </a:xfrm>
          <a:prstGeom prst="ellipse">
            <a:avLst/>
          </a:prstGeom>
          <a:solidFill>
            <a:srgbClr val="456E6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6" name="TextBox 25"/>
          <p:cNvSpPr txBox="1"/>
          <p:nvPr/>
        </p:nvSpPr>
        <p:spPr>
          <a:xfrm>
            <a:off x="1257299" y="3108960"/>
            <a:ext cx="2148840" cy="548640"/>
          </a:xfrm>
          <a:prstGeom prst="rect">
            <a:avLst/>
          </a:prstGeom>
          <a:noFill/>
        </p:spPr>
        <p:txBody>
          <a:bodyPr wrap="square" lIns="0" tIns="0" rIns="0" bIns="0">
            <a:spAutoFit/>
          </a:bodyPr>
          <a:lstStyle/>
          <a:p>
            <a:pPr algn="ctr">
              <a:spcAft>
                <a:spcPts val="0"/>
              </a:spcAft>
              <a:defRPr sz="1600" b="1">
                <a:solidFill>
                  <a:srgbClr val="292525"/>
                </a:solidFill>
                <a:latin typeface="Arial"/>
              </a:defRPr>
            </a:pPr>
            <a:r>
              <a:t>Reburial at</a:t>
            </a:r>
          </a:p>
          <a:p>
            <a:pPr algn="ctr">
              <a:spcAft>
                <a:spcPts val="0"/>
              </a:spcAft>
              <a:defRPr sz="1600" b="1">
                <a:solidFill>
                  <a:srgbClr val="292525"/>
                </a:solidFill>
                <a:latin typeface="Arial"/>
              </a:defRPr>
            </a:pPr>
            <a:r>
              <a:t>Paracuellos</a:t>
            </a:r>
          </a:p>
        </p:txBody>
      </p:sp>
      <p:sp>
        <p:nvSpPr>
          <p:cNvPr id="27" name="TextBox 26"/>
          <p:cNvSpPr txBox="1"/>
          <p:nvPr/>
        </p:nvSpPr>
        <p:spPr>
          <a:xfrm>
            <a:off x="3840480" y="2459736"/>
            <a:ext cx="1920240" cy="320040"/>
          </a:xfrm>
          <a:prstGeom prst="rect">
            <a:avLst/>
          </a:prstGeom>
          <a:noFill/>
        </p:spPr>
        <p:txBody>
          <a:bodyPr wrap="square" lIns="0" tIns="0" rIns="0" bIns="0">
            <a:spAutoFit/>
          </a:bodyPr>
          <a:lstStyle/>
          <a:p>
            <a:pPr algn="ctr">
              <a:spcAft>
                <a:spcPts val="0"/>
              </a:spcAft>
              <a:defRPr sz="2200" b="1">
                <a:solidFill>
                  <a:srgbClr val="73A89A"/>
                </a:solidFill>
                <a:latin typeface="Arial"/>
              </a:defRPr>
            </a:pPr>
            <a:r>
              <a:t>1975</a:t>
            </a:r>
          </a:p>
        </p:txBody>
      </p:sp>
      <p:sp>
        <p:nvSpPr>
          <p:cNvPr id="28" name="Oval 27"/>
          <p:cNvSpPr/>
          <p:nvPr/>
        </p:nvSpPr>
        <p:spPr>
          <a:xfrm>
            <a:off x="4732020" y="2830068"/>
            <a:ext cx="137160" cy="137160"/>
          </a:xfrm>
          <a:prstGeom prst="ellipse">
            <a:avLst/>
          </a:prstGeom>
          <a:solidFill>
            <a:srgbClr val="73A89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9" name="TextBox 28"/>
          <p:cNvSpPr txBox="1"/>
          <p:nvPr/>
        </p:nvSpPr>
        <p:spPr>
          <a:xfrm>
            <a:off x="3840480" y="3108960"/>
            <a:ext cx="1920240" cy="548640"/>
          </a:xfrm>
          <a:prstGeom prst="rect">
            <a:avLst/>
          </a:prstGeom>
          <a:noFill/>
        </p:spPr>
        <p:txBody>
          <a:bodyPr wrap="square" lIns="0" tIns="0" rIns="0" bIns="0">
            <a:spAutoFit/>
          </a:bodyPr>
          <a:lstStyle/>
          <a:p>
            <a:pPr algn="ctr">
              <a:spcAft>
                <a:spcPts val="0"/>
              </a:spcAft>
              <a:defRPr sz="1600" b="1">
                <a:solidFill>
                  <a:srgbClr val="292525"/>
                </a:solidFill>
                <a:latin typeface="Arial"/>
              </a:defRPr>
            </a:pPr>
            <a:r>
              <a:t>Franco's death</a:t>
            </a:r>
          </a:p>
        </p:txBody>
      </p:sp>
      <p:sp>
        <p:nvSpPr>
          <p:cNvPr id="30" name="TextBox 29"/>
          <p:cNvSpPr txBox="1"/>
          <p:nvPr/>
        </p:nvSpPr>
        <p:spPr>
          <a:xfrm>
            <a:off x="3840480" y="3712463"/>
            <a:ext cx="1920240" cy="219456"/>
          </a:xfrm>
          <a:prstGeom prst="rect">
            <a:avLst/>
          </a:prstGeom>
          <a:noFill/>
        </p:spPr>
        <p:txBody>
          <a:bodyPr wrap="square" lIns="0" tIns="0" rIns="0" bIns="0">
            <a:spAutoFit/>
          </a:bodyPr>
          <a:lstStyle/>
          <a:p>
            <a:pPr algn="ctr">
              <a:spcAft>
                <a:spcPts val="0"/>
              </a:spcAft>
              <a:defRPr sz="1300" b="0">
                <a:solidFill>
                  <a:srgbClr val="585254"/>
                </a:solidFill>
                <a:latin typeface="Arial"/>
              </a:defRPr>
            </a:pPr>
            <a:r>
              <a:t>20 November</a:t>
            </a:r>
          </a:p>
        </p:txBody>
      </p:sp>
      <p:sp>
        <p:nvSpPr>
          <p:cNvPr id="31" name="TextBox 30"/>
          <p:cNvSpPr txBox="1"/>
          <p:nvPr/>
        </p:nvSpPr>
        <p:spPr>
          <a:xfrm>
            <a:off x="5925312" y="2459736"/>
            <a:ext cx="1828800" cy="320040"/>
          </a:xfrm>
          <a:prstGeom prst="rect">
            <a:avLst/>
          </a:prstGeom>
          <a:noFill/>
        </p:spPr>
        <p:txBody>
          <a:bodyPr wrap="square" lIns="0" tIns="0" rIns="0" bIns="0">
            <a:spAutoFit/>
          </a:bodyPr>
          <a:lstStyle/>
          <a:p>
            <a:pPr algn="ctr">
              <a:spcAft>
                <a:spcPts val="0"/>
              </a:spcAft>
              <a:defRPr sz="2200" b="1">
                <a:solidFill>
                  <a:srgbClr val="73A89A"/>
                </a:solidFill>
                <a:latin typeface="Arial"/>
              </a:defRPr>
            </a:pPr>
            <a:r>
              <a:t>1978</a:t>
            </a:r>
          </a:p>
        </p:txBody>
      </p:sp>
      <p:sp>
        <p:nvSpPr>
          <p:cNvPr id="32" name="Oval 31"/>
          <p:cNvSpPr/>
          <p:nvPr/>
        </p:nvSpPr>
        <p:spPr>
          <a:xfrm>
            <a:off x="6771132" y="2830068"/>
            <a:ext cx="137160" cy="137160"/>
          </a:xfrm>
          <a:prstGeom prst="ellipse">
            <a:avLst/>
          </a:prstGeom>
          <a:solidFill>
            <a:srgbClr val="73A89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3" name="TextBox 32"/>
          <p:cNvSpPr txBox="1"/>
          <p:nvPr/>
        </p:nvSpPr>
        <p:spPr>
          <a:xfrm>
            <a:off x="5925312" y="3108960"/>
            <a:ext cx="1828800" cy="548640"/>
          </a:xfrm>
          <a:prstGeom prst="rect">
            <a:avLst/>
          </a:prstGeom>
          <a:noFill/>
        </p:spPr>
        <p:txBody>
          <a:bodyPr wrap="square" lIns="0" tIns="0" rIns="0" bIns="0">
            <a:spAutoFit/>
          </a:bodyPr>
          <a:lstStyle/>
          <a:p>
            <a:pPr algn="ctr">
              <a:spcAft>
                <a:spcPts val="0"/>
              </a:spcAft>
              <a:defRPr sz="1600" b="1">
                <a:solidFill>
                  <a:srgbClr val="292525"/>
                </a:solidFill>
                <a:latin typeface="Arial"/>
              </a:defRPr>
            </a:pPr>
            <a:r>
              <a:t>Constitution</a:t>
            </a:r>
          </a:p>
        </p:txBody>
      </p:sp>
      <p:sp>
        <p:nvSpPr>
          <p:cNvPr id="34" name="TextBox 33"/>
          <p:cNvSpPr txBox="1"/>
          <p:nvPr/>
        </p:nvSpPr>
        <p:spPr>
          <a:xfrm>
            <a:off x="7904988" y="2459736"/>
            <a:ext cx="1965960" cy="320040"/>
          </a:xfrm>
          <a:prstGeom prst="rect">
            <a:avLst/>
          </a:prstGeom>
          <a:noFill/>
        </p:spPr>
        <p:txBody>
          <a:bodyPr wrap="square" lIns="0" tIns="0" rIns="0" bIns="0">
            <a:spAutoFit/>
          </a:bodyPr>
          <a:lstStyle/>
          <a:p>
            <a:pPr algn="ctr">
              <a:spcAft>
                <a:spcPts val="0"/>
              </a:spcAft>
              <a:defRPr sz="2200" b="1">
                <a:solidFill>
                  <a:srgbClr val="73A89A"/>
                </a:solidFill>
                <a:latin typeface="Arial"/>
              </a:defRPr>
            </a:pPr>
            <a:r>
              <a:t>1978–1980</a:t>
            </a:r>
          </a:p>
        </p:txBody>
      </p:sp>
      <p:sp>
        <p:nvSpPr>
          <p:cNvPr id="35" name="Oval 34"/>
          <p:cNvSpPr/>
          <p:nvPr/>
        </p:nvSpPr>
        <p:spPr>
          <a:xfrm>
            <a:off x="8819388" y="2830068"/>
            <a:ext cx="137160" cy="137160"/>
          </a:xfrm>
          <a:prstGeom prst="ellipse">
            <a:avLst/>
          </a:prstGeom>
          <a:solidFill>
            <a:srgbClr val="73A89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6" name="TextBox 35"/>
          <p:cNvSpPr txBox="1"/>
          <p:nvPr/>
        </p:nvSpPr>
        <p:spPr>
          <a:xfrm>
            <a:off x="7904988" y="3108960"/>
            <a:ext cx="1965960" cy="548640"/>
          </a:xfrm>
          <a:prstGeom prst="rect">
            <a:avLst/>
          </a:prstGeom>
          <a:noFill/>
        </p:spPr>
        <p:txBody>
          <a:bodyPr wrap="square" lIns="0" tIns="0" rIns="0" bIns="0">
            <a:spAutoFit/>
          </a:bodyPr>
          <a:lstStyle/>
          <a:p>
            <a:pPr algn="ctr">
              <a:spcAft>
                <a:spcPts val="0"/>
              </a:spcAft>
              <a:defRPr sz="1600" b="1">
                <a:solidFill>
                  <a:srgbClr val="292525"/>
                </a:solidFill>
                <a:latin typeface="Arial"/>
              </a:defRPr>
            </a:pPr>
            <a:r>
              <a:t>Family-led exhumations</a:t>
            </a:r>
          </a:p>
        </p:txBody>
      </p:sp>
      <p:sp>
        <p:nvSpPr>
          <p:cNvPr id="37" name="TextBox 36"/>
          <p:cNvSpPr txBox="1"/>
          <p:nvPr/>
        </p:nvSpPr>
        <p:spPr>
          <a:xfrm>
            <a:off x="7904988" y="3712463"/>
            <a:ext cx="1965960" cy="200055"/>
          </a:xfrm>
          <a:prstGeom prst="rect">
            <a:avLst/>
          </a:prstGeom>
          <a:noFill/>
        </p:spPr>
        <p:txBody>
          <a:bodyPr wrap="square" lIns="0" tIns="0" rIns="0" bIns="0">
            <a:spAutoFit/>
          </a:bodyPr>
          <a:lstStyle/>
          <a:p>
            <a:pPr algn="ctr">
              <a:spcAft>
                <a:spcPts val="0"/>
              </a:spcAft>
              <a:defRPr sz="1300" b="0">
                <a:solidFill>
                  <a:srgbClr val="585254"/>
                </a:solidFill>
                <a:latin typeface="Arial"/>
              </a:defRPr>
            </a:pPr>
            <a:r>
              <a:rPr dirty="0"/>
              <a:t>Navarre</a:t>
            </a:r>
            <a:r>
              <a:rPr lang="es-ES" dirty="0"/>
              <a:t>, Extremadura…</a:t>
            </a:r>
            <a:endParaRPr dirty="0"/>
          </a:p>
        </p:txBody>
      </p:sp>
      <p:sp>
        <p:nvSpPr>
          <p:cNvPr id="38" name="TextBox 37"/>
          <p:cNvSpPr txBox="1"/>
          <p:nvPr/>
        </p:nvSpPr>
        <p:spPr>
          <a:xfrm>
            <a:off x="10104120" y="2459736"/>
            <a:ext cx="1554480" cy="320040"/>
          </a:xfrm>
          <a:prstGeom prst="rect">
            <a:avLst/>
          </a:prstGeom>
          <a:noFill/>
        </p:spPr>
        <p:txBody>
          <a:bodyPr wrap="square" lIns="0" tIns="0" rIns="0" bIns="0">
            <a:spAutoFit/>
          </a:bodyPr>
          <a:lstStyle/>
          <a:p>
            <a:pPr algn="ctr">
              <a:spcAft>
                <a:spcPts val="0"/>
              </a:spcAft>
              <a:defRPr sz="2200" b="1">
                <a:solidFill>
                  <a:srgbClr val="73A89A"/>
                </a:solidFill>
                <a:latin typeface="Arial"/>
              </a:defRPr>
            </a:pPr>
            <a:r>
              <a:t>1981</a:t>
            </a:r>
          </a:p>
        </p:txBody>
      </p:sp>
      <p:sp>
        <p:nvSpPr>
          <p:cNvPr id="39" name="Oval 38"/>
          <p:cNvSpPr/>
          <p:nvPr/>
        </p:nvSpPr>
        <p:spPr>
          <a:xfrm>
            <a:off x="10812780" y="2830068"/>
            <a:ext cx="137160" cy="137160"/>
          </a:xfrm>
          <a:prstGeom prst="ellipse">
            <a:avLst/>
          </a:prstGeom>
          <a:solidFill>
            <a:srgbClr val="73A89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0" name="TextBox 39"/>
          <p:cNvSpPr txBox="1"/>
          <p:nvPr/>
        </p:nvSpPr>
        <p:spPr>
          <a:xfrm>
            <a:off x="10104120" y="3108960"/>
            <a:ext cx="1554480" cy="548640"/>
          </a:xfrm>
          <a:prstGeom prst="rect">
            <a:avLst/>
          </a:prstGeom>
          <a:noFill/>
        </p:spPr>
        <p:txBody>
          <a:bodyPr wrap="square" lIns="0" tIns="0" rIns="0" bIns="0">
            <a:spAutoFit/>
          </a:bodyPr>
          <a:lstStyle/>
          <a:p>
            <a:pPr algn="ctr">
              <a:spcAft>
                <a:spcPts val="0"/>
              </a:spcAft>
              <a:defRPr sz="1600" b="1">
                <a:solidFill>
                  <a:srgbClr val="292525"/>
                </a:solidFill>
                <a:latin typeface="Arial"/>
              </a:defRPr>
            </a:pPr>
            <a:r>
              <a:t>23-F coup attempt</a:t>
            </a:r>
          </a:p>
        </p:txBody>
      </p:sp>
      <p:sp>
        <p:nvSpPr>
          <p:cNvPr id="41" name="TextBox 40"/>
          <p:cNvSpPr txBox="1"/>
          <p:nvPr/>
        </p:nvSpPr>
        <p:spPr>
          <a:xfrm>
            <a:off x="10104120" y="3712463"/>
            <a:ext cx="1554480" cy="219456"/>
          </a:xfrm>
          <a:prstGeom prst="rect">
            <a:avLst/>
          </a:prstGeom>
          <a:noFill/>
        </p:spPr>
        <p:txBody>
          <a:bodyPr wrap="square" lIns="0" tIns="0" rIns="0" bIns="0">
            <a:spAutoFit/>
          </a:bodyPr>
          <a:lstStyle/>
          <a:p>
            <a:pPr algn="ctr">
              <a:spcAft>
                <a:spcPts val="0"/>
              </a:spcAft>
              <a:defRPr sz="1300" b="0">
                <a:solidFill>
                  <a:srgbClr val="585254"/>
                </a:solidFill>
                <a:latin typeface="Arial"/>
              </a:defRPr>
            </a:pPr>
            <a:r>
              <a:t>23 February</a:t>
            </a:r>
          </a:p>
        </p:txBody>
      </p:sp>
      <p:sp>
        <p:nvSpPr>
          <p:cNvPr id="42" name="TextBox 41"/>
          <p:cNvSpPr txBox="1"/>
          <p:nvPr/>
        </p:nvSpPr>
        <p:spPr>
          <a:xfrm>
            <a:off x="502920" y="3685032"/>
            <a:ext cx="2697480" cy="228600"/>
          </a:xfrm>
          <a:prstGeom prst="rect">
            <a:avLst/>
          </a:prstGeom>
          <a:noFill/>
        </p:spPr>
        <p:txBody>
          <a:bodyPr wrap="square" lIns="0" tIns="0" rIns="0" bIns="0">
            <a:spAutoFit/>
          </a:bodyPr>
          <a:lstStyle/>
          <a:p>
            <a:pPr algn="l">
              <a:spcAft>
                <a:spcPts val="0"/>
              </a:spcAft>
              <a:defRPr sz="1000" b="0">
                <a:solidFill>
                  <a:srgbClr val="585254"/>
                </a:solidFill>
                <a:latin typeface="Arial"/>
              </a:defRPr>
            </a:pPr>
            <a:r>
              <a:t>Schematic timeline · not to scale</a:t>
            </a:r>
          </a:p>
        </p:txBody>
      </p:sp>
      <p:sp>
        <p:nvSpPr>
          <p:cNvPr id="45" name="TextBox 44"/>
          <p:cNvSpPr txBox="1"/>
          <p:nvPr/>
        </p:nvSpPr>
        <p:spPr>
          <a:xfrm>
            <a:off x="3447288" y="4398264"/>
            <a:ext cx="2267712" cy="1143000"/>
          </a:xfrm>
          <a:prstGeom prst="rect">
            <a:avLst/>
          </a:prstGeom>
          <a:noFill/>
        </p:spPr>
        <p:txBody>
          <a:bodyPr wrap="square" lIns="0" tIns="0" rIns="0" bIns="0">
            <a:spAutoFit/>
          </a:bodyPr>
          <a:lstStyle/>
          <a:p>
            <a:pPr algn="l">
              <a:spcAft>
                <a:spcPts val="0"/>
              </a:spcAft>
              <a:defRPr sz="1700" b="1">
                <a:solidFill>
                  <a:srgbClr val="292525"/>
                </a:solidFill>
                <a:latin typeface="Arial"/>
              </a:defRPr>
            </a:pPr>
            <a:r>
              <a:t>The regime honoured its own dead, excluding Republican victims.</a:t>
            </a:r>
          </a:p>
        </p:txBody>
      </p:sp>
      <p:sp>
        <p:nvSpPr>
          <p:cNvPr id="46" name="TextBox 45"/>
          <p:cNvSpPr txBox="1"/>
          <p:nvPr/>
        </p:nvSpPr>
        <p:spPr>
          <a:xfrm>
            <a:off x="658368" y="5916168"/>
            <a:ext cx="5047488" cy="164592"/>
          </a:xfrm>
          <a:prstGeom prst="rect">
            <a:avLst/>
          </a:prstGeom>
          <a:noFill/>
        </p:spPr>
        <p:txBody>
          <a:bodyPr wrap="square" lIns="0" tIns="0" rIns="0" bIns="0">
            <a:spAutoFit/>
          </a:bodyPr>
          <a:lstStyle/>
          <a:p>
            <a:pPr algn="l">
              <a:spcAft>
                <a:spcPts val="0"/>
              </a:spcAft>
              <a:defRPr sz="900" b="0">
                <a:solidFill>
                  <a:srgbClr val="585254"/>
                </a:solidFill>
                <a:latin typeface="Arial"/>
              </a:defRPr>
            </a:pPr>
            <a:r>
              <a:t>Photo: Hermes Pato / EFE, via elDiario.es</a:t>
            </a:r>
          </a:p>
        </p:txBody>
      </p:sp>
      <p:sp>
        <p:nvSpPr>
          <p:cNvPr id="47" name="TextBox 46"/>
          <p:cNvSpPr txBox="1"/>
          <p:nvPr/>
        </p:nvSpPr>
        <p:spPr>
          <a:xfrm>
            <a:off x="8065008" y="4398264"/>
            <a:ext cx="3346704" cy="1316736"/>
          </a:xfrm>
          <a:prstGeom prst="rect">
            <a:avLst/>
          </a:prstGeom>
          <a:noFill/>
        </p:spPr>
        <p:txBody>
          <a:bodyPr wrap="square" lIns="0" tIns="0" rIns="0" bIns="0">
            <a:spAutoFit/>
          </a:bodyPr>
          <a:lstStyle/>
          <a:p>
            <a:pPr algn="l">
              <a:spcAft>
                <a:spcPts val="0"/>
              </a:spcAft>
              <a:defRPr sz="1700" b="1">
                <a:solidFill>
                  <a:srgbClr val="292525"/>
                </a:solidFill>
                <a:latin typeface="Arial"/>
              </a:defRPr>
            </a:pPr>
            <a:r>
              <a:t>Sartaguda families at Ollacarizqueta.</a:t>
            </a:r>
          </a:p>
          <a:p>
            <a:pPr algn="l">
              <a:spcAft>
                <a:spcPts val="0"/>
              </a:spcAft>
              <a:defRPr sz="1700" b="1">
                <a:solidFill>
                  <a:srgbClr val="292525"/>
                </a:solidFill>
                <a:latin typeface="Arial"/>
              </a:defRPr>
            </a:pPr>
            <a:r>
              <a:t>No systematic forensic protocols.</a:t>
            </a:r>
          </a:p>
        </p:txBody>
      </p:sp>
      <p:sp>
        <p:nvSpPr>
          <p:cNvPr id="48" name="TextBox 47"/>
          <p:cNvSpPr txBox="1"/>
          <p:nvPr/>
        </p:nvSpPr>
        <p:spPr>
          <a:xfrm>
            <a:off x="6382512" y="5916168"/>
            <a:ext cx="5074920" cy="164592"/>
          </a:xfrm>
          <a:prstGeom prst="rect">
            <a:avLst/>
          </a:prstGeom>
          <a:noFill/>
        </p:spPr>
        <p:txBody>
          <a:bodyPr wrap="square" lIns="0" tIns="0" rIns="0" bIns="0">
            <a:spAutoFit/>
          </a:bodyPr>
          <a:lstStyle/>
          <a:p>
            <a:pPr algn="l">
              <a:spcAft>
                <a:spcPts val="0"/>
              </a:spcAft>
              <a:defRPr sz="900" b="0">
                <a:solidFill>
                  <a:srgbClr val="585254"/>
                </a:solidFill>
                <a:latin typeface="Arial"/>
              </a:defRPr>
            </a:pPr>
            <a:r>
              <a:t>Photo: Instituto Navarro de la Memoria · CC BY-NC 4.0</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502920" y="320040"/>
            <a:ext cx="10972800" cy="201168"/>
          </a:xfrm>
          <a:prstGeom prst="rect">
            <a:avLst/>
          </a:prstGeom>
          <a:noFill/>
          <a:effectLst/>
        </p:spPr>
        <p:txBody>
          <a:bodyPr wrap="square" lIns="0" tIns="0" rIns="0" bIns="0">
            <a:spAutoFit/>
          </a:bodyPr>
          <a:lstStyle/>
          <a:p>
            <a:pPr>
              <a:spcAft>
                <a:spcPts val="400"/>
              </a:spcAft>
              <a:defRPr sz="1000" b="1">
                <a:solidFill>
                  <a:srgbClr val="73A89A"/>
                </a:solidFill>
                <a:latin typeface="Arial"/>
              </a:defRPr>
            </a:pPr>
            <a:r>
              <a:rPr sz="1500" b="1">
                <a:solidFill>
                  <a:srgbClr val="73A89A"/>
                </a:solidFill>
                <a:latin typeface="Arial"/>
              </a:rPr>
              <a:t>CHRONOLOGY · 2000–2026</a:t>
            </a:r>
          </a:p>
        </p:txBody>
      </p:sp>
      <p:sp>
        <p:nvSpPr>
          <p:cNvPr id="3" name="TextBox 2"/>
          <p:cNvSpPr txBox="1"/>
          <p:nvPr/>
        </p:nvSpPr>
        <p:spPr>
          <a:xfrm>
            <a:off x="502920" y="987552"/>
            <a:ext cx="10972800" cy="438912"/>
          </a:xfrm>
          <a:prstGeom prst="rect">
            <a:avLst/>
          </a:prstGeom>
          <a:noFill/>
          <a:effectLst/>
        </p:spPr>
        <p:txBody>
          <a:bodyPr wrap="square" lIns="0" tIns="0" rIns="0" bIns="0">
            <a:spAutoFit/>
          </a:bodyPr>
          <a:lstStyle/>
          <a:p>
            <a:pPr>
              <a:spcAft>
                <a:spcPts val="400"/>
              </a:spcAft>
              <a:defRPr sz="3000" b="0">
                <a:solidFill>
                  <a:srgbClr val="251F21"/>
                </a:solidFill>
                <a:latin typeface="Georgia"/>
              </a:defRPr>
            </a:pPr>
            <a:r>
              <a:rPr sz="2800" b="0">
                <a:solidFill>
                  <a:srgbClr val="251F21"/>
                </a:solidFill>
                <a:latin typeface="Georgia"/>
              </a:rPr>
              <a:t>The scientific turn and renewed public policy</a:t>
            </a:r>
          </a:p>
        </p:txBody>
      </p:sp>
      <p:sp>
        <p:nvSpPr>
          <p:cNvPr id="4" name="Rectangle 3"/>
          <p:cNvSpPr/>
          <p:nvPr/>
        </p:nvSpPr>
        <p:spPr>
          <a:xfrm>
            <a:off x="502920" y="6428232"/>
            <a:ext cx="11155680" cy="10972"/>
          </a:xfrm>
          <a:prstGeom prst="rect">
            <a:avLst/>
          </a:prstGeom>
          <a:solidFill>
            <a:srgbClr val="EAE9EA"/>
          </a:solidFill>
          <a:ln>
            <a:noFill/>
          </a:ln>
          <a:effectLst/>
        </p:spPr>
        <p:style>
          <a:lnRef idx="1">
            <a:schemeClr val="accent1"/>
          </a:lnRef>
          <a:fillRef idx="3">
            <a:schemeClr val="accent1"/>
          </a:fillRef>
          <a:effectRef idx="0">
            <a:schemeClr val="accent1"/>
          </a:effectRef>
          <a:fontRef idx="minor">
            <a:schemeClr val="lt1"/>
          </a:fontRef>
        </p:style>
        <p:txBody>
          <a:bodyPr rtlCol="0" anchor="ctr"/>
          <a:lstStyle/>
          <a:p>
            <a:pPr algn="ctr"/>
            <a:endParaRPr/>
          </a:p>
        </p:txBody>
      </p:sp>
      <p:sp>
        <p:nvSpPr>
          <p:cNvPr id="5" name="TextBox 4"/>
          <p:cNvSpPr txBox="1"/>
          <p:nvPr/>
        </p:nvSpPr>
        <p:spPr>
          <a:xfrm>
            <a:off x="11247120" y="6510528"/>
            <a:ext cx="365760" cy="182880"/>
          </a:xfrm>
          <a:prstGeom prst="rect">
            <a:avLst/>
          </a:prstGeom>
          <a:noFill/>
          <a:effectLst/>
        </p:spPr>
        <p:txBody>
          <a:bodyPr wrap="square" lIns="0" tIns="0" rIns="0" bIns="0">
            <a:spAutoFit/>
          </a:bodyPr>
          <a:lstStyle/>
          <a:p>
            <a:r>
              <a:t>4</a:t>
            </a:r>
          </a:p>
        </p:txBody>
      </p:sp>
      <p:sp>
        <p:nvSpPr>
          <p:cNvPr id="6" name="TextBox 25"/>
          <p:cNvSpPr txBox="1"/>
          <p:nvPr/>
        </p:nvSpPr>
        <p:spPr>
          <a:xfrm>
            <a:off x="502920" y="6510528"/>
            <a:ext cx="10515600" cy="237744"/>
          </a:xfrm>
          <a:prstGeom prst="rect">
            <a:avLst/>
          </a:prstGeom>
          <a:noFill/>
          <a:effectLst/>
        </p:spPr>
        <p:txBody>
          <a:bodyPr wrap="square" lIns="0" tIns="0" rIns="0" bIns="0">
            <a:spAutoFit/>
          </a:bodyPr>
          <a:lstStyle/>
          <a:p>
            <a:pPr>
              <a:spcAft>
                <a:spcPts val="400"/>
              </a:spcAft>
              <a:defRPr sz="900" b="0">
                <a:solidFill>
                  <a:srgbClr val="585254"/>
                </a:solidFill>
                <a:latin typeface="Arial"/>
              </a:defRPr>
            </a:pPr>
            <a:r>
              <a:rPr sz="900" b="0">
                <a:solidFill>
                  <a:srgbClr val="585254"/>
                </a:solidFill>
                <a:latin typeface="Arial"/>
              </a:rPr>
              <a:t>Sources: ARMH; RTVE; BOE, Laws 52/2007 and 20/2022; La Moncloa, exhumation plan (2024)</a:t>
            </a:r>
          </a:p>
        </p:txBody>
      </p:sp>
      <p:pic>
        <p:nvPicPr>
          <p:cNvPr id="7" name="Picture 26" descr="image.png"/>
          <p:cNvPicPr>
            <a:picLocks noChangeAspect="1"/>
          </p:cNvPicPr>
          <p:nvPr/>
        </p:nvPicPr>
        <p:blipFill>
          <a:blip r:embed="rId3"/>
          <a:stretch>
            <a:fillRect/>
          </a:stretch>
        </p:blipFill>
        <p:spPr>
          <a:xfrm>
            <a:off x="8851392" y="155448"/>
            <a:ext cx="2834640" cy="811987"/>
          </a:xfrm>
          <a:prstGeom prst="rect">
            <a:avLst/>
          </a:prstGeom>
        </p:spPr>
      </p:pic>
      <p:sp>
        <p:nvSpPr>
          <p:cNvPr id="8" name="Rectangle 42"/>
          <p:cNvSpPr/>
          <p:nvPr/>
        </p:nvSpPr>
        <p:spPr>
          <a:xfrm>
            <a:off x="502920" y="4178808"/>
            <a:ext cx="5440680" cy="1975104"/>
          </a:xfrm>
          <a:prstGeom prst="rect">
            <a:avLst/>
          </a:prstGeom>
          <a:solidFill>
            <a:srgbClr val="EEF5F2"/>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9" name="Rectangle 43"/>
          <p:cNvSpPr/>
          <p:nvPr/>
        </p:nvSpPr>
        <p:spPr>
          <a:xfrm>
            <a:off x="6217920" y="4178808"/>
            <a:ext cx="5440680" cy="1975104"/>
          </a:xfrm>
          <a:prstGeom prst="rect">
            <a:avLst/>
          </a:prstGeom>
          <a:solidFill>
            <a:srgbClr val="EEF5F2"/>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0" name="Rectangle 13"/>
          <p:cNvSpPr/>
          <p:nvPr/>
        </p:nvSpPr>
        <p:spPr>
          <a:xfrm>
            <a:off x="502920" y="1645920"/>
            <a:ext cx="3097080" cy="640080"/>
          </a:xfrm>
          <a:prstGeom prst="rect">
            <a:avLst/>
          </a:prstGeom>
          <a:solidFill>
            <a:srgbClr val="F4EFEC"/>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1" name="TextBox 14"/>
          <p:cNvSpPr txBox="1"/>
          <p:nvPr/>
        </p:nvSpPr>
        <p:spPr>
          <a:xfrm>
            <a:off x="649224" y="1737360"/>
            <a:ext cx="2804472" cy="237744"/>
          </a:xfrm>
          <a:prstGeom prst="rect">
            <a:avLst/>
          </a:prstGeom>
          <a:noFill/>
        </p:spPr>
        <p:txBody>
          <a:bodyPr wrap="square" lIns="0" tIns="0" rIns="0" bIns="0">
            <a:spAutoFit/>
          </a:bodyPr>
          <a:lstStyle/>
          <a:p>
            <a:pPr algn="l">
              <a:spcAft>
                <a:spcPts val="0"/>
              </a:spcAft>
              <a:defRPr sz="1600" b="1">
                <a:solidFill>
                  <a:srgbClr val="292525"/>
                </a:solidFill>
                <a:latin typeface="Arial"/>
              </a:defRPr>
            </a:pPr>
            <a:r>
              <a:t>Scientific turn</a:t>
            </a:r>
          </a:p>
        </p:txBody>
      </p:sp>
      <p:sp>
        <p:nvSpPr>
          <p:cNvPr id="12" name="TextBox 15"/>
          <p:cNvSpPr txBox="1"/>
          <p:nvPr/>
        </p:nvSpPr>
        <p:spPr>
          <a:xfrm>
            <a:off x="649224" y="2011680"/>
            <a:ext cx="2804472" cy="210312"/>
          </a:xfrm>
          <a:prstGeom prst="rect">
            <a:avLst/>
          </a:prstGeom>
          <a:noFill/>
        </p:spPr>
        <p:txBody>
          <a:bodyPr wrap="square" lIns="0" tIns="0" rIns="0" bIns="0">
            <a:spAutoFit/>
          </a:bodyPr>
          <a:lstStyle/>
          <a:p>
            <a:pPr algn="l">
              <a:spcAft>
                <a:spcPts val="0"/>
              </a:spcAft>
              <a:defRPr sz="1300" b="0">
                <a:solidFill>
                  <a:srgbClr val="585254"/>
                </a:solidFill>
                <a:latin typeface="Arial"/>
              </a:defRPr>
            </a:pPr>
            <a:r>
              <a:t>2000–2006</a:t>
            </a:r>
          </a:p>
        </p:txBody>
      </p:sp>
      <p:sp>
        <p:nvSpPr>
          <p:cNvPr id="13" name="Rectangle 16"/>
          <p:cNvSpPr/>
          <p:nvPr/>
        </p:nvSpPr>
        <p:spPr>
          <a:xfrm>
            <a:off x="3600000" y="1645920"/>
            <a:ext cx="2800800" cy="640080"/>
          </a:xfrm>
          <a:prstGeom prst="rect">
            <a:avLst/>
          </a:prstGeom>
          <a:solidFill>
            <a:srgbClr val="DFEBE5"/>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4" name="TextBox 17"/>
          <p:cNvSpPr txBox="1"/>
          <p:nvPr/>
        </p:nvSpPr>
        <p:spPr>
          <a:xfrm>
            <a:off x="3746304" y="1737360"/>
            <a:ext cx="2508192" cy="237744"/>
          </a:xfrm>
          <a:prstGeom prst="rect">
            <a:avLst/>
          </a:prstGeom>
          <a:noFill/>
        </p:spPr>
        <p:txBody>
          <a:bodyPr wrap="square" lIns="0" tIns="0" rIns="0" bIns="0">
            <a:spAutoFit/>
          </a:bodyPr>
          <a:lstStyle/>
          <a:p>
            <a:pPr algn="l">
              <a:spcAft>
                <a:spcPts val="0"/>
              </a:spcAft>
              <a:defRPr sz="1600" b="1">
                <a:solidFill>
                  <a:srgbClr val="292525"/>
                </a:solidFill>
                <a:latin typeface="Arial"/>
              </a:defRPr>
            </a:pPr>
            <a:r>
              <a:t>Historical Memory Law</a:t>
            </a:r>
          </a:p>
        </p:txBody>
      </p:sp>
      <p:sp>
        <p:nvSpPr>
          <p:cNvPr id="15" name="TextBox 18"/>
          <p:cNvSpPr txBox="1"/>
          <p:nvPr/>
        </p:nvSpPr>
        <p:spPr>
          <a:xfrm>
            <a:off x="3746304" y="2011680"/>
            <a:ext cx="2508192" cy="210312"/>
          </a:xfrm>
          <a:prstGeom prst="rect">
            <a:avLst/>
          </a:prstGeom>
          <a:noFill/>
        </p:spPr>
        <p:txBody>
          <a:bodyPr wrap="square" lIns="0" tIns="0" rIns="0" bIns="0">
            <a:spAutoFit/>
          </a:bodyPr>
          <a:lstStyle/>
          <a:p>
            <a:pPr algn="l">
              <a:spcAft>
                <a:spcPts val="0"/>
              </a:spcAft>
              <a:defRPr sz="1300" b="0">
                <a:solidFill>
                  <a:srgbClr val="585254"/>
                </a:solidFill>
                <a:latin typeface="Arial"/>
              </a:defRPr>
            </a:pPr>
            <a:r>
              <a:t>2007–2018</a:t>
            </a:r>
          </a:p>
        </p:txBody>
      </p:sp>
      <p:sp>
        <p:nvSpPr>
          <p:cNvPr id="16" name="Rectangle 19"/>
          <p:cNvSpPr/>
          <p:nvPr/>
        </p:nvSpPr>
        <p:spPr>
          <a:xfrm>
            <a:off x="6400800" y="1645920"/>
            <a:ext cx="5257800" cy="640080"/>
          </a:xfrm>
          <a:prstGeom prst="rect">
            <a:avLst/>
          </a:prstGeom>
          <a:solidFill>
            <a:srgbClr val="EEF5F2"/>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7" name="TextBox 20"/>
          <p:cNvSpPr txBox="1"/>
          <p:nvPr/>
        </p:nvSpPr>
        <p:spPr>
          <a:xfrm>
            <a:off x="6547104" y="1737360"/>
            <a:ext cx="4965192" cy="237744"/>
          </a:xfrm>
          <a:prstGeom prst="rect">
            <a:avLst/>
          </a:prstGeom>
          <a:noFill/>
        </p:spPr>
        <p:txBody>
          <a:bodyPr wrap="square" lIns="0" tIns="0" rIns="0" bIns="0">
            <a:spAutoFit/>
          </a:bodyPr>
          <a:lstStyle/>
          <a:p>
            <a:pPr algn="l">
              <a:spcAft>
                <a:spcPts val="0"/>
              </a:spcAft>
              <a:defRPr sz="1600" b="1">
                <a:solidFill>
                  <a:srgbClr val="292525"/>
                </a:solidFill>
                <a:latin typeface="Arial"/>
              </a:defRPr>
            </a:pPr>
            <a:r>
              <a:t>Renewed state policy</a:t>
            </a:r>
          </a:p>
        </p:txBody>
      </p:sp>
      <p:sp>
        <p:nvSpPr>
          <p:cNvPr id="18" name="TextBox 21"/>
          <p:cNvSpPr txBox="1"/>
          <p:nvPr/>
        </p:nvSpPr>
        <p:spPr>
          <a:xfrm>
            <a:off x="6547104" y="2011680"/>
            <a:ext cx="4965192" cy="210312"/>
          </a:xfrm>
          <a:prstGeom prst="rect">
            <a:avLst/>
          </a:prstGeom>
          <a:noFill/>
        </p:spPr>
        <p:txBody>
          <a:bodyPr wrap="square" lIns="0" tIns="0" rIns="0" bIns="0">
            <a:spAutoFit/>
          </a:bodyPr>
          <a:lstStyle/>
          <a:p>
            <a:pPr algn="l">
              <a:spcAft>
                <a:spcPts val="0"/>
              </a:spcAft>
              <a:defRPr sz="1300" b="0">
                <a:solidFill>
                  <a:srgbClr val="585254"/>
                </a:solidFill>
                <a:latin typeface="Arial"/>
              </a:defRPr>
            </a:pPr>
            <a:r>
              <a:t>2019–2026</a:t>
            </a:r>
          </a:p>
        </p:txBody>
      </p:sp>
      <p:sp>
        <p:nvSpPr>
          <p:cNvPr id="19" name="Rectangle 22"/>
          <p:cNvSpPr/>
          <p:nvPr/>
        </p:nvSpPr>
        <p:spPr>
          <a:xfrm>
            <a:off x="502920" y="2889504"/>
            <a:ext cx="11155680" cy="22860"/>
          </a:xfrm>
          <a:prstGeom prst="rect">
            <a:avLst/>
          </a:prstGeom>
          <a:solidFill>
            <a:srgbClr val="B6CDC2"/>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0" name="TextBox 23"/>
          <p:cNvSpPr txBox="1"/>
          <p:nvPr/>
        </p:nvSpPr>
        <p:spPr>
          <a:xfrm>
            <a:off x="502920" y="2459736"/>
            <a:ext cx="2000000" cy="320040"/>
          </a:xfrm>
          <a:prstGeom prst="rect">
            <a:avLst/>
          </a:prstGeom>
          <a:noFill/>
        </p:spPr>
        <p:txBody>
          <a:bodyPr wrap="square" lIns="0" tIns="0" rIns="0" bIns="0">
            <a:spAutoFit/>
          </a:bodyPr>
          <a:lstStyle/>
          <a:p>
            <a:pPr algn="ctr">
              <a:spcAft>
                <a:spcPts val="0"/>
              </a:spcAft>
              <a:defRPr sz="2200" b="1">
                <a:solidFill>
                  <a:srgbClr val="456E61"/>
                </a:solidFill>
                <a:latin typeface="Arial"/>
              </a:defRPr>
            </a:pPr>
            <a:r>
              <a:t>2000</a:t>
            </a:r>
          </a:p>
        </p:txBody>
      </p:sp>
      <p:sp>
        <p:nvSpPr>
          <p:cNvPr id="21" name="Oval 24"/>
          <p:cNvSpPr/>
          <p:nvPr/>
        </p:nvSpPr>
        <p:spPr>
          <a:xfrm>
            <a:off x="1381420" y="2830068"/>
            <a:ext cx="137160" cy="137160"/>
          </a:xfrm>
          <a:prstGeom prst="ellipse">
            <a:avLst/>
          </a:prstGeom>
          <a:solidFill>
            <a:srgbClr val="456E6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2" name="TextBox 25"/>
          <p:cNvSpPr txBox="1"/>
          <p:nvPr/>
        </p:nvSpPr>
        <p:spPr>
          <a:xfrm>
            <a:off x="502920" y="3108960"/>
            <a:ext cx="2000000" cy="548640"/>
          </a:xfrm>
          <a:prstGeom prst="rect">
            <a:avLst/>
          </a:prstGeom>
          <a:noFill/>
        </p:spPr>
        <p:txBody>
          <a:bodyPr wrap="square" lIns="0" tIns="0" rIns="0" bIns="0">
            <a:spAutoFit/>
          </a:bodyPr>
          <a:lstStyle/>
          <a:p>
            <a:pPr algn="ctr">
              <a:spcAft>
                <a:spcPts val="0"/>
              </a:spcAft>
              <a:defRPr sz="1600" b="1">
                <a:solidFill>
                  <a:srgbClr val="292525"/>
                </a:solidFill>
                <a:latin typeface="Arial"/>
              </a:defRPr>
            </a:pPr>
            <a:r>
              <a:t>Priaranza</a:t>
            </a:r>
          </a:p>
          <a:p>
            <a:pPr algn="ctr">
              <a:spcAft>
                <a:spcPts val="0"/>
              </a:spcAft>
              <a:defRPr sz="1600" b="1">
                <a:solidFill>
                  <a:srgbClr val="292525"/>
                </a:solidFill>
                <a:latin typeface="Arial"/>
              </a:defRPr>
            </a:pPr>
            <a:r>
              <a:t>del Bierzo</a:t>
            </a:r>
          </a:p>
        </p:txBody>
      </p:sp>
      <p:sp>
        <p:nvSpPr>
          <p:cNvPr id="23" name="TextBox 29"/>
          <p:cNvSpPr txBox="1"/>
          <p:nvPr/>
        </p:nvSpPr>
        <p:spPr>
          <a:xfrm>
            <a:off x="502920" y="3712463"/>
            <a:ext cx="2000000" cy="219456"/>
          </a:xfrm>
          <a:prstGeom prst="rect">
            <a:avLst/>
          </a:prstGeom>
          <a:noFill/>
        </p:spPr>
        <p:txBody>
          <a:bodyPr wrap="square" lIns="0" tIns="0" rIns="0" bIns="0">
            <a:spAutoFit/>
          </a:bodyPr>
          <a:lstStyle/>
          <a:p>
            <a:pPr algn="ctr">
              <a:spcAft>
                <a:spcPts val="0"/>
              </a:spcAft>
              <a:defRPr sz="1300" b="0">
                <a:solidFill>
                  <a:srgbClr val="585254"/>
                </a:solidFill>
                <a:latin typeface="Arial"/>
              </a:defRPr>
            </a:pPr>
            <a:r>
              <a:t>First scientific exhumation</a:t>
            </a:r>
          </a:p>
        </p:txBody>
      </p:sp>
      <p:sp>
        <p:nvSpPr>
          <p:cNvPr id="24" name="TextBox 26"/>
          <p:cNvSpPr txBox="1"/>
          <p:nvPr/>
        </p:nvSpPr>
        <p:spPr>
          <a:xfrm>
            <a:off x="2600000" y="2459736"/>
            <a:ext cx="2000000" cy="320040"/>
          </a:xfrm>
          <a:prstGeom prst="rect">
            <a:avLst/>
          </a:prstGeom>
          <a:noFill/>
        </p:spPr>
        <p:txBody>
          <a:bodyPr wrap="square" lIns="0" tIns="0" rIns="0" bIns="0">
            <a:spAutoFit/>
          </a:bodyPr>
          <a:lstStyle/>
          <a:p>
            <a:pPr algn="ctr">
              <a:spcAft>
                <a:spcPts val="0"/>
              </a:spcAft>
              <a:defRPr sz="2200" b="1">
                <a:solidFill>
                  <a:srgbClr val="73A89A"/>
                </a:solidFill>
                <a:latin typeface="Arial"/>
              </a:defRPr>
            </a:pPr>
            <a:r>
              <a:t>2007</a:t>
            </a:r>
          </a:p>
        </p:txBody>
      </p:sp>
      <p:sp>
        <p:nvSpPr>
          <p:cNvPr id="25" name="Oval 27"/>
          <p:cNvSpPr/>
          <p:nvPr/>
        </p:nvSpPr>
        <p:spPr>
          <a:xfrm>
            <a:off x="3531420" y="2830068"/>
            <a:ext cx="137160" cy="137160"/>
          </a:xfrm>
          <a:prstGeom prst="ellipse">
            <a:avLst/>
          </a:prstGeom>
          <a:solidFill>
            <a:srgbClr val="73A89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6" name="TextBox 28"/>
          <p:cNvSpPr txBox="1"/>
          <p:nvPr/>
        </p:nvSpPr>
        <p:spPr>
          <a:xfrm>
            <a:off x="2600000" y="3108960"/>
            <a:ext cx="2000000" cy="548640"/>
          </a:xfrm>
          <a:prstGeom prst="rect">
            <a:avLst/>
          </a:prstGeom>
          <a:noFill/>
        </p:spPr>
        <p:txBody>
          <a:bodyPr wrap="square" lIns="0" tIns="0" rIns="0" bIns="0">
            <a:spAutoFit/>
          </a:bodyPr>
          <a:lstStyle/>
          <a:p>
            <a:pPr algn="ctr">
              <a:spcAft>
                <a:spcPts val="0"/>
              </a:spcAft>
              <a:defRPr sz="1600" b="1">
                <a:solidFill>
                  <a:srgbClr val="292525"/>
                </a:solidFill>
                <a:latin typeface="Arial"/>
              </a:defRPr>
            </a:pPr>
            <a:r>
              <a:t>Historical</a:t>
            </a:r>
          </a:p>
          <a:p>
            <a:pPr algn="ctr">
              <a:spcAft>
                <a:spcPts val="0"/>
              </a:spcAft>
              <a:defRPr sz="1600" b="1">
                <a:solidFill>
                  <a:srgbClr val="292525"/>
                </a:solidFill>
                <a:latin typeface="Arial"/>
              </a:defRPr>
            </a:pPr>
            <a:r>
              <a:t>Memory Law</a:t>
            </a:r>
          </a:p>
        </p:txBody>
      </p:sp>
      <p:sp>
        <p:nvSpPr>
          <p:cNvPr id="27" name="TextBox 29"/>
          <p:cNvSpPr txBox="1"/>
          <p:nvPr/>
        </p:nvSpPr>
        <p:spPr>
          <a:xfrm>
            <a:off x="2600000" y="3712463"/>
            <a:ext cx="2000000" cy="219456"/>
          </a:xfrm>
          <a:prstGeom prst="rect">
            <a:avLst/>
          </a:prstGeom>
          <a:noFill/>
        </p:spPr>
        <p:txBody>
          <a:bodyPr wrap="square" lIns="0" tIns="0" rIns="0" bIns="0">
            <a:spAutoFit/>
          </a:bodyPr>
          <a:lstStyle/>
          <a:p>
            <a:pPr algn="ctr">
              <a:spcAft>
                <a:spcPts val="0"/>
              </a:spcAft>
              <a:defRPr sz="1300" b="0">
                <a:solidFill>
                  <a:srgbClr val="585254"/>
                </a:solidFill>
                <a:latin typeface="Arial"/>
              </a:defRPr>
            </a:pPr>
            <a:r>
              <a:t>Law 52/2007</a:t>
            </a:r>
          </a:p>
        </p:txBody>
      </p:sp>
      <p:sp>
        <p:nvSpPr>
          <p:cNvPr id="28" name="TextBox 30"/>
          <p:cNvSpPr txBox="1"/>
          <p:nvPr/>
        </p:nvSpPr>
        <p:spPr>
          <a:xfrm>
            <a:off x="5400800" y="2459736"/>
            <a:ext cx="2000000" cy="320040"/>
          </a:xfrm>
          <a:prstGeom prst="rect">
            <a:avLst/>
          </a:prstGeom>
          <a:noFill/>
        </p:spPr>
        <p:txBody>
          <a:bodyPr wrap="square" lIns="0" tIns="0" rIns="0" bIns="0">
            <a:spAutoFit/>
          </a:bodyPr>
          <a:lstStyle/>
          <a:p>
            <a:pPr algn="ctr">
              <a:spcAft>
                <a:spcPts val="0"/>
              </a:spcAft>
              <a:defRPr sz="2200" b="1">
                <a:solidFill>
                  <a:srgbClr val="73A89A"/>
                </a:solidFill>
                <a:latin typeface="Arial"/>
              </a:defRPr>
            </a:pPr>
            <a:r>
              <a:t>2019</a:t>
            </a:r>
          </a:p>
        </p:txBody>
      </p:sp>
      <p:sp>
        <p:nvSpPr>
          <p:cNvPr id="29" name="Oval 31"/>
          <p:cNvSpPr/>
          <p:nvPr/>
        </p:nvSpPr>
        <p:spPr>
          <a:xfrm>
            <a:off x="6332220" y="2830068"/>
            <a:ext cx="137160" cy="137160"/>
          </a:xfrm>
          <a:prstGeom prst="ellipse">
            <a:avLst/>
          </a:prstGeom>
          <a:solidFill>
            <a:srgbClr val="73A89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0" name="TextBox 32"/>
          <p:cNvSpPr txBox="1"/>
          <p:nvPr/>
        </p:nvSpPr>
        <p:spPr>
          <a:xfrm>
            <a:off x="5400800" y="3108960"/>
            <a:ext cx="2000000" cy="548640"/>
          </a:xfrm>
          <a:prstGeom prst="rect">
            <a:avLst/>
          </a:prstGeom>
          <a:noFill/>
        </p:spPr>
        <p:txBody>
          <a:bodyPr wrap="square" lIns="0" tIns="0" rIns="0" bIns="0">
            <a:spAutoFit/>
          </a:bodyPr>
          <a:lstStyle/>
          <a:p>
            <a:pPr algn="ctr">
              <a:spcAft>
                <a:spcPts val="0"/>
              </a:spcAft>
              <a:defRPr sz="1600" b="1">
                <a:solidFill>
                  <a:srgbClr val="292525"/>
                </a:solidFill>
                <a:latin typeface="Arial"/>
              </a:defRPr>
            </a:pPr>
            <a:r>
              <a:t>Renewed</a:t>
            </a:r>
          </a:p>
          <a:p>
            <a:pPr algn="ctr">
              <a:spcAft>
                <a:spcPts val="0"/>
              </a:spcAft>
              <a:defRPr sz="1600" b="1">
                <a:solidFill>
                  <a:srgbClr val="292525"/>
                </a:solidFill>
                <a:latin typeface="Arial"/>
              </a:defRPr>
            </a:pPr>
            <a:r>
              <a:t>policy impetus</a:t>
            </a:r>
          </a:p>
        </p:txBody>
      </p:sp>
      <p:sp>
        <p:nvSpPr>
          <p:cNvPr id="31" name="TextBox 29"/>
          <p:cNvSpPr txBox="1"/>
          <p:nvPr/>
        </p:nvSpPr>
        <p:spPr>
          <a:xfrm>
            <a:off x="5400800" y="3712463"/>
            <a:ext cx="2000000" cy="219456"/>
          </a:xfrm>
          <a:prstGeom prst="rect">
            <a:avLst/>
          </a:prstGeom>
          <a:noFill/>
        </p:spPr>
        <p:txBody>
          <a:bodyPr wrap="square" lIns="0" tIns="0" rIns="0" bIns="0">
            <a:spAutoFit/>
          </a:bodyPr>
          <a:lstStyle/>
          <a:p>
            <a:pPr algn="ctr">
              <a:spcAft>
                <a:spcPts val="0"/>
              </a:spcAft>
              <a:defRPr sz="1300" b="0">
                <a:solidFill>
                  <a:srgbClr val="585254"/>
                </a:solidFill>
                <a:latin typeface="Arial"/>
              </a:defRPr>
            </a:pPr>
            <a:r>
              <a:t>Sánchez governments</a:t>
            </a:r>
          </a:p>
        </p:txBody>
      </p:sp>
      <p:sp>
        <p:nvSpPr>
          <p:cNvPr id="32" name="TextBox 33"/>
          <p:cNvSpPr txBox="1"/>
          <p:nvPr/>
        </p:nvSpPr>
        <p:spPr>
          <a:xfrm>
            <a:off x="7700000" y="2459736"/>
            <a:ext cx="2000000" cy="320040"/>
          </a:xfrm>
          <a:prstGeom prst="rect">
            <a:avLst/>
          </a:prstGeom>
          <a:noFill/>
        </p:spPr>
        <p:txBody>
          <a:bodyPr wrap="square" lIns="0" tIns="0" rIns="0" bIns="0">
            <a:spAutoFit/>
          </a:bodyPr>
          <a:lstStyle/>
          <a:p>
            <a:pPr algn="ctr">
              <a:spcAft>
                <a:spcPts val="0"/>
              </a:spcAft>
              <a:defRPr sz="2200" b="1">
                <a:solidFill>
                  <a:srgbClr val="73A89A"/>
                </a:solidFill>
                <a:latin typeface="Arial"/>
              </a:defRPr>
            </a:pPr>
            <a:r>
              <a:t>2022</a:t>
            </a:r>
          </a:p>
        </p:txBody>
      </p:sp>
      <p:sp>
        <p:nvSpPr>
          <p:cNvPr id="33" name="Oval 34"/>
          <p:cNvSpPr/>
          <p:nvPr/>
        </p:nvSpPr>
        <p:spPr>
          <a:xfrm>
            <a:off x="8631420" y="2830068"/>
            <a:ext cx="137160" cy="137160"/>
          </a:xfrm>
          <a:prstGeom prst="ellipse">
            <a:avLst/>
          </a:prstGeom>
          <a:solidFill>
            <a:srgbClr val="73A89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4" name="TextBox 35"/>
          <p:cNvSpPr txBox="1"/>
          <p:nvPr/>
        </p:nvSpPr>
        <p:spPr>
          <a:xfrm>
            <a:off x="7700000" y="3108960"/>
            <a:ext cx="2000000" cy="548640"/>
          </a:xfrm>
          <a:prstGeom prst="rect">
            <a:avLst/>
          </a:prstGeom>
          <a:noFill/>
        </p:spPr>
        <p:txBody>
          <a:bodyPr wrap="square" lIns="0" tIns="0" rIns="0" bIns="0">
            <a:spAutoFit/>
          </a:bodyPr>
          <a:lstStyle/>
          <a:p>
            <a:pPr algn="ctr">
              <a:spcAft>
                <a:spcPts val="0"/>
              </a:spcAft>
              <a:defRPr sz="1600" b="1">
                <a:solidFill>
                  <a:srgbClr val="292525"/>
                </a:solidFill>
                <a:latin typeface="Arial"/>
              </a:defRPr>
            </a:pPr>
            <a:r>
              <a:t>Democratic</a:t>
            </a:r>
          </a:p>
          <a:p>
            <a:pPr algn="ctr">
              <a:spcAft>
                <a:spcPts val="0"/>
              </a:spcAft>
              <a:defRPr sz="1600" b="1">
                <a:solidFill>
                  <a:srgbClr val="292525"/>
                </a:solidFill>
                <a:latin typeface="Arial"/>
              </a:defRPr>
            </a:pPr>
            <a:r>
              <a:t>Memory Law</a:t>
            </a:r>
          </a:p>
        </p:txBody>
      </p:sp>
      <p:sp>
        <p:nvSpPr>
          <p:cNvPr id="35" name="TextBox 36"/>
          <p:cNvSpPr txBox="1"/>
          <p:nvPr/>
        </p:nvSpPr>
        <p:spPr>
          <a:xfrm>
            <a:off x="7700000" y="3712463"/>
            <a:ext cx="2000000" cy="219456"/>
          </a:xfrm>
          <a:prstGeom prst="rect">
            <a:avLst/>
          </a:prstGeom>
          <a:noFill/>
        </p:spPr>
        <p:txBody>
          <a:bodyPr wrap="square" lIns="0" tIns="0" rIns="0" bIns="0">
            <a:spAutoFit/>
          </a:bodyPr>
          <a:lstStyle/>
          <a:p>
            <a:pPr algn="ctr">
              <a:spcAft>
                <a:spcPts val="0"/>
              </a:spcAft>
              <a:defRPr sz="1300" b="0">
                <a:solidFill>
                  <a:srgbClr val="585254"/>
                </a:solidFill>
                <a:latin typeface="Arial"/>
              </a:defRPr>
            </a:pPr>
            <a:r>
              <a:t>Law 20/2022</a:t>
            </a:r>
          </a:p>
        </p:txBody>
      </p:sp>
      <p:sp>
        <p:nvSpPr>
          <p:cNvPr id="36" name="TextBox 37"/>
          <p:cNvSpPr txBox="1"/>
          <p:nvPr/>
        </p:nvSpPr>
        <p:spPr>
          <a:xfrm>
            <a:off x="9658600" y="2459736"/>
            <a:ext cx="2000000" cy="320040"/>
          </a:xfrm>
          <a:prstGeom prst="rect">
            <a:avLst/>
          </a:prstGeom>
          <a:noFill/>
        </p:spPr>
        <p:txBody>
          <a:bodyPr wrap="square" lIns="0" tIns="0" rIns="0" bIns="0">
            <a:spAutoFit/>
          </a:bodyPr>
          <a:lstStyle/>
          <a:p>
            <a:pPr algn="ctr">
              <a:spcAft>
                <a:spcPts val="0"/>
              </a:spcAft>
              <a:defRPr sz="2200" b="1">
                <a:solidFill>
                  <a:srgbClr val="73A89A"/>
                </a:solidFill>
                <a:latin typeface="Arial"/>
              </a:defRPr>
            </a:pPr>
            <a:r>
              <a:t>2026</a:t>
            </a:r>
          </a:p>
        </p:txBody>
      </p:sp>
      <p:sp>
        <p:nvSpPr>
          <p:cNvPr id="37" name="Oval 38"/>
          <p:cNvSpPr/>
          <p:nvPr/>
        </p:nvSpPr>
        <p:spPr>
          <a:xfrm>
            <a:off x="10812780" y="2830068"/>
            <a:ext cx="137160" cy="137160"/>
          </a:xfrm>
          <a:prstGeom prst="ellipse">
            <a:avLst/>
          </a:prstGeom>
          <a:solidFill>
            <a:srgbClr val="73A89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8" name="TextBox 39"/>
          <p:cNvSpPr txBox="1"/>
          <p:nvPr/>
        </p:nvSpPr>
        <p:spPr>
          <a:xfrm>
            <a:off x="9658600" y="3108960"/>
            <a:ext cx="2000000" cy="548640"/>
          </a:xfrm>
          <a:prstGeom prst="rect">
            <a:avLst/>
          </a:prstGeom>
          <a:noFill/>
        </p:spPr>
        <p:txBody>
          <a:bodyPr wrap="square" lIns="0" tIns="0" rIns="0" bIns="0">
            <a:spAutoFit/>
          </a:bodyPr>
          <a:lstStyle/>
          <a:p>
            <a:pPr algn="ctr">
              <a:spcAft>
                <a:spcPts val="0"/>
              </a:spcAft>
              <a:defRPr sz="1600" b="1">
                <a:solidFill>
                  <a:srgbClr val="292525"/>
                </a:solidFill>
                <a:latin typeface="Arial"/>
              </a:defRPr>
            </a:pPr>
            <a:r>
              <a:t>Implementing</a:t>
            </a:r>
          </a:p>
          <a:p>
            <a:pPr algn="ctr">
              <a:spcAft>
                <a:spcPts val="0"/>
              </a:spcAft>
              <a:defRPr sz="1600" b="1">
                <a:solidFill>
                  <a:srgbClr val="292525"/>
                </a:solidFill>
                <a:latin typeface="Arial"/>
              </a:defRPr>
            </a:pPr>
            <a:r>
              <a:t>the 2022 law</a:t>
            </a:r>
          </a:p>
        </p:txBody>
      </p:sp>
      <p:sp>
        <p:nvSpPr>
          <p:cNvPr id="39" name="TextBox 40"/>
          <p:cNvSpPr txBox="1"/>
          <p:nvPr/>
        </p:nvSpPr>
        <p:spPr>
          <a:xfrm>
            <a:off x="9658600" y="3712463"/>
            <a:ext cx="2000000" cy="219456"/>
          </a:xfrm>
          <a:prstGeom prst="rect">
            <a:avLst/>
          </a:prstGeom>
          <a:noFill/>
        </p:spPr>
        <p:txBody>
          <a:bodyPr wrap="square" lIns="0" tIns="0" rIns="0" bIns="0">
            <a:spAutoFit/>
          </a:bodyPr>
          <a:lstStyle/>
          <a:p>
            <a:pPr algn="ctr">
              <a:spcAft>
                <a:spcPts val="0"/>
              </a:spcAft>
              <a:defRPr sz="1300" b="0">
                <a:solidFill>
                  <a:srgbClr val="585254"/>
                </a:solidFill>
                <a:latin typeface="Arial"/>
              </a:defRPr>
            </a:pPr>
            <a:r>
              <a:t>Timeline endpoint</a:t>
            </a:r>
          </a:p>
        </p:txBody>
      </p:sp>
      <p:sp>
        <p:nvSpPr>
          <p:cNvPr id="40" name="TextBox 41"/>
          <p:cNvSpPr txBox="1"/>
          <p:nvPr/>
        </p:nvSpPr>
        <p:spPr>
          <a:xfrm>
            <a:off x="502920" y="3985000"/>
            <a:ext cx="3000000" cy="228600"/>
          </a:xfrm>
          <a:prstGeom prst="rect">
            <a:avLst/>
          </a:prstGeom>
          <a:noFill/>
        </p:spPr>
        <p:txBody>
          <a:bodyPr wrap="square" lIns="0" tIns="0" rIns="0" bIns="0">
            <a:spAutoFit/>
          </a:bodyPr>
          <a:lstStyle/>
          <a:p>
            <a:pPr algn="l">
              <a:spcAft>
                <a:spcPts val="0"/>
              </a:spcAft>
              <a:defRPr sz="1000" b="0">
                <a:solidFill>
                  <a:srgbClr val="585254"/>
                </a:solidFill>
                <a:latin typeface="Arial"/>
              </a:defRPr>
            </a:pPr>
            <a:r>
              <a:t>Schematic timeline · not to scale</a:t>
            </a:r>
          </a:p>
        </p:txBody>
      </p:sp>
      <p:pic>
        <p:nvPicPr>
          <p:cNvPr id="41" name="Picture 7" descr="priaranza2000.jpg"/>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658368" y="4352544"/>
            <a:ext cx="2606040" cy="1461000"/>
          </a:xfrm>
          <a:prstGeom prst="rect">
            <a:avLst/>
          </a:prstGeom>
          <a:effectLst/>
        </p:spPr>
      </p:pic>
      <p:sp>
        <p:nvSpPr>
          <p:cNvPr id="42" name="TextBox 45"/>
          <p:cNvSpPr txBox="1"/>
          <p:nvPr/>
        </p:nvSpPr>
        <p:spPr>
          <a:xfrm>
            <a:off x="658368" y="5916168"/>
            <a:ext cx="5047488" cy="164592"/>
          </a:xfrm>
          <a:prstGeom prst="rect">
            <a:avLst/>
          </a:prstGeom>
          <a:noFill/>
        </p:spPr>
        <p:txBody>
          <a:bodyPr wrap="square" lIns="0" tIns="0" rIns="0" bIns="0">
            <a:spAutoFit/>
          </a:bodyPr>
          <a:lstStyle/>
          <a:p>
            <a:pPr algn="l">
              <a:spcAft>
                <a:spcPts val="0"/>
              </a:spcAft>
              <a:defRPr sz="900" b="0">
                <a:solidFill>
                  <a:srgbClr val="585254"/>
                </a:solidFill>
                <a:latin typeface="Arial"/>
              </a:defRPr>
            </a:pPr>
            <a:r>
              <a:t>Photo: Emilio Silva / RTVE · October 2000 excavation</a:t>
            </a:r>
          </a:p>
        </p:txBody>
      </p:sp>
      <p:sp>
        <p:nvSpPr>
          <p:cNvPr id="43" name="TextBox 44"/>
          <p:cNvSpPr txBox="1"/>
          <p:nvPr/>
        </p:nvSpPr>
        <p:spPr>
          <a:xfrm>
            <a:off x="3447288" y="4398264"/>
            <a:ext cx="2267712" cy="1143000"/>
          </a:xfrm>
          <a:prstGeom prst="rect">
            <a:avLst/>
          </a:prstGeom>
          <a:noFill/>
        </p:spPr>
        <p:txBody>
          <a:bodyPr wrap="square" lIns="0" tIns="0" rIns="0" bIns="0">
            <a:spAutoFit/>
          </a:bodyPr>
          <a:lstStyle/>
          <a:p>
            <a:pPr algn="l">
              <a:spcAft>
                <a:spcPts val="0"/>
              </a:spcAft>
              <a:defRPr sz="1700" b="1">
                <a:solidFill>
                  <a:srgbClr val="292525"/>
                </a:solidFill>
                <a:latin typeface="Arial"/>
              </a:defRPr>
            </a:pPr>
            <a:r>
              <a:t>Priaranza del Bierzo: thirteen victims exhumed; ARMH founded.</a:t>
            </a:r>
          </a:p>
        </p:txBody>
      </p:sp>
      <p:sp>
        <p:nvSpPr>
          <p:cNvPr id="44" name="TextBox 46"/>
          <p:cNvSpPr txBox="1"/>
          <p:nvPr/>
        </p:nvSpPr>
        <p:spPr>
          <a:xfrm>
            <a:off x="6382512" y="4398264"/>
            <a:ext cx="5100000" cy="1316736"/>
          </a:xfrm>
          <a:prstGeom prst="rect">
            <a:avLst/>
          </a:prstGeom>
          <a:noFill/>
        </p:spPr>
        <p:txBody>
          <a:bodyPr wrap="square" lIns="0" tIns="0" rIns="0" bIns="0">
            <a:spAutoFit/>
          </a:bodyPr>
          <a:lstStyle/>
          <a:p>
            <a:pPr algn="l">
              <a:spcAft>
                <a:spcPts val="0"/>
              </a:spcAft>
              <a:defRPr sz="1700" b="1">
                <a:solidFill>
                  <a:srgbClr val="292525"/>
                </a:solidFill>
                <a:latin typeface="Arial"/>
              </a:defRPr>
            </a:pPr>
            <a:r>
              <a:t>2007: the state supports searches led by families.</a:t>
            </a:r>
          </a:p>
          <a:p>
            <a:pPr algn="l">
              <a:spcAft>
                <a:spcPts val="0"/>
              </a:spcAft>
              <a:defRPr sz="1700" b="1">
                <a:solidFill>
                  <a:srgbClr val="292525"/>
                </a:solidFill>
                <a:latin typeface="Arial"/>
              </a:defRPr>
            </a:pPr>
            <a:r>
              <a:t>2022: the state takes responsibility for search and identification.</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TextBox 1"/>
          <p:cNvSpPr txBox="1"/>
          <p:nvPr/>
        </p:nvSpPr>
        <p:spPr>
          <a:xfrm>
            <a:off x="502920" y="320040"/>
            <a:ext cx="8229600" cy="237744"/>
          </a:xfrm>
          <a:prstGeom prst="rect">
            <a:avLst/>
          </a:prstGeom>
          <a:noFill/>
        </p:spPr>
        <p:txBody>
          <a:bodyPr wrap="square" lIns="0" tIns="0" rIns="0" bIns="0">
            <a:spAutoFit/>
          </a:bodyPr>
          <a:lstStyle/>
          <a:p>
            <a:pPr>
              <a:spcAft>
                <a:spcPts val="300"/>
              </a:spcAft>
              <a:defRPr sz="1500" b="1">
                <a:solidFill>
                  <a:srgbClr val="73A89A"/>
                </a:solidFill>
                <a:latin typeface="Arial"/>
              </a:defRPr>
            </a:pPr>
            <a:r>
              <a:t>PUBLIC POLICY · FUNDING ROUTES</a:t>
            </a:r>
          </a:p>
        </p:txBody>
      </p:sp>
      <p:sp>
        <p:nvSpPr>
          <p:cNvPr id="3" name="TextBox 2"/>
          <p:cNvSpPr txBox="1"/>
          <p:nvPr/>
        </p:nvSpPr>
        <p:spPr>
          <a:xfrm>
            <a:off x="502920" y="1102171"/>
            <a:ext cx="11155680" cy="430887"/>
          </a:xfrm>
          <a:prstGeom prst="rect">
            <a:avLst/>
          </a:prstGeom>
          <a:noFill/>
        </p:spPr>
        <p:txBody>
          <a:bodyPr wrap="square" lIns="0" tIns="0" rIns="0" bIns="0">
            <a:spAutoFit/>
          </a:bodyPr>
          <a:lstStyle/>
          <a:p>
            <a:pPr>
              <a:spcAft>
                <a:spcPts val="300"/>
              </a:spcAft>
              <a:defRPr sz="2800" b="0">
                <a:solidFill>
                  <a:srgbClr val="292525"/>
                </a:solidFill>
                <a:latin typeface="Georgia"/>
              </a:defRPr>
            </a:pPr>
            <a:r>
              <a:rPr lang="en-US" dirty="0"/>
              <a:t>SEMD Funding Supports Missing Persons Search Projects (2019-26)</a:t>
            </a:r>
            <a:endParaRPr dirty="0"/>
          </a:p>
        </p:txBody>
      </p:sp>
      <p:pic>
        <p:nvPicPr>
          <p:cNvPr id="4" name="Picture 3" descr="image.png"/>
          <p:cNvPicPr>
            <a:picLocks noChangeAspect="1"/>
          </p:cNvPicPr>
          <p:nvPr/>
        </p:nvPicPr>
        <p:blipFill>
          <a:blip r:embed="rId3"/>
          <a:stretch>
            <a:fillRect/>
          </a:stretch>
        </p:blipFill>
        <p:spPr>
          <a:xfrm>
            <a:off x="8851392" y="155448"/>
            <a:ext cx="2834640" cy="811987"/>
          </a:xfrm>
          <a:prstGeom prst="rect">
            <a:avLst/>
          </a:prstGeom>
        </p:spPr>
      </p:pic>
      <p:sp>
        <p:nvSpPr>
          <p:cNvPr id="5" name="Rectangle 4"/>
          <p:cNvSpPr/>
          <p:nvPr/>
        </p:nvSpPr>
        <p:spPr>
          <a:xfrm>
            <a:off x="502920" y="6428232"/>
            <a:ext cx="11155680" cy="10972"/>
          </a:xfrm>
          <a:prstGeom prst="rect">
            <a:avLst/>
          </a:prstGeom>
          <a:solidFill>
            <a:srgbClr val="EAE9E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6" name="TextBox 5"/>
          <p:cNvSpPr txBox="1"/>
          <p:nvPr/>
        </p:nvSpPr>
        <p:spPr>
          <a:xfrm>
            <a:off x="11247120" y="6510528"/>
            <a:ext cx="365760" cy="182880"/>
          </a:xfrm>
          <a:prstGeom prst="rect">
            <a:avLst/>
          </a:prstGeom>
          <a:noFill/>
        </p:spPr>
        <p:txBody>
          <a:bodyPr wrap="square" lIns="0" tIns="0" rIns="0" bIns="0">
            <a:spAutoFit/>
          </a:bodyPr>
          <a:lstStyle/>
          <a:p>
            <a:pPr>
              <a:spcAft>
                <a:spcPts val="300"/>
              </a:spcAft>
              <a:defRPr sz="900" b="0">
                <a:solidFill>
                  <a:srgbClr val="585254"/>
                </a:solidFill>
                <a:latin typeface="Arial"/>
              </a:defRPr>
            </a:pPr>
            <a:r>
              <a:t>5</a:t>
            </a:r>
          </a:p>
        </p:txBody>
      </p:sp>
      <p:sp>
        <p:nvSpPr>
          <p:cNvPr id="7" name="TextBox 6"/>
          <p:cNvSpPr txBox="1"/>
          <p:nvPr/>
        </p:nvSpPr>
        <p:spPr>
          <a:xfrm>
            <a:off x="502920" y="6510528"/>
            <a:ext cx="10607040" cy="246888"/>
          </a:xfrm>
          <a:prstGeom prst="rect">
            <a:avLst/>
          </a:prstGeom>
          <a:noFill/>
        </p:spPr>
        <p:txBody>
          <a:bodyPr wrap="square" lIns="0" tIns="0" rIns="0" bIns="0">
            <a:spAutoFit/>
          </a:bodyPr>
          <a:lstStyle/>
          <a:p>
            <a:pPr>
              <a:spcAft>
                <a:spcPts val="300"/>
              </a:spcAft>
              <a:defRPr sz="800" b="0">
                <a:solidFill>
                  <a:srgbClr val="585254"/>
                </a:solidFill>
                <a:latin typeface="Arial"/>
              </a:defRPr>
            </a:pPr>
            <a:r>
              <a:t>Funding routes supplied by Jaime del Rey · Schematic flow, not an organisational chart.</a:t>
            </a:r>
          </a:p>
        </p:txBody>
      </p:sp>
      <p:sp>
        <p:nvSpPr>
          <p:cNvPr id="8" name="Rectangle 7"/>
          <p:cNvSpPr/>
          <p:nvPr/>
        </p:nvSpPr>
        <p:spPr>
          <a:xfrm>
            <a:off x="3447288" y="1887671"/>
            <a:ext cx="5340096" cy="786384"/>
          </a:xfrm>
          <a:prstGeom prst="rect">
            <a:avLst/>
          </a:prstGeom>
          <a:solidFill>
            <a:srgbClr val="EEF5F2"/>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9" name="TextBox 8"/>
          <p:cNvSpPr txBox="1"/>
          <p:nvPr/>
        </p:nvSpPr>
        <p:spPr>
          <a:xfrm>
            <a:off x="3630168" y="2006543"/>
            <a:ext cx="4974336" cy="512064"/>
          </a:xfrm>
          <a:prstGeom prst="rect">
            <a:avLst/>
          </a:prstGeom>
          <a:noFill/>
        </p:spPr>
        <p:txBody>
          <a:bodyPr wrap="square" lIns="0" tIns="0" rIns="0" bIns="0">
            <a:spAutoFit/>
          </a:bodyPr>
          <a:lstStyle/>
          <a:p>
            <a:pPr algn="ctr">
              <a:spcAft>
                <a:spcPts val="300"/>
              </a:spcAft>
              <a:defRPr sz="2000" b="1">
                <a:solidFill>
                  <a:srgbClr val="292525"/>
                </a:solidFill>
                <a:latin typeface="Arial"/>
              </a:defRPr>
            </a:pPr>
            <a:r>
              <a:t>State Secretariat for Democratic Memory</a:t>
            </a:r>
          </a:p>
          <a:p>
            <a:pPr algn="ctr">
              <a:spcAft>
                <a:spcPts val="300"/>
              </a:spcAft>
              <a:defRPr sz="2000" b="1">
                <a:solidFill>
                  <a:srgbClr val="292525"/>
                </a:solidFill>
                <a:latin typeface="Arial"/>
              </a:defRPr>
            </a:pPr>
            <a:r>
              <a:t>SEMD</a:t>
            </a:r>
          </a:p>
        </p:txBody>
      </p:sp>
      <p:cxnSp>
        <p:nvCxnSpPr>
          <p:cNvPr id="10" name="Connector 9"/>
          <p:cNvCxnSpPr/>
          <p:nvPr/>
        </p:nvCxnSpPr>
        <p:spPr>
          <a:xfrm>
            <a:off x="6117336" y="2674055"/>
            <a:ext cx="0" cy="356616"/>
          </a:xfrm>
          <a:prstGeom prst="line">
            <a:avLst/>
          </a:prstGeom>
          <a:ln w="25400">
            <a:solidFill>
              <a:srgbClr val="73A89A"/>
            </a:solidFill>
          </a:ln>
        </p:spPr>
        <p:style>
          <a:lnRef idx="2">
            <a:schemeClr val="accent1"/>
          </a:lnRef>
          <a:fillRef idx="0">
            <a:schemeClr val="accent1"/>
          </a:fillRef>
          <a:effectRef idx="1">
            <a:schemeClr val="accent1"/>
          </a:effectRef>
          <a:fontRef idx="minor">
            <a:schemeClr val="tx1"/>
          </a:fontRef>
        </p:style>
      </p:cxnSp>
      <p:cxnSp>
        <p:nvCxnSpPr>
          <p:cNvPr id="11" name="Connector 10"/>
          <p:cNvCxnSpPr/>
          <p:nvPr/>
        </p:nvCxnSpPr>
        <p:spPr>
          <a:xfrm>
            <a:off x="1764792" y="3030671"/>
            <a:ext cx="8705088" cy="0"/>
          </a:xfrm>
          <a:prstGeom prst="line">
            <a:avLst/>
          </a:prstGeom>
          <a:ln w="25400">
            <a:solidFill>
              <a:srgbClr val="73A89A"/>
            </a:solidFill>
          </a:ln>
        </p:spPr>
        <p:style>
          <a:lnRef idx="2">
            <a:schemeClr val="accent1"/>
          </a:lnRef>
          <a:fillRef idx="0">
            <a:schemeClr val="accent1"/>
          </a:fillRef>
          <a:effectRef idx="1">
            <a:schemeClr val="accent1"/>
          </a:effectRef>
          <a:fontRef idx="minor">
            <a:schemeClr val="tx1"/>
          </a:fontRef>
        </p:style>
      </p:cxnSp>
      <p:cxnSp>
        <p:nvCxnSpPr>
          <p:cNvPr id="12" name="Connector 11"/>
          <p:cNvCxnSpPr/>
          <p:nvPr/>
        </p:nvCxnSpPr>
        <p:spPr>
          <a:xfrm>
            <a:off x="1764792" y="3030671"/>
            <a:ext cx="0" cy="429768"/>
          </a:xfrm>
          <a:prstGeom prst="line">
            <a:avLst/>
          </a:prstGeom>
          <a:ln w="25400">
            <a:solidFill>
              <a:srgbClr val="73A89A"/>
            </a:solidFill>
            <a:tailEnd type="triangle" w="med" len="med"/>
          </a:ln>
        </p:spPr>
        <p:style>
          <a:lnRef idx="2">
            <a:schemeClr val="accent1"/>
          </a:lnRef>
          <a:fillRef idx="0">
            <a:schemeClr val="accent1"/>
          </a:fillRef>
          <a:effectRef idx="1">
            <a:schemeClr val="accent1"/>
          </a:effectRef>
          <a:fontRef idx="minor">
            <a:schemeClr val="tx1"/>
          </a:fontRef>
        </p:style>
      </p:cxnSp>
      <p:cxnSp>
        <p:nvCxnSpPr>
          <p:cNvPr id="13" name="Connector 12"/>
          <p:cNvCxnSpPr/>
          <p:nvPr/>
        </p:nvCxnSpPr>
        <p:spPr>
          <a:xfrm>
            <a:off x="4663440" y="3030671"/>
            <a:ext cx="0" cy="429768"/>
          </a:xfrm>
          <a:prstGeom prst="line">
            <a:avLst/>
          </a:prstGeom>
          <a:ln w="25400">
            <a:solidFill>
              <a:srgbClr val="73A89A"/>
            </a:solidFill>
            <a:tailEnd type="triangle" w="med" len="med"/>
          </a:ln>
        </p:spPr>
        <p:style>
          <a:lnRef idx="2">
            <a:schemeClr val="accent1"/>
          </a:lnRef>
          <a:fillRef idx="0">
            <a:schemeClr val="accent1"/>
          </a:fillRef>
          <a:effectRef idx="1">
            <a:schemeClr val="accent1"/>
          </a:effectRef>
          <a:fontRef idx="minor">
            <a:schemeClr val="tx1"/>
          </a:fontRef>
        </p:style>
      </p:cxnSp>
      <p:cxnSp>
        <p:nvCxnSpPr>
          <p:cNvPr id="14" name="Connector 13"/>
          <p:cNvCxnSpPr/>
          <p:nvPr/>
        </p:nvCxnSpPr>
        <p:spPr>
          <a:xfrm>
            <a:off x="7562088" y="3030671"/>
            <a:ext cx="0" cy="429768"/>
          </a:xfrm>
          <a:prstGeom prst="line">
            <a:avLst/>
          </a:prstGeom>
          <a:ln w="25400">
            <a:solidFill>
              <a:srgbClr val="73A89A"/>
            </a:solidFill>
            <a:tailEnd type="triangle" w="med" len="med"/>
          </a:ln>
        </p:spPr>
        <p:style>
          <a:lnRef idx="2">
            <a:schemeClr val="accent1"/>
          </a:lnRef>
          <a:fillRef idx="0">
            <a:schemeClr val="accent1"/>
          </a:fillRef>
          <a:effectRef idx="1">
            <a:schemeClr val="accent1"/>
          </a:effectRef>
          <a:fontRef idx="minor">
            <a:schemeClr val="tx1"/>
          </a:fontRef>
        </p:style>
      </p:cxnSp>
      <p:cxnSp>
        <p:nvCxnSpPr>
          <p:cNvPr id="15" name="Connector 14"/>
          <p:cNvCxnSpPr/>
          <p:nvPr/>
        </p:nvCxnSpPr>
        <p:spPr>
          <a:xfrm>
            <a:off x="10460736" y="3030671"/>
            <a:ext cx="0" cy="429768"/>
          </a:xfrm>
          <a:prstGeom prst="line">
            <a:avLst/>
          </a:prstGeom>
          <a:ln w="25400">
            <a:solidFill>
              <a:srgbClr val="73A89A"/>
            </a:solidFill>
            <a:tailEnd type="triangle" w="med" len="med"/>
          </a:ln>
        </p:spPr>
        <p:style>
          <a:lnRef idx="2">
            <a:schemeClr val="accent1"/>
          </a:lnRef>
          <a:fillRef idx="0">
            <a:schemeClr val="accent1"/>
          </a:fillRef>
          <a:effectRef idx="1">
            <a:schemeClr val="accent1"/>
          </a:effectRef>
          <a:fontRef idx="minor">
            <a:schemeClr val="tx1"/>
          </a:fontRef>
        </p:style>
      </p:cxnSp>
      <p:sp>
        <p:nvSpPr>
          <p:cNvPr id="16" name="Rectangle 15"/>
          <p:cNvSpPr/>
          <p:nvPr/>
        </p:nvSpPr>
        <p:spPr>
          <a:xfrm>
            <a:off x="521208" y="3506159"/>
            <a:ext cx="2487168" cy="2212848"/>
          </a:xfrm>
          <a:prstGeom prst="rect">
            <a:avLst/>
          </a:prstGeom>
          <a:solidFill>
            <a:srgbClr val="EEF5F2"/>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7" name="TextBox 16"/>
          <p:cNvSpPr txBox="1"/>
          <p:nvPr/>
        </p:nvSpPr>
        <p:spPr>
          <a:xfrm>
            <a:off x="667512" y="3762191"/>
            <a:ext cx="2194560" cy="731520"/>
          </a:xfrm>
          <a:prstGeom prst="rect">
            <a:avLst/>
          </a:prstGeom>
          <a:noFill/>
        </p:spPr>
        <p:txBody>
          <a:bodyPr wrap="square" lIns="0" tIns="0" rIns="0" bIns="0">
            <a:spAutoFit/>
          </a:bodyPr>
          <a:lstStyle/>
          <a:p>
            <a:pPr algn="ctr">
              <a:spcAft>
                <a:spcPts val="300"/>
              </a:spcAft>
              <a:defRPr sz="2000" b="1">
                <a:solidFill>
                  <a:srgbClr val="292525"/>
                </a:solidFill>
                <a:latin typeface="Arial"/>
              </a:defRPr>
            </a:pPr>
            <a:r>
              <a:t>Autonomous</a:t>
            </a:r>
          </a:p>
          <a:p>
            <a:pPr algn="ctr">
              <a:spcAft>
                <a:spcPts val="300"/>
              </a:spcAft>
              <a:defRPr sz="2000" b="1">
                <a:solidFill>
                  <a:srgbClr val="292525"/>
                </a:solidFill>
                <a:latin typeface="Arial"/>
              </a:defRPr>
            </a:pPr>
            <a:r>
              <a:t>communities</a:t>
            </a:r>
          </a:p>
        </p:txBody>
      </p:sp>
      <p:sp>
        <p:nvSpPr>
          <p:cNvPr id="18" name="TextBox 17"/>
          <p:cNvSpPr txBox="1"/>
          <p:nvPr/>
        </p:nvSpPr>
        <p:spPr>
          <a:xfrm>
            <a:off x="667512" y="4795463"/>
            <a:ext cx="2194560" cy="676656"/>
          </a:xfrm>
          <a:prstGeom prst="rect">
            <a:avLst/>
          </a:prstGeom>
          <a:noFill/>
        </p:spPr>
        <p:txBody>
          <a:bodyPr wrap="square" lIns="0" tIns="0" rIns="0" bIns="0">
            <a:spAutoFit/>
          </a:bodyPr>
          <a:lstStyle/>
          <a:p>
            <a:pPr algn="ctr">
              <a:spcAft>
                <a:spcPts val="300"/>
              </a:spcAft>
              <a:defRPr sz="1600" b="0">
                <a:solidFill>
                  <a:srgbClr val="292525"/>
                </a:solidFill>
                <a:latin typeface="Arial"/>
              </a:defRPr>
            </a:pPr>
            <a:r>
              <a:t>Territorial Council</a:t>
            </a:r>
          </a:p>
          <a:p>
            <a:pPr algn="ctr">
              <a:spcAft>
                <a:spcPts val="300"/>
              </a:spcAft>
              <a:defRPr sz="1600" b="0">
                <a:solidFill>
                  <a:srgbClr val="292525"/>
                </a:solidFill>
                <a:latin typeface="Arial"/>
              </a:defRPr>
            </a:pPr>
            <a:r>
              <a:t>funding</a:t>
            </a:r>
          </a:p>
        </p:txBody>
      </p:sp>
      <p:sp>
        <p:nvSpPr>
          <p:cNvPr id="19" name="Rectangle 18"/>
          <p:cNvSpPr/>
          <p:nvPr/>
        </p:nvSpPr>
        <p:spPr>
          <a:xfrm>
            <a:off x="3419856" y="3506159"/>
            <a:ext cx="2487168" cy="2212848"/>
          </a:xfrm>
          <a:prstGeom prst="rect">
            <a:avLst/>
          </a:prstGeom>
          <a:solidFill>
            <a:srgbClr val="EEF5F2"/>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0" name="TextBox 19"/>
          <p:cNvSpPr txBox="1"/>
          <p:nvPr/>
        </p:nvSpPr>
        <p:spPr>
          <a:xfrm>
            <a:off x="3566160" y="3762191"/>
            <a:ext cx="2194560" cy="731520"/>
          </a:xfrm>
          <a:prstGeom prst="rect">
            <a:avLst/>
          </a:prstGeom>
          <a:noFill/>
        </p:spPr>
        <p:txBody>
          <a:bodyPr wrap="square" lIns="0" tIns="0" rIns="0" bIns="0">
            <a:spAutoFit/>
          </a:bodyPr>
          <a:lstStyle/>
          <a:p>
            <a:pPr algn="ctr">
              <a:spcAft>
                <a:spcPts val="300"/>
              </a:spcAft>
              <a:defRPr sz="2000" b="1">
                <a:solidFill>
                  <a:srgbClr val="292525"/>
                </a:solidFill>
                <a:latin typeface="Arial"/>
              </a:defRPr>
            </a:pPr>
            <a:r>
              <a:t>Municipalities</a:t>
            </a:r>
          </a:p>
        </p:txBody>
      </p:sp>
      <p:sp>
        <p:nvSpPr>
          <p:cNvPr id="21" name="TextBox 20"/>
          <p:cNvSpPr txBox="1"/>
          <p:nvPr/>
        </p:nvSpPr>
        <p:spPr>
          <a:xfrm>
            <a:off x="3566160" y="4795463"/>
            <a:ext cx="2194560" cy="676656"/>
          </a:xfrm>
          <a:prstGeom prst="rect">
            <a:avLst/>
          </a:prstGeom>
          <a:noFill/>
        </p:spPr>
        <p:txBody>
          <a:bodyPr wrap="square" lIns="0" tIns="0" rIns="0" bIns="0">
            <a:spAutoFit/>
          </a:bodyPr>
          <a:lstStyle/>
          <a:p>
            <a:pPr algn="ctr">
              <a:spcAft>
                <a:spcPts val="300"/>
              </a:spcAft>
              <a:defRPr sz="1600" b="0">
                <a:solidFill>
                  <a:srgbClr val="292525"/>
                </a:solidFill>
                <a:latin typeface="Arial"/>
              </a:defRPr>
            </a:pPr>
            <a:r>
              <a:t>FEMP funding and</a:t>
            </a:r>
          </a:p>
          <a:p>
            <a:pPr algn="ctr">
              <a:spcAft>
                <a:spcPts val="300"/>
              </a:spcAft>
              <a:defRPr sz="1600" b="0">
                <a:solidFill>
                  <a:srgbClr val="292525"/>
                </a:solidFill>
                <a:latin typeface="Arial"/>
              </a:defRPr>
            </a:pPr>
            <a:r>
              <a:t>direct grants</a:t>
            </a:r>
          </a:p>
        </p:txBody>
      </p:sp>
      <p:sp>
        <p:nvSpPr>
          <p:cNvPr id="22" name="Rectangle 21"/>
          <p:cNvSpPr/>
          <p:nvPr/>
        </p:nvSpPr>
        <p:spPr>
          <a:xfrm>
            <a:off x="6318504" y="3506159"/>
            <a:ext cx="2487168" cy="2212848"/>
          </a:xfrm>
          <a:prstGeom prst="rect">
            <a:avLst/>
          </a:prstGeom>
          <a:solidFill>
            <a:srgbClr val="EEF5F2"/>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3" name="TextBox 22"/>
          <p:cNvSpPr txBox="1"/>
          <p:nvPr/>
        </p:nvSpPr>
        <p:spPr>
          <a:xfrm>
            <a:off x="6464808" y="3762191"/>
            <a:ext cx="2194560" cy="731520"/>
          </a:xfrm>
          <a:prstGeom prst="rect">
            <a:avLst/>
          </a:prstGeom>
          <a:noFill/>
        </p:spPr>
        <p:txBody>
          <a:bodyPr wrap="square" lIns="0" tIns="0" rIns="0" bIns="0">
            <a:spAutoFit/>
          </a:bodyPr>
          <a:lstStyle/>
          <a:p>
            <a:pPr algn="ctr">
              <a:spcAft>
                <a:spcPts val="300"/>
              </a:spcAft>
              <a:defRPr sz="2000" b="1">
                <a:solidFill>
                  <a:srgbClr val="292525"/>
                </a:solidFill>
                <a:latin typeface="Arial"/>
              </a:defRPr>
            </a:pPr>
            <a:r>
              <a:t>Universities</a:t>
            </a:r>
          </a:p>
          <a:p>
            <a:pPr algn="ctr">
              <a:spcAft>
                <a:spcPts val="300"/>
              </a:spcAft>
              <a:defRPr sz="2000" b="1">
                <a:solidFill>
                  <a:srgbClr val="292525"/>
                </a:solidFill>
                <a:latin typeface="Arial"/>
              </a:defRPr>
            </a:pPr>
            <a:r>
              <a:t>and associations</a:t>
            </a:r>
          </a:p>
        </p:txBody>
      </p:sp>
      <p:sp>
        <p:nvSpPr>
          <p:cNvPr id="24" name="TextBox 23"/>
          <p:cNvSpPr txBox="1"/>
          <p:nvPr/>
        </p:nvSpPr>
        <p:spPr>
          <a:xfrm>
            <a:off x="6464808" y="4795463"/>
            <a:ext cx="2194560" cy="676656"/>
          </a:xfrm>
          <a:prstGeom prst="rect">
            <a:avLst/>
          </a:prstGeom>
          <a:noFill/>
        </p:spPr>
        <p:txBody>
          <a:bodyPr wrap="square" lIns="0" tIns="0" rIns="0" bIns="0">
            <a:spAutoFit/>
          </a:bodyPr>
          <a:lstStyle/>
          <a:p>
            <a:pPr algn="ctr">
              <a:spcAft>
                <a:spcPts val="300"/>
              </a:spcAft>
              <a:defRPr sz="1600" b="0">
                <a:solidFill>
                  <a:srgbClr val="292525"/>
                </a:solidFill>
                <a:latin typeface="Arial"/>
              </a:defRPr>
            </a:pPr>
            <a:r>
              <a:t>Competitive grants</a:t>
            </a:r>
          </a:p>
        </p:txBody>
      </p:sp>
      <p:sp>
        <p:nvSpPr>
          <p:cNvPr id="25" name="Rectangle 24"/>
          <p:cNvSpPr/>
          <p:nvPr/>
        </p:nvSpPr>
        <p:spPr>
          <a:xfrm>
            <a:off x="9217152" y="3506159"/>
            <a:ext cx="2487168" cy="2212848"/>
          </a:xfrm>
          <a:prstGeom prst="rect">
            <a:avLst/>
          </a:prstGeom>
          <a:solidFill>
            <a:srgbClr val="EEF5F2"/>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6" name="TextBox 25"/>
          <p:cNvSpPr txBox="1"/>
          <p:nvPr/>
        </p:nvSpPr>
        <p:spPr>
          <a:xfrm>
            <a:off x="9363456" y="3762191"/>
            <a:ext cx="2194560" cy="731520"/>
          </a:xfrm>
          <a:prstGeom prst="rect">
            <a:avLst/>
          </a:prstGeom>
          <a:noFill/>
        </p:spPr>
        <p:txBody>
          <a:bodyPr wrap="square" lIns="0" tIns="0" rIns="0" bIns="0">
            <a:spAutoFit/>
          </a:bodyPr>
          <a:lstStyle/>
          <a:p>
            <a:pPr algn="ctr">
              <a:spcAft>
                <a:spcPts val="300"/>
              </a:spcAft>
              <a:defRPr sz="2000" b="1">
                <a:solidFill>
                  <a:srgbClr val="292525"/>
                </a:solidFill>
                <a:latin typeface="Arial"/>
              </a:defRPr>
            </a:pPr>
            <a:r>
              <a:t>Direct execution</a:t>
            </a:r>
          </a:p>
        </p:txBody>
      </p:sp>
      <p:sp>
        <p:nvSpPr>
          <p:cNvPr id="27" name="TextBox 26"/>
          <p:cNvSpPr txBox="1"/>
          <p:nvPr/>
        </p:nvSpPr>
        <p:spPr>
          <a:xfrm>
            <a:off x="9363456" y="4795463"/>
            <a:ext cx="2194560" cy="676656"/>
          </a:xfrm>
          <a:prstGeom prst="rect">
            <a:avLst/>
          </a:prstGeom>
          <a:noFill/>
        </p:spPr>
        <p:txBody>
          <a:bodyPr wrap="square" lIns="0" tIns="0" rIns="0" bIns="0">
            <a:spAutoFit/>
          </a:bodyPr>
          <a:lstStyle/>
          <a:p>
            <a:pPr algn="ctr">
              <a:spcAft>
                <a:spcPts val="300"/>
              </a:spcAft>
              <a:defRPr sz="1600" b="0">
                <a:solidFill>
                  <a:srgbClr val="292525"/>
                </a:solidFill>
                <a:latin typeface="Arial"/>
              </a:defRPr>
            </a:pPr>
            <a:r>
              <a:t>Contracts initiated</a:t>
            </a:r>
          </a:p>
          <a:p>
            <a:pPr algn="ctr">
              <a:spcAft>
                <a:spcPts val="300"/>
              </a:spcAft>
              <a:defRPr sz="1600" b="0">
                <a:solidFill>
                  <a:srgbClr val="292525"/>
                </a:solidFill>
                <a:latin typeface="Arial"/>
              </a:defRPr>
            </a:pPr>
            <a:r>
              <a:t>and controlled by SEMD</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502920" y="320040"/>
            <a:ext cx="8229600" cy="237744"/>
          </a:xfrm>
          <a:prstGeom prst="rect">
            <a:avLst/>
          </a:prstGeom>
          <a:noFill/>
        </p:spPr>
        <p:txBody>
          <a:bodyPr wrap="square" lIns="0" tIns="0" rIns="0" bIns="0">
            <a:spAutoFit/>
          </a:bodyPr>
          <a:lstStyle/>
          <a:p>
            <a:pPr>
              <a:spcAft>
                <a:spcPts val="300"/>
              </a:spcAft>
              <a:defRPr sz="1500" b="1">
                <a:solidFill>
                  <a:srgbClr val="73A89A"/>
                </a:solidFill>
                <a:latin typeface="Arial"/>
              </a:defRPr>
            </a:pPr>
            <a:r>
              <a:t>PUBLIC POLICY · TERRITORIAL REACH</a:t>
            </a:r>
          </a:p>
        </p:txBody>
      </p:sp>
      <p:sp>
        <p:nvSpPr>
          <p:cNvPr id="3" name="TextBox 2"/>
          <p:cNvSpPr txBox="1"/>
          <p:nvPr/>
        </p:nvSpPr>
        <p:spPr>
          <a:xfrm>
            <a:off x="502920" y="987552"/>
            <a:ext cx="11155680" cy="438912"/>
          </a:xfrm>
          <a:prstGeom prst="rect">
            <a:avLst/>
          </a:prstGeom>
          <a:noFill/>
        </p:spPr>
        <p:txBody>
          <a:bodyPr wrap="square" lIns="0" tIns="0" rIns="0" bIns="0">
            <a:spAutoFit/>
          </a:bodyPr>
          <a:lstStyle/>
          <a:p>
            <a:pPr>
              <a:spcAft>
                <a:spcPts val="300"/>
              </a:spcAft>
              <a:defRPr sz="2800" b="0">
                <a:solidFill>
                  <a:srgbClr val="292525"/>
                </a:solidFill>
                <a:latin typeface="Georgia"/>
              </a:defRPr>
            </a:pPr>
            <a:r>
              <a:rPr lang="en-US" dirty="0"/>
              <a:t>SEMD- Victims Search Projects Across Spain</a:t>
            </a:r>
            <a:endParaRPr dirty="0"/>
          </a:p>
        </p:txBody>
      </p:sp>
      <p:pic>
        <p:nvPicPr>
          <p:cNvPr id="4" name="Picture 3" descr="image.png"/>
          <p:cNvPicPr>
            <a:picLocks noChangeAspect="1"/>
          </p:cNvPicPr>
          <p:nvPr/>
        </p:nvPicPr>
        <p:blipFill>
          <a:blip r:embed="rId3"/>
          <a:stretch>
            <a:fillRect/>
          </a:stretch>
        </p:blipFill>
        <p:spPr>
          <a:xfrm>
            <a:off x="8851392" y="155448"/>
            <a:ext cx="2834640" cy="811987"/>
          </a:xfrm>
          <a:prstGeom prst="rect">
            <a:avLst/>
          </a:prstGeom>
        </p:spPr>
      </p:pic>
      <p:sp>
        <p:nvSpPr>
          <p:cNvPr id="5" name="Rectangle 4"/>
          <p:cNvSpPr/>
          <p:nvPr/>
        </p:nvSpPr>
        <p:spPr>
          <a:xfrm>
            <a:off x="502920" y="6428232"/>
            <a:ext cx="11155680" cy="10972"/>
          </a:xfrm>
          <a:prstGeom prst="rect">
            <a:avLst/>
          </a:prstGeom>
          <a:solidFill>
            <a:srgbClr val="EAE9E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6" name="TextBox 5"/>
          <p:cNvSpPr txBox="1"/>
          <p:nvPr/>
        </p:nvSpPr>
        <p:spPr>
          <a:xfrm>
            <a:off x="11247120" y="6510528"/>
            <a:ext cx="365760" cy="182880"/>
          </a:xfrm>
          <a:prstGeom prst="rect">
            <a:avLst/>
          </a:prstGeom>
          <a:noFill/>
        </p:spPr>
        <p:txBody>
          <a:bodyPr wrap="square" lIns="0" tIns="0" rIns="0" bIns="0">
            <a:spAutoFit/>
          </a:bodyPr>
          <a:lstStyle/>
          <a:p>
            <a:pPr>
              <a:spcAft>
                <a:spcPts val="300"/>
              </a:spcAft>
              <a:defRPr sz="900" b="0">
                <a:solidFill>
                  <a:srgbClr val="585254"/>
                </a:solidFill>
                <a:latin typeface="Arial"/>
              </a:defRPr>
            </a:pPr>
            <a:r>
              <a:t>6</a:t>
            </a:r>
          </a:p>
        </p:txBody>
      </p:sp>
      <p:sp>
        <p:nvSpPr>
          <p:cNvPr id="7" name="TextBox 6"/>
          <p:cNvSpPr txBox="1"/>
          <p:nvPr/>
        </p:nvSpPr>
        <p:spPr>
          <a:xfrm>
            <a:off x="502920" y="6510528"/>
            <a:ext cx="10607040" cy="246888"/>
          </a:xfrm>
          <a:prstGeom prst="rect">
            <a:avLst/>
          </a:prstGeom>
          <a:noFill/>
        </p:spPr>
        <p:txBody>
          <a:bodyPr wrap="square" lIns="0" tIns="0" rIns="0" bIns="0">
            <a:spAutoFit/>
          </a:bodyPr>
          <a:lstStyle/>
          <a:p>
            <a:pPr>
              <a:spcAft>
                <a:spcPts val="300"/>
              </a:spcAft>
              <a:defRPr sz="800" b="0">
                <a:solidFill>
                  <a:srgbClr val="585254"/>
                </a:solidFill>
                <a:latin typeface="Arial"/>
              </a:defRPr>
            </a:pPr>
            <a:r>
              <a:t>Map: Obra derivada de BDLJE CC-BY 4.0 ign.es · Portugal: Natural Earth · Table: Jaime del Rey, supplied 14 Oct 2026.</a:t>
            </a:r>
          </a:p>
        </p:txBody>
      </p:sp>
      <p:sp>
        <p:nvSpPr>
          <p:cNvPr id="541" name="Portugal · polígono 1"/>
          <p:cNvSpPr/>
          <p:nvPr/>
        </p:nvSpPr>
        <p:spPr>
          <a:xfrm>
            <a:off x="1985972" y="2669687"/>
            <a:ext cx="967075" cy="1970938"/>
          </a:xfrm>
          <a:custGeom>
            <a:avLst/>
            <a:gdLst/>
            <a:ahLst/>
            <a:cxnLst/>
            <a:rect l="l" t="t" r="r" b="b"/>
            <a:pathLst>
              <a:path w="1585370" h="3231047">
                <a:moveTo>
                  <a:pt x="1152406" y="2107444"/>
                </a:moveTo>
                <a:lnTo>
                  <a:pt x="1130179" y="2112333"/>
                </a:lnTo>
                <a:lnTo>
                  <a:pt x="1116341" y="2129883"/>
                </a:lnTo>
                <a:lnTo>
                  <a:pt x="1072659" y="2162858"/>
                </a:lnTo>
                <a:lnTo>
                  <a:pt x="1066087" y="2177837"/>
                </a:lnTo>
                <a:lnTo>
                  <a:pt x="1061806" y="2212991"/>
                </a:lnTo>
                <a:lnTo>
                  <a:pt x="1062777" y="2224162"/>
                </a:lnTo>
                <a:lnTo>
                  <a:pt x="1072659" y="2236778"/>
                </a:lnTo>
                <a:lnTo>
                  <a:pt x="1049884" y="2274639"/>
                </a:lnTo>
                <a:lnTo>
                  <a:pt x="1036444" y="2312881"/>
                </a:lnTo>
                <a:lnTo>
                  <a:pt x="1041994" y="2320958"/>
                </a:lnTo>
                <a:lnTo>
                  <a:pt x="1041471" y="2328079"/>
                </a:lnTo>
                <a:lnTo>
                  <a:pt x="1029897" y="2342272"/>
                </a:lnTo>
                <a:lnTo>
                  <a:pt x="1050158" y="2355665"/>
                </a:lnTo>
                <a:lnTo>
                  <a:pt x="1101108" y="2421430"/>
                </a:lnTo>
                <a:lnTo>
                  <a:pt x="1108351" y="2437003"/>
                </a:lnTo>
                <a:lnTo>
                  <a:pt x="1122389" y="2449322"/>
                </a:lnTo>
                <a:lnTo>
                  <a:pt x="1141803" y="2499101"/>
                </a:lnTo>
                <a:lnTo>
                  <a:pt x="1153054" y="2509709"/>
                </a:lnTo>
                <a:lnTo>
                  <a:pt x="1172542" y="2507287"/>
                </a:lnTo>
                <a:lnTo>
                  <a:pt x="1184266" y="2501967"/>
                </a:lnTo>
                <a:lnTo>
                  <a:pt x="1190190" y="2493749"/>
                </a:lnTo>
                <a:lnTo>
                  <a:pt x="1220157" y="2489758"/>
                </a:lnTo>
                <a:lnTo>
                  <a:pt x="1228197" y="2495586"/>
                </a:lnTo>
                <a:lnTo>
                  <a:pt x="1191360" y="2602143"/>
                </a:lnTo>
                <a:lnTo>
                  <a:pt x="1179139" y="2603580"/>
                </a:lnTo>
                <a:lnTo>
                  <a:pt x="1143545" y="2591478"/>
                </a:lnTo>
                <a:lnTo>
                  <a:pt x="1125973" y="2617891"/>
                </a:lnTo>
                <a:lnTo>
                  <a:pt x="1113678" y="2622849"/>
                </a:lnTo>
                <a:lnTo>
                  <a:pt x="1095358" y="2619707"/>
                </a:lnTo>
                <a:lnTo>
                  <a:pt x="1071563" y="2629986"/>
                </a:lnTo>
                <a:lnTo>
                  <a:pt x="1073530" y="2646955"/>
                </a:lnTo>
                <a:lnTo>
                  <a:pt x="1055111" y="2707060"/>
                </a:lnTo>
                <a:lnTo>
                  <a:pt x="1041845" y="2730742"/>
                </a:lnTo>
                <a:lnTo>
                  <a:pt x="997565" y="2768108"/>
                </a:lnTo>
                <a:lnTo>
                  <a:pt x="989053" y="2780572"/>
                </a:lnTo>
                <a:lnTo>
                  <a:pt x="975762" y="2837325"/>
                </a:lnTo>
                <a:lnTo>
                  <a:pt x="955177" y="2858913"/>
                </a:lnTo>
                <a:lnTo>
                  <a:pt x="954456" y="2871352"/>
                </a:lnTo>
                <a:lnTo>
                  <a:pt x="947785" y="2879722"/>
                </a:lnTo>
                <a:lnTo>
                  <a:pt x="954655" y="2902702"/>
                </a:lnTo>
                <a:lnTo>
                  <a:pt x="973671" y="2924007"/>
                </a:lnTo>
                <a:lnTo>
                  <a:pt x="977080" y="2935346"/>
                </a:lnTo>
                <a:lnTo>
                  <a:pt x="980266" y="2970350"/>
                </a:lnTo>
                <a:lnTo>
                  <a:pt x="988580" y="2989212"/>
                </a:lnTo>
                <a:lnTo>
                  <a:pt x="996968" y="3057201"/>
                </a:lnTo>
                <a:lnTo>
                  <a:pt x="993757" y="3066396"/>
                </a:lnTo>
                <a:lnTo>
                  <a:pt x="996096" y="3080060"/>
                </a:lnTo>
                <a:lnTo>
                  <a:pt x="1003306" y="3106629"/>
                </a:lnTo>
                <a:lnTo>
                  <a:pt x="1010146" y="3115264"/>
                </a:lnTo>
                <a:lnTo>
                  <a:pt x="1006579" y="3123528"/>
                </a:lnTo>
                <a:lnTo>
                  <a:pt x="988235" y="3114600"/>
                </a:lnTo>
                <a:lnTo>
                  <a:pt x="956407" y="3119347"/>
                </a:lnTo>
                <a:lnTo>
                  <a:pt x="900747" y="3154284"/>
                </a:lnTo>
                <a:lnTo>
                  <a:pt x="808164" y="3223833"/>
                </a:lnTo>
                <a:lnTo>
                  <a:pt x="745566" y="3214556"/>
                </a:lnTo>
                <a:lnTo>
                  <a:pt x="741431" y="3221477"/>
                </a:lnTo>
                <a:lnTo>
                  <a:pt x="725498" y="3214556"/>
                </a:lnTo>
                <a:lnTo>
                  <a:pt x="732435" y="3231047"/>
                </a:lnTo>
                <a:lnTo>
                  <a:pt x="721617" y="3215071"/>
                </a:lnTo>
                <a:lnTo>
                  <a:pt x="704272" y="3200441"/>
                </a:lnTo>
                <a:lnTo>
                  <a:pt x="669936" y="3181262"/>
                </a:lnTo>
                <a:lnTo>
                  <a:pt x="634970" y="3169901"/>
                </a:lnTo>
                <a:lnTo>
                  <a:pt x="580037" y="3176177"/>
                </a:lnTo>
                <a:lnTo>
                  <a:pt x="545271" y="3163923"/>
                </a:lnTo>
                <a:lnTo>
                  <a:pt x="530903" y="3170480"/>
                </a:lnTo>
                <a:lnTo>
                  <a:pt x="509893" y="3173140"/>
                </a:lnTo>
                <a:lnTo>
                  <a:pt x="488018" y="3166239"/>
                </a:lnTo>
                <a:lnTo>
                  <a:pt x="462387" y="3151949"/>
                </a:lnTo>
                <a:lnTo>
                  <a:pt x="441829" y="3148238"/>
                </a:lnTo>
                <a:lnTo>
                  <a:pt x="412235" y="3151998"/>
                </a:lnTo>
                <a:lnTo>
                  <a:pt x="390716" y="3173008"/>
                </a:lnTo>
                <a:lnTo>
                  <a:pt x="361142" y="3173008"/>
                </a:lnTo>
                <a:lnTo>
                  <a:pt x="336624" y="3185363"/>
                </a:lnTo>
                <a:lnTo>
                  <a:pt x="318012" y="3188923"/>
                </a:lnTo>
                <a:lnTo>
                  <a:pt x="307443" y="3198452"/>
                </a:lnTo>
                <a:lnTo>
                  <a:pt x="297925" y="3194583"/>
                </a:lnTo>
                <a:lnTo>
                  <a:pt x="265599" y="3218311"/>
                </a:lnTo>
                <a:lnTo>
                  <a:pt x="247842" y="3207020"/>
                </a:lnTo>
                <a:lnTo>
                  <a:pt x="240630" y="3210113"/>
                </a:lnTo>
                <a:lnTo>
                  <a:pt x="246549" y="3184823"/>
                </a:lnTo>
                <a:lnTo>
                  <a:pt x="267642" y="3151417"/>
                </a:lnTo>
                <a:lnTo>
                  <a:pt x="281238" y="3120478"/>
                </a:lnTo>
                <a:lnTo>
                  <a:pt x="276829" y="3102496"/>
                </a:lnTo>
                <a:lnTo>
                  <a:pt x="296747" y="3082641"/>
                </a:lnTo>
                <a:lnTo>
                  <a:pt x="303623" y="3055867"/>
                </a:lnTo>
                <a:lnTo>
                  <a:pt x="296071" y="3035763"/>
                </a:lnTo>
                <a:lnTo>
                  <a:pt x="317317" y="3005240"/>
                </a:lnTo>
                <a:lnTo>
                  <a:pt x="328236" y="2970324"/>
                </a:lnTo>
                <a:lnTo>
                  <a:pt x="336967" y="2926830"/>
                </a:lnTo>
                <a:lnTo>
                  <a:pt x="338106" y="2899043"/>
                </a:lnTo>
                <a:lnTo>
                  <a:pt x="323160" y="2859417"/>
                </a:lnTo>
                <a:lnTo>
                  <a:pt x="336271" y="2800406"/>
                </a:lnTo>
                <a:lnTo>
                  <a:pt x="356340" y="2794833"/>
                </a:lnTo>
                <a:lnTo>
                  <a:pt x="358966" y="2780190"/>
                </a:lnTo>
                <a:lnTo>
                  <a:pt x="331744" y="2784997"/>
                </a:lnTo>
                <a:lnTo>
                  <a:pt x="327746" y="2774391"/>
                </a:lnTo>
                <a:lnTo>
                  <a:pt x="337294" y="2710654"/>
                </a:lnTo>
                <a:lnTo>
                  <a:pt x="333618" y="2675874"/>
                </a:lnTo>
                <a:lnTo>
                  <a:pt x="325981" y="2660371"/>
                </a:lnTo>
                <a:lnTo>
                  <a:pt x="309990" y="2657311"/>
                </a:lnTo>
                <a:lnTo>
                  <a:pt x="290254" y="2644935"/>
                </a:lnTo>
                <a:lnTo>
                  <a:pt x="303424" y="2632059"/>
                </a:lnTo>
                <a:lnTo>
                  <a:pt x="328383" y="2577954"/>
                </a:lnTo>
                <a:lnTo>
                  <a:pt x="348269" y="2501522"/>
                </a:lnTo>
                <a:lnTo>
                  <a:pt x="338311" y="2395827"/>
                </a:lnTo>
                <a:lnTo>
                  <a:pt x="325850" y="2371500"/>
                </a:lnTo>
                <a:lnTo>
                  <a:pt x="298231" y="2340549"/>
                </a:lnTo>
                <a:lnTo>
                  <a:pt x="280709" y="2325982"/>
                </a:lnTo>
                <a:lnTo>
                  <a:pt x="267245" y="2320724"/>
                </a:lnTo>
                <a:lnTo>
                  <a:pt x="274614" y="2313088"/>
                </a:lnTo>
                <a:lnTo>
                  <a:pt x="285590" y="2317645"/>
                </a:lnTo>
                <a:lnTo>
                  <a:pt x="303424" y="2333341"/>
                </a:lnTo>
                <a:lnTo>
                  <a:pt x="335860" y="2346729"/>
                </a:lnTo>
                <a:lnTo>
                  <a:pt x="336624" y="2354735"/>
                </a:lnTo>
                <a:lnTo>
                  <a:pt x="356654" y="2353985"/>
                </a:lnTo>
                <a:lnTo>
                  <a:pt x="404866" y="2367117"/>
                </a:lnTo>
                <a:lnTo>
                  <a:pt x="428992" y="2359289"/>
                </a:lnTo>
                <a:lnTo>
                  <a:pt x="402044" y="2355711"/>
                </a:lnTo>
                <a:lnTo>
                  <a:pt x="366688" y="2338897"/>
                </a:lnTo>
                <a:lnTo>
                  <a:pt x="358809" y="2316669"/>
                </a:lnTo>
                <a:lnTo>
                  <a:pt x="366198" y="2295506"/>
                </a:lnTo>
                <a:lnTo>
                  <a:pt x="354615" y="2285836"/>
                </a:lnTo>
                <a:lnTo>
                  <a:pt x="356340" y="2270298"/>
                </a:lnTo>
                <a:lnTo>
                  <a:pt x="348775" y="2269045"/>
                </a:lnTo>
                <a:lnTo>
                  <a:pt x="339329" y="2288592"/>
                </a:lnTo>
                <a:lnTo>
                  <a:pt x="329745" y="2291698"/>
                </a:lnTo>
                <a:lnTo>
                  <a:pt x="329745" y="2295506"/>
                </a:lnTo>
                <a:lnTo>
                  <a:pt x="340445" y="2297009"/>
                </a:lnTo>
                <a:lnTo>
                  <a:pt x="345443" y="2305925"/>
                </a:lnTo>
                <a:lnTo>
                  <a:pt x="345561" y="2315993"/>
                </a:lnTo>
                <a:lnTo>
                  <a:pt x="341523" y="2320724"/>
                </a:lnTo>
                <a:lnTo>
                  <a:pt x="320396" y="2317244"/>
                </a:lnTo>
                <a:lnTo>
                  <a:pt x="284962" y="2301643"/>
                </a:lnTo>
                <a:lnTo>
                  <a:pt x="261333" y="2306107"/>
                </a:lnTo>
                <a:lnTo>
                  <a:pt x="239719" y="2331268"/>
                </a:lnTo>
                <a:lnTo>
                  <a:pt x="243525" y="2334205"/>
                </a:lnTo>
                <a:lnTo>
                  <a:pt x="216200" y="2345772"/>
                </a:lnTo>
                <a:lnTo>
                  <a:pt x="169450" y="2351483"/>
                </a:lnTo>
                <a:lnTo>
                  <a:pt x="143104" y="2363104"/>
                </a:lnTo>
                <a:lnTo>
                  <a:pt x="128527" y="2359289"/>
                </a:lnTo>
                <a:lnTo>
                  <a:pt x="128312" y="2347605"/>
                </a:lnTo>
                <a:lnTo>
                  <a:pt x="148079" y="2326175"/>
                </a:lnTo>
                <a:lnTo>
                  <a:pt x="151082" y="2277543"/>
                </a:lnTo>
                <a:lnTo>
                  <a:pt x="117904" y="2207309"/>
                </a:lnTo>
                <a:lnTo>
                  <a:pt x="126709" y="2202450"/>
                </a:lnTo>
                <a:lnTo>
                  <a:pt x="169746" y="2197695"/>
                </a:lnTo>
                <a:lnTo>
                  <a:pt x="187714" y="2211382"/>
                </a:lnTo>
                <a:lnTo>
                  <a:pt x="184735" y="2198731"/>
                </a:lnTo>
                <a:lnTo>
                  <a:pt x="214368" y="2189918"/>
                </a:lnTo>
                <a:lnTo>
                  <a:pt x="229410" y="2169636"/>
                </a:lnTo>
                <a:lnTo>
                  <a:pt x="267245" y="2139342"/>
                </a:lnTo>
                <a:lnTo>
                  <a:pt x="253918" y="2102348"/>
                </a:lnTo>
                <a:lnTo>
                  <a:pt x="257368" y="2092937"/>
                </a:lnTo>
                <a:lnTo>
                  <a:pt x="246196" y="2093691"/>
                </a:lnTo>
                <a:lnTo>
                  <a:pt x="234045" y="2054114"/>
                </a:lnTo>
                <a:lnTo>
                  <a:pt x="266951" y="1991049"/>
                </a:lnTo>
                <a:lnTo>
                  <a:pt x="283708" y="1977981"/>
                </a:lnTo>
                <a:lnTo>
                  <a:pt x="323160" y="1969931"/>
                </a:lnTo>
                <a:lnTo>
                  <a:pt x="340583" y="1956681"/>
                </a:lnTo>
                <a:lnTo>
                  <a:pt x="352734" y="1939865"/>
                </a:lnTo>
                <a:lnTo>
                  <a:pt x="318397" y="1965313"/>
                </a:lnTo>
                <a:lnTo>
                  <a:pt x="276829" y="1969931"/>
                </a:lnTo>
                <a:lnTo>
                  <a:pt x="270498" y="1975231"/>
                </a:lnTo>
                <a:lnTo>
                  <a:pt x="237906" y="2026651"/>
                </a:lnTo>
                <a:lnTo>
                  <a:pt x="211232" y="2080100"/>
                </a:lnTo>
                <a:lnTo>
                  <a:pt x="191320" y="2105568"/>
                </a:lnTo>
                <a:lnTo>
                  <a:pt x="188283" y="2115731"/>
                </a:lnTo>
                <a:lnTo>
                  <a:pt x="192285" y="2162642"/>
                </a:lnTo>
                <a:lnTo>
                  <a:pt x="185419" y="2177259"/>
                </a:lnTo>
                <a:lnTo>
                  <a:pt x="133560" y="2189780"/>
                </a:lnTo>
                <a:lnTo>
                  <a:pt x="102234" y="2186779"/>
                </a:lnTo>
                <a:lnTo>
                  <a:pt x="84621" y="2204323"/>
                </a:lnTo>
                <a:lnTo>
                  <a:pt x="44645" y="2183489"/>
                </a:lnTo>
                <a:lnTo>
                  <a:pt x="12425" y="2184494"/>
                </a:lnTo>
                <a:lnTo>
                  <a:pt x="2783" y="2181330"/>
                </a:lnTo>
                <a:lnTo>
                  <a:pt x="6134" y="2158419"/>
                </a:lnTo>
                <a:lnTo>
                  <a:pt x="0" y="2118220"/>
                </a:lnTo>
                <a:lnTo>
                  <a:pt x="20215" y="2093051"/>
                </a:lnTo>
                <a:lnTo>
                  <a:pt x="35999" y="2042966"/>
                </a:lnTo>
                <a:lnTo>
                  <a:pt x="34728" y="2005651"/>
                </a:lnTo>
                <a:lnTo>
                  <a:pt x="29300" y="1982195"/>
                </a:lnTo>
                <a:lnTo>
                  <a:pt x="36084" y="1951716"/>
                </a:lnTo>
                <a:lnTo>
                  <a:pt x="70613" y="1878016"/>
                </a:lnTo>
                <a:lnTo>
                  <a:pt x="75560" y="1834786"/>
                </a:lnTo>
                <a:lnTo>
                  <a:pt x="69065" y="1804043"/>
                </a:lnTo>
                <a:lnTo>
                  <a:pt x="63401" y="1791730"/>
                </a:lnTo>
                <a:lnTo>
                  <a:pt x="42470" y="1767321"/>
                </a:lnTo>
                <a:lnTo>
                  <a:pt x="47996" y="1765572"/>
                </a:lnTo>
                <a:lnTo>
                  <a:pt x="69620" y="1771842"/>
                </a:lnTo>
                <a:lnTo>
                  <a:pt x="113990" y="1740362"/>
                </a:lnTo>
                <a:lnTo>
                  <a:pt x="123858" y="1739393"/>
                </a:lnTo>
                <a:lnTo>
                  <a:pt x="134798" y="1747998"/>
                </a:lnTo>
                <a:lnTo>
                  <a:pt x="140423" y="1742214"/>
                </a:lnTo>
                <a:lnTo>
                  <a:pt x="128880" y="1726457"/>
                </a:lnTo>
                <a:lnTo>
                  <a:pt x="151525" y="1694112"/>
                </a:lnTo>
                <a:lnTo>
                  <a:pt x="174249" y="1679382"/>
                </a:lnTo>
                <a:lnTo>
                  <a:pt x="196048" y="1639971"/>
                </a:lnTo>
                <a:lnTo>
                  <a:pt x="196092" y="1617239"/>
                </a:lnTo>
                <a:lnTo>
                  <a:pt x="205075" y="1576707"/>
                </a:lnTo>
                <a:lnTo>
                  <a:pt x="303111" y="1297693"/>
                </a:lnTo>
                <a:lnTo>
                  <a:pt x="310283" y="1288619"/>
                </a:lnTo>
                <a:lnTo>
                  <a:pt x="323865" y="1300692"/>
                </a:lnTo>
                <a:lnTo>
                  <a:pt x="343170" y="1301538"/>
                </a:lnTo>
                <a:lnTo>
                  <a:pt x="343170" y="1296847"/>
                </a:lnTo>
                <a:lnTo>
                  <a:pt x="328158" y="1284004"/>
                </a:lnTo>
                <a:lnTo>
                  <a:pt x="297701" y="1277902"/>
                </a:lnTo>
                <a:lnTo>
                  <a:pt x="289470" y="1272542"/>
                </a:lnTo>
                <a:lnTo>
                  <a:pt x="283708" y="1249890"/>
                </a:lnTo>
                <a:lnTo>
                  <a:pt x="304443" y="1202702"/>
                </a:lnTo>
                <a:lnTo>
                  <a:pt x="336624" y="1076902"/>
                </a:lnTo>
                <a:lnTo>
                  <a:pt x="358574" y="971423"/>
                </a:lnTo>
                <a:lnTo>
                  <a:pt x="362612" y="967549"/>
                </a:lnTo>
                <a:lnTo>
                  <a:pt x="362612" y="985239"/>
                </a:lnTo>
                <a:lnTo>
                  <a:pt x="379153" y="963390"/>
                </a:lnTo>
                <a:lnTo>
                  <a:pt x="388913" y="967549"/>
                </a:lnTo>
                <a:lnTo>
                  <a:pt x="385953" y="950575"/>
                </a:lnTo>
                <a:lnTo>
                  <a:pt x="390657" y="947861"/>
                </a:lnTo>
                <a:lnTo>
                  <a:pt x="397595" y="954916"/>
                </a:lnTo>
                <a:lnTo>
                  <a:pt x="402357" y="952978"/>
                </a:lnTo>
                <a:lnTo>
                  <a:pt x="412235" y="937549"/>
                </a:lnTo>
                <a:lnTo>
                  <a:pt x="400319" y="925450"/>
                </a:lnTo>
                <a:lnTo>
                  <a:pt x="401612" y="918546"/>
                </a:lnTo>
                <a:lnTo>
                  <a:pt x="430403" y="911097"/>
                </a:lnTo>
                <a:lnTo>
                  <a:pt x="445435" y="898525"/>
                </a:lnTo>
                <a:lnTo>
                  <a:pt x="413058" y="908381"/>
                </a:lnTo>
                <a:lnTo>
                  <a:pt x="399300" y="903674"/>
                </a:lnTo>
                <a:lnTo>
                  <a:pt x="391951" y="881006"/>
                </a:lnTo>
                <a:lnTo>
                  <a:pt x="410314" y="855192"/>
                </a:lnTo>
                <a:lnTo>
                  <a:pt x="405650" y="841671"/>
                </a:lnTo>
                <a:lnTo>
                  <a:pt x="401828" y="860760"/>
                </a:lnTo>
                <a:lnTo>
                  <a:pt x="398300" y="863143"/>
                </a:lnTo>
                <a:lnTo>
                  <a:pt x="395811" y="854700"/>
                </a:lnTo>
                <a:lnTo>
                  <a:pt x="389011" y="867648"/>
                </a:lnTo>
                <a:lnTo>
                  <a:pt x="377232" y="928087"/>
                </a:lnTo>
                <a:lnTo>
                  <a:pt x="359633" y="963596"/>
                </a:lnTo>
                <a:lnTo>
                  <a:pt x="405728" y="746769"/>
                </a:lnTo>
                <a:lnTo>
                  <a:pt x="400417" y="658002"/>
                </a:lnTo>
                <a:lnTo>
                  <a:pt x="408981" y="645198"/>
                </a:lnTo>
                <a:lnTo>
                  <a:pt x="390951" y="640903"/>
                </a:lnTo>
                <a:lnTo>
                  <a:pt x="366198" y="583177"/>
                </a:lnTo>
                <a:lnTo>
                  <a:pt x="368550" y="574678"/>
                </a:lnTo>
                <a:lnTo>
                  <a:pt x="362612" y="552563"/>
                </a:lnTo>
                <a:lnTo>
                  <a:pt x="362690" y="532890"/>
                </a:lnTo>
                <a:lnTo>
                  <a:pt x="343738" y="490693"/>
                </a:lnTo>
                <a:lnTo>
                  <a:pt x="342890" y="464353"/>
                </a:lnTo>
                <a:lnTo>
                  <a:pt x="348051" y="442851"/>
                </a:lnTo>
                <a:lnTo>
                  <a:pt x="321241" y="312001"/>
                </a:lnTo>
                <a:lnTo>
                  <a:pt x="322905" y="304765"/>
                </a:lnTo>
                <a:lnTo>
                  <a:pt x="363258" y="295631"/>
                </a:lnTo>
                <a:lnTo>
                  <a:pt x="385953" y="279486"/>
                </a:lnTo>
                <a:lnTo>
                  <a:pt x="332626" y="295631"/>
                </a:lnTo>
                <a:lnTo>
                  <a:pt x="315281" y="296393"/>
                </a:lnTo>
                <a:lnTo>
                  <a:pt x="306501" y="290857"/>
                </a:lnTo>
                <a:lnTo>
                  <a:pt x="297257" y="269889"/>
                </a:lnTo>
                <a:lnTo>
                  <a:pt x="301239" y="222286"/>
                </a:lnTo>
                <a:lnTo>
                  <a:pt x="297936" y="203899"/>
                </a:lnTo>
                <a:lnTo>
                  <a:pt x="303424" y="190902"/>
                </a:lnTo>
                <a:lnTo>
                  <a:pt x="353871" y="143773"/>
                </a:lnTo>
                <a:lnTo>
                  <a:pt x="359633" y="119793"/>
                </a:lnTo>
                <a:lnTo>
                  <a:pt x="398161" y="99813"/>
                </a:lnTo>
                <a:lnTo>
                  <a:pt x="406948" y="79310"/>
                </a:lnTo>
                <a:lnTo>
                  <a:pt x="419318" y="66608"/>
                </a:lnTo>
                <a:lnTo>
                  <a:pt x="445366" y="64412"/>
                </a:lnTo>
                <a:lnTo>
                  <a:pt x="479851" y="45804"/>
                </a:lnTo>
                <a:lnTo>
                  <a:pt x="554247" y="33728"/>
                </a:lnTo>
                <a:lnTo>
                  <a:pt x="578988" y="15291"/>
                </a:lnTo>
                <a:lnTo>
                  <a:pt x="599722" y="10424"/>
                </a:lnTo>
                <a:lnTo>
                  <a:pt x="614158" y="0"/>
                </a:lnTo>
                <a:lnTo>
                  <a:pt x="622844" y="16130"/>
                </a:lnTo>
                <a:lnTo>
                  <a:pt x="622994" y="54589"/>
                </a:lnTo>
                <a:lnTo>
                  <a:pt x="629117" y="59434"/>
                </a:lnTo>
                <a:lnTo>
                  <a:pt x="654978" y="52410"/>
                </a:lnTo>
                <a:lnTo>
                  <a:pt x="671554" y="63507"/>
                </a:lnTo>
                <a:lnTo>
                  <a:pt x="675462" y="73161"/>
                </a:lnTo>
                <a:lnTo>
                  <a:pt x="669227" y="92628"/>
                </a:lnTo>
                <a:lnTo>
                  <a:pt x="633535" y="122096"/>
                </a:lnTo>
                <a:lnTo>
                  <a:pt x="610375" y="161427"/>
                </a:lnTo>
                <a:lnTo>
                  <a:pt x="609653" y="173481"/>
                </a:lnTo>
                <a:lnTo>
                  <a:pt x="615104" y="185031"/>
                </a:lnTo>
                <a:lnTo>
                  <a:pt x="632353" y="191799"/>
                </a:lnTo>
                <a:lnTo>
                  <a:pt x="635987" y="196894"/>
                </a:lnTo>
                <a:lnTo>
                  <a:pt x="634767" y="222198"/>
                </a:lnTo>
                <a:lnTo>
                  <a:pt x="676234" y="224769"/>
                </a:lnTo>
                <a:lnTo>
                  <a:pt x="697863" y="218525"/>
                </a:lnTo>
                <a:lnTo>
                  <a:pt x="724321" y="187956"/>
                </a:lnTo>
                <a:lnTo>
                  <a:pt x="747867" y="185833"/>
                </a:lnTo>
                <a:lnTo>
                  <a:pt x="757002" y="159169"/>
                </a:lnTo>
                <a:lnTo>
                  <a:pt x="766485" y="155490"/>
                </a:lnTo>
                <a:lnTo>
                  <a:pt x="771065" y="191665"/>
                </a:lnTo>
                <a:lnTo>
                  <a:pt x="786373" y="191699"/>
                </a:lnTo>
                <a:lnTo>
                  <a:pt x="793640" y="180134"/>
                </a:lnTo>
                <a:lnTo>
                  <a:pt x="841604" y="171977"/>
                </a:lnTo>
                <a:lnTo>
                  <a:pt x="855144" y="164939"/>
                </a:lnTo>
                <a:lnTo>
                  <a:pt x="884464" y="180685"/>
                </a:lnTo>
                <a:lnTo>
                  <a:pt x="910375" y="181805"/>
                </a:lnTo>
                <a:lnTo>
                  <a:pt x="902933" y="202140"/>
                </a:lnTo>
                <a:lnTo>
                  <a:pt x="903231" y="208221"/>
                </a:lnTo>
                <a:lnTo>
                  <a:pt x="910998" y="212613"/>
                </a:lnTo>
                <a:lnTo>
                  <a:pt x="939596" y="208404"/>
                </a:lnTo>
                <a:lnTo>
                  <a:pt x="946889" y="203160"/>
                </a:lnTo>
                <a:lnTo>
                  <a:pt x="954456" y="187103"/>
                </a:lnTo>
                <a:lnTo>
                  <a:pt x="976832" y="195157"/>
                </a:lnTo>
                <a:lnTo>
                  <a:pt x="989675" y="225270"/>
                </a:lnTo>
                <a:lnTo>
                  <a:pt x="1014142" y="201940"/>
                </a:lnTo>
                <a:lnTo>
                  <a:pt x="1047594" y="199768"/>
                </a:lnTo>
                <a:lnTo>
                  <a:pt x="1081793" y="187939"/>
                </a:lnTo>
                <a:lnTo>
                  <a:pt x="1097599" y="178011"/>
                </a:lnTo>
                <a:lnTo>
                  <a:pt x="1107579" y="163484"/>
                </a:lnTo>
                <a:lnTo>
                  <a:pt x="1106609" y="123201"/>
                </a:lnTo>
                <a:lnTo>
                  <a:pt x="1117511" y="113710"/>
                </a:lnTo>
                <a:lnTo>
                  <a:pt x="1132893" y="107800"/>
                </a:lnTo>
                <a:lnTo>
                  <a:pt x="1178218" y="137257"/>
                </a:lnTo>
                <a:lnTo>
                  <a:pt x="1206592" y="121477"/>
                </a:lnTo>
                <a:lnTo>
                  <a:pt x="1229342" y="136388"/>
                </a:lnTo>
                <a:lnTo>
                  <a:pt x="1242832" y="139148"/>
                </a:lnTo>
                <a:lnTo>
                  <a:pt x="1272775" y="136655"/>
                </a:lnTo>
                <a:lnTo>
                  <a:pt x="1284200" y="129527"/>
                </a:lnTo>
                <a:lnTo>
                  <a:pt x="1287236" y="110211"/>
                </a:lnTo>
                <a:lnTo>
                  <a:pt x="1301946" y="112839"/>
                </a:lnTo>
                <a:lnTo>
                  <a:pt x="1319519" y="140135"/>
                </a:lnTo>
                <a:lnTo>
                  <a:pt x="1333930" y="144484"/>
                </a:lnTo>
                <a:lnTo>
                  <a:pt x="1368229" y="143046"/>
                </a:lnTo>
                <a:lnTo>
                  <a:pt x="1384581" y="137944"/>
                </a:lnTo>
                <a:lnTo>
                  <a:pt x="1391003" y="124104"/>
                </a:lnTo>
                <a:lnTo>
                  <a:pt x="1402726" y="129075"/>
                </a:lnTo>
                <a:lnTo>
                  <a:pt x="1409223" y="136873"/>
                </a:lnTo>
                <a:lnTo>
                  <a:pt x="1407232" y="175521"/>
                </a:lnTo>
                <a:lnTo>
                  <a:pt x="1411040" y="180067"/>
                </a:lnTo>
                <a:lnTo>
                  <a:pt x="1432072" y="185532"/>
                </a:lnTo>
                <a:lnTo>
                  <a:pt x="1414773" y="250507"/>
                </a:lnTo>
                <a:lnTo>
                  <a:pt x="1406460" y="268039"/>
                </a:lnTo>
                <a:lnTo>
                  <a:pt x="1417113" y="309864"/>
                </a:lnTo>
                <a:lnTo>
                  <a:pt x="1423733" y="320177"/>
                </a:lnTo>
                <a:lnTo>
                  <a:pt x="1442277" y="323924"/>
                </a:lnTo>
                <a:lnTo>
                  <a:pt x="1462612" y="308798"/>
                </a:lnTo>
                <a:lnTo>
                  <a:pt x="1508310" y="317145"/>
                </a:lnTo>
                <a:lnTo>
                  <a:pt x="1531831" y="325823"/>
                </a:lnTo>
                <a:lnTo>
                  <a:pt x="1553436" y="339944"/>
                </a:lnTo>
                <a:lnTo>
                  <a:pt x="1585370" y="377273"/>
                </a:lnTo>
                <a:lnTo>
                  <a:pt x="1549927" y="424421"/>
                </a:lnTo>
                <a:lnTo>
                  <a:pt x="1548284" y="444588"/>
                </a:lnTo>
                <a:lnTo>
                  <a:pt x="1529890" y="479682"/>
                </a:lnTo>
                <a:lnTo>
                  <a:pt x="1514856" y="480811"/>
                </a:lnTo>
                <a:lnTo>
                  <a:pt x="1501938" y="488476"/>
                </a:lnTo>
                <a:lnTo>
                  <a:pt x="1501938" y="501215"/>
                </a:lnTo>
                <a:lnTo>
                  <a:pt x="1492107" y="501215"/>
                </a:lnTo>
                <a:lnTo>
                  <a:pt x="1476973" y="525887"/>
                </a:lnTo>
                <a:lnTo>
                  <a:pt x="1445736" y="554155"/>
                </a:lnTo>
                <a:lnTo>
                  <a:pt x="1413155" y="569689"/>
                </a:lnTo>
                <a:lnTo>
                  <a:pt x="1373107" y="571676"/>
                </a:lnTo>
                <a:lnTo>
                  <a:pt x="1344060" y="618606"/>
                </a:lnTo>
                <a:lnTo>
                  <a:pt x="1320813" y="641324"/>
                </a:lnTo>
                <a:lnTo>
                  <a:pt x="1316208" y="673281"/>
                </a:lnTo>
                <a:lnTo>
                  <a:pt x="1297143" y="701680"/>
                </a:lnTo>
                <a:lnTo>
                  <a:pt x="1290571" y="708249"/>
                </a:lnTo>
                <a:lnTo>
                  <a:pt x="1277429" y="709668"/>
                </a:lnTo>
                <a:lnTo>
                  <a:pt x="1247785" y="706995"/>
                </a:lnTo>
                <a:lnTo>
                  <a:pt x="1237655" y="712210"/>
                </a:lnTo>
                <a:lnTo>
                  <a:pt x="1230611" y="732601"/>
                </a:lnTo>
                <a:lnTo>
                  <a:pt x="1231607" y="740649"/>
                </a:lnTo>
                <a:lnTo>
                  <a:pt x="1258214" y="775397"/>
                </a:lnTo>
                <a:lnTo>
                  <a:pt x="1272625" y="814727"/>
                </a:lnTo>
                <a:lnTo>
                  <a:pt x="1289053" y="825655"/>
                </a:lnTo>
                <a:lnTo>
                  <a:pt x="1291443" y="834081"/>
                </a:lnTo>
                <a:lnTo>
                  <a:pt x="1289452" y="842110"/>
                </a:lnTo>
                <a:lnTo>
                  <a:pt x="1281586" y="844643"/>
                </a:lnTo>
                <a:lnTo>
                  <a:pt x="1280391" y="897284"/>
                </a:lnTo>
                <a:lnTo>
                  <a:pt x="1292364" y="967380"/>
                </a:lnTo>
                <a:lnTo>
                  <a:pt x="1274940" y="1008595"/>
                </a:lnTo>
                <a:lnTo>
                  <a:pt x="1275936" y="1019671"/>
                </a:lnTo>
                <a:lnTo>
                  <a:pt x="1290546" y="1040504"/>
                </a:lnTo>
                <a:lnTo>
                  <a:pt x="1293210" y="1051440"/>
                </a:lnTo>
                <a:lnTo>
                  <a:pt x="1271730" y="1097350"/>
                </a:lnTo>
                <a:lnTo>
                  <a:pt x="1274542" y="1117981"/>
                </a:lnTo>
                <a:lnTo>
                  <a:pt x="1285718" y="1136283"/>
                </a:lnTo>
                <a:lnTo>
                  <a:pt x="1301922" y="1151572"/>
                </a:lnTo>
                <a:lnTo>
                  <a:pt x="1293483" y="1166790"/>
                </a:lnTo>
                <a:lnTo>
                  <a:pt x="1265432" y="1190031"/>
                </a:lnTo>
                <a:lnTo>
                  <a:pt x="1261649" y="1209150"/>
                </a:lnTo>
                <a:lnTo>
                  <a:pt x="1252788" y="1215314"/>
                </a:lnTo>
                <a:lnTo>
                  <a:pt x="1224737" y="1216652"/>
                </a:lnTo>
                <a:lnTo>
                  <a:pt x="1195317" y="1234227"/>
                </a:lnTo>
                <a:lnTo>
                  <a:pt x="1182150" y="1262057"/>
                </a:lnTo>
                <a:lnTo>
                  <a:pt x="1189592" y="1292768"/>
                </a:lnTo>
                <a:lnTo>
                  <a:pt x="1195317" y="1301329"/>
                </a:lnTo>
                <a:lnTo>
                  <a:pt x="1213910" y="1304877"/>
                </a:lnTo>
                <a:lnTo>
                  <a:pt x="1224239" y="1311483"/>
                </a:lnTo>
                <a:lnTo>
                  <a:pt x="1260852" y="1370471"/>
                </a:lnTo>
                <a:lnTo>
                  <a:pt x="1250299" y="1391036"/>
                </a:lnTo>
                <a:lnTo>
                  <a:pt x="1246491" y="1418993"/>
                </a:lnTo>
                <a:lnTo>
                  <a:pt x="1238925" y="1427821"/>
                </a:lnTo>
                <a:lnTo>
                  <a:pt x="1237755" y="1462986"/>
                </a:lnTo>
                <a:lnTo>
                  <a:pt x="1225633" y="1481205"/>
                </a:lnTo>
                <a:lnTo>
                  <a:pt x="1210027" y="1488563"/>
                </a:lnTo>
                <a:lnTo>
                  <a:pt x="1202784" y="1500227"/>
                </a:lnTo>
                <a:lnTo>
                  <a:pt x="1206269" y="1517978"/>
                </a:lnTo>
                <a:lnTo>
                  <a:pt x="1196487" y="1540091"/>
                </a:lnTo>
                <a:lnTo>
                  <a:pt x="1198279" y="1554784"/>
                </a:lnTo>
                <a:lnTo>
                  <a:pt x="1192728" y="1568210"/>
                </a:lnTo>
                <a:lnTo>
                  <a:pt x="1114822" y="1580047"/>
                </a:lnTo>
                <a:lnTo>
                  <a:pt x="1099814" y="1579368"/>
                </a:lnTo>
                <a:lnTo>
                  <a:pt x="1089360" y="1572900"/>
                </a:lnTo>
                <a:lnTo>
                  <a:pt x="1061906" y="1574906"/>
                </a:lnTo>
                <a:lnTo>
                  <a:pt x="1038460" y="1582085"/>
                </a:lnTo>
                <a:lnTo>
                  <a:pt x="934494" y="1577105"/>
                </a:lnTo>
                <a:lnTo>
                  <a:pt x="954456" y="1630918"/>
                </a:lnTo>
                <a:lnTo>
                  <a:pt x="985518" y="1665853"/>
                </a:lnTo>
                <a:lnTo>
                  <a:pt x="1001796" y="1674372"/>
                </a:lnTo>
                <a:lnTo>
                  <a:pt x="1010533" y="1693439"/>
                </a:lnTo>
                <a:lnTo>
                  <a:pt x="1028105" y="1704404"/>
                </a:lnTo>
                <a:lnTo>
                  <a:pt x="1048341" y="1709821"/>
                </a:lnTo>
                <a:lnTo>
                  <a:pt x="1051900" y="1716043"/>
                </a:lnTo>
                <a:lnTo>
                  <a:pt x="1049336" y="1743597"/>
                </a:lnTo>
                <a:lnTo>
                  <a:pt x="1043039" y="1761377"/>
                </a:lnTo>
                <a:lnTo>
                  <a:pt x="1045578" y="1788419"/>
                </a:lnTo>
                <a:lnTo>
                  <a:pt x="1082092" y="1832424"/>
                </a:lnTo>
                <a:lnTo>
                  <a:pt x="1075596" y="1843804"/>
                </a:lnTo>
                <a:lnTo>
                  <a:pt x="1074899" y="1856852"/>
                </a:lnTo>
                <a:lnTo>
                  <a:pt x="1085327" y="1879050"/>
                </a:lnTo>
                <a:lnTo>
                  <a:pt x="1121966" y="1894592"/>
                </a:lnTo>
                <a:lnTo>
                  <a:pt x="1127865" y="1906469"/>
                </a:lnTo>
                <a:lnTo>
                  <a:pt x="1121568" y="1924888"/>
                </a:lnTo>
                <a:lnTo>
                  <a:pt x="1127193" y="1935073"/>
                </a:lnTo>
                <a:lnTo>
                  <a:pt x="1141604" y="1940013"/>
                </a:lnTo>
                <a:lnTo>
                  <a:pt x="1158952" y="1930727"/>
                </a:lnTo>
                <a:lnTo>
                  <a:pt x="1184216" y="1932780"/>
                </a:lnTo>
                <a:lnTo>
                  <a:pt x="1203058" y="1947950"/>
                </a:lnTo>
                <a:lnTo>
                  <a:pt x="1209803" y="1959075"/>
                </a:lnTo>
                <a:lnTo>
                  <a:pt x="1212840" y="1971224"/>
                </a:lnTo>
                <a:lnTo>
                  <a:pt x="1209504" y="1981830"/>
                </a:lnTo>
                <a:lnTo>
                  <a:pt x="1215776" y="1991826"/>
                </a:lnTo>
                <a:lnTo>
                  <a:pt x="1192255" y="2035866"/>
                </a:lnTo>
                <a:lnTo>
                  <a:pt x="1171099" y="2059558"/>
                </a:lnTo>
                <a:lnTo>
                  <a:pt x="1177770" y="2071694"/>
                </a:lnTo>
                <a:lnTo>
                  <a:pt x="1175903" y="2090156"/>
                </a:lnTo>
                <a:lnTo>
                  <a:pt x="1152406" y="2107444"/>
                </a:lnTo>
                <a:close/>
              </a:path>
            </a:pathLst>
          </a:custGeom>
          <a:solidFill>
            <a:srgbClr val="FFFFFF"/>
          </a:solidFill>
          <a:ln w="6985">
            <a:solidFill>
              <a:srgbClr val="A3A3A3"/>
            </a:solidFill>
          </a:ln>
          <a:effectLst/>
        </p:spPr>
        <p:txBody>
          <a:bodyPr rtlCol="0" anchor="ctr"/>
          <a:lstStyle/>
          <a:p>
            <a:pPr algn="ctr"/>
            <a:endParaRPr/>
          </a:p>
        </p:txBody>
      </p:sp>
      <p:sp>
        <p:nvSpPr>
          <p:cNvPr id="542" name="Andalucía · polígono 3"/>
          <p:cNvSpPr/>
          <p:nvPr/>
        </p:nvSpPr>
        <p:spPr>
          <a:xfrm>
            <a:off x="2566073" y="3992358"/>
            <a:ext cx="1731389" cy="1008902"/>
          </a:xfrm>
          <a:custGeom>
            <a:avLst/>
            <a:gdLst/>
            <a:ahLst/>
            <a:cxnLst/>
            <a:rect l="l" t="t" r="r" b="b"/>
            <a:pathLst>
              <a:path w="2838344" h="1653938">
                <a:moveTo>
                  <a:pt x="598498" y="1293464"/>
                </a:moveTo>
                <a:lnTo>
                  <a:pt x="574947" y="1280445"/>
                </a:lnTo>
                <a:lnTo>
                  <a:pt x="572230" y="1282882"/>
                </a:lnTo>
                <a:lnTo>
                  <a:pt x="576466" y="1289247"/>
                </a:lnTo>
                <a:lnTo>
                  <a:pt x="567582" y="1280173"/>
                </a:lnTo>
                <a:lnTo>
                  <a:pt x="564092" y="1287151"/>
                </a:lnTo>
                <a:lnTo>
                  <a:pt x="549771" y="1280586"/>
                </a:lnTo>
                <a:lnTo>
                  <a:pt x="547966" y="1284990"/>
                </a:lnTo>
                <a:lnTo>
                  <a:pt x="541277" y="1274639"/>
                </a:lnTo>
                <a:lnTo>
                  <a:pt x="543987" y="1270990"/>
                </a:lnTo>
                <a:lnTo>
                  <a:pt x="540632" y="1260419"/>
                </a:lnTo>
                <a:lnTo>
                  <a:pt x="519241" y="1223730"/>
                </a:lnTo>
                <a:lnTo>
                  <a:pt x="521294" y="1217370"/>
                </a:lnTo>
                <a:lnTo>
                  <a:pt x="516839" y="1211290"/>
                </a:lnTo>
                <a:lnTo>
                  <a:pt x="527222" y="1205564"/>
                </a:lnTo>
                <a:lnTo>
                  <a:pt x="525622" y="1207787"/>
                </a:lnTo>
                <a:lnTo>
                  <a:pt x="527061" y="1208730"/>
                </a:lnTo>
                <a:lnTo>
                  <a:pt x="534940" y="1201403"/>
                </a:lnTo>
                <a:lnTo>
                  <a:pt x="533217" y="1196241"/>
                </a:lnTo>
                <a:lnTo>
                  <a:pt x="537536" y="1197830"/>
                </a:lnTo>
                <a:lnTo>
                  <a:pt x="540729" y="1192480"/>
                </a:lnTo>
                <a:lnTo>
                  <a:pt x="558453" y="1183708"/>
                </a:lnTo>
                <a:lnTo>
                  <a:pt x="556047" y="1178087"/>
                </a:lnTo>
                <a:lnTo>
                  <a:pt x="542573" y="1171144"/>
                </a:lnTo>
                <a:lnTo>
                  <a:pt x="512917" y="1103309"/>
                </a:lnTo>
                <a:lnTo>
                  <a:pt x="476715" y="1064034"/>
                </a:lnTo>
                <a:lnTo>
                  <a:pt x="389009" y="1004342"/>
                </a:lnTo>
                <a:lnTo>
                  <a:pt x="311470" y="965020"/>
                </a:lnTo>
                <a:lnTo>
                  <a:pt x="293637" y="949911"/>
                </a:lnTo>
                <a:lnTo>
                  <a:pt x="291318" y="953029"/>
                </a:lnTo>
                <a:lnTo>
                  <a:pt x="294850" y="957870"/>
                </a:lnTo>
                <a:lnTo>
                  <a:pt x="327346" y="978846"/>
                </a:lnTo>
                <a:lnTo>
                  <a:pt x="332618" y="989676"/>
                </a:lnTo>
                <a:lnTo>
                  <a:pt x="323530" y="977404"/>
                </a:lnTo>
                <a:lnTo>
                  <a:pt x="283170" y="957651"/>
                </a:lnTo>
                <a:lnTo>
                  <a:pt x="275762" y="947724"/>
                </a:lnTo>
                <a:lnTo>
                  <a:pt x="278881" y="954748"/>
                </a:lnTo>
                <a:lnTo>
                  <a:pt x="276636" y="955748"/>
                </a:lnTo>
                <a:lnTo>
                  <a:pt x="243541" y="934950"/>
                </a:lnTo>
                <a:lnTo>
                  <a:pt x="222084" y="927703"/>
                </a:lnTo>
                <a:lnTo>
                  <a:pt x="225990" y="933914"/>
                </a:lnTo>
                <a:lnTo>
                  <a:pt x="182524" y="929585"/>
                </a:lnTo>
                <a:lnTo>
                  <a:pt x="114999" y="934194"/>
                </a:lnTo>
                <a:lnTo>
                  <a:pt x="92492" y="942080"/>
                </a:lnTo>
                <a:lnTo>
                  <a:pt x="94208" y="945617"/>
                </a:lnTo>
                <a:lnTo>
                  <a:pt x="88091" y="945926"/>
                </a:lnTo>
                <a:lnTo>
                  <a:pt x="75026" y="956488"/>
                </a:lnTo>
                <a:lnTo>
                  <a:pt x="68982" y="956995"/>
                </a:lnTo>
                <a:lnTo>
                  <a:pt x="57759" y="949435"/>
                </a:lnTo>
                <a:lnTo>
                  <a:pt x="52558" y="917892"/>
                </a:lnTo>
                <a:lnTo>
                  <a:pt x="43115" y="903888"/>
                </a:lnTo>
                <a:lnTo>
                  <a:pt x="48818" y="889334"/>
                </a:lnTo>
                <a:lnTo>
                  <a:pt x="38951" y="866621"/>
                </a:lnTo>
                <a:lnTo>
                  <a:pt x="39770" y="818321"/>
                </a:lnTo>
                <a:lnTo>
                  <a:pt x="29063" y="807424"/>
                </a:lnTo>
                <a:lnTo>
                  <a:pt x="37316" y="801528"/>
                </a:lnTo>
                <a:lnTo>
                  <a:pt x="31512" y="795170"/>
                </a:lnTo>
                <a:lnTo>
                  <a:pt x="31951" y="781133"/>
                </a:lnTo>
                <a:lnTo>
                  <a:pt x="26127" y="771300"/>
                </a:lnTo>
                <a:lnTo>
                  <a:pt x="28691" y="760751"/>
                </a:lnTo>
                <a:lnTo>
                  <a:pt x="18702" y="753296"/>
                </a:lnTo>
                <a:lnTo>
                  <a:pt x="14874" y="738742"/>
                </a:lnTo>
                <a:lnTo>
                  <a:pt x="5455" y="737094"/>
                </a:lnTo>
                <a:lnTo>
                  <a:pt x="0" y="719677"/>
                </a:lnTo>
                <a:lnTo>
                  <a:pt x="1969" y="715978"/>
                </a:lnTo>
                <a:lnTo>
                  <a:pt x="7897" y="717227"/>
                </a:lnTo>
                <a:lnTo>
                  <a:pt x="7438" y="711510"/>
                </a:lnTo>
                <a:lnTo>
                  <a:pt x="3450" y="710040"/>
                </a:lnTo>
                <a:lnTo>
                  <a:pt x="10508" y="704832"/>
                </a:lnTo>
                <a:lnTo>
                  <a:pt x="12883" y="694851"/>
                </a:lnTo>
                <a:lnTo>
                  <a:pt x="9234" y="688613"/>
                </a:lnTo>
                <a:lnTo>
                  <a:pt x="16523" y="688903"/>
                </a:lnTo>
                <a:lnTo>
                  <a:pt x="19559" y="676931"/>
                </a:lnTo>
                <a:lnTo>
                  <a:pt x="25399" y="676114"/>
                </a:lnTo>
                <a:lnTo>
                  <a:pt x="26833" y="661389"/>
                </a:lnTo>
                <a:lnTo>
                  <a:pt x="32849" y="663309"/>
                </a:lnTo>
                <a:lnTo>
                  <a:pt x="32427" y="653530"/>
                </a:lnTo>
                <a:lnTo>
                  <a:pt x="38166" y="652289"/>
                </a:lnTo>
                <a:lnTo>
                  <a:pt x="33943" y="644136"/>
                </a:lnTo>
                <a:lnTo>
                  <a:pt x="45499" y="605670"/>
                </a:lnTo>
                <a:lnTo>
                  <a:pt x="50269" y="603922"/>
                </a:lnTo>
                <a:lnTo>
                  <a:pt x="48972" y="594724"/>
                </a:lnTo>
                <a:lnTo>
                  <a:pt x="55603" y="589713"/>
                </a:lnTo>
                <a:lnTo>
                  <a:pt x="60883" y="591673"/>
                </a:lnTo>
                <a:lnTo>
                  <a:pt x="75459" y="574075"/>
                </a:lnTo>
                <a:lnTo>
                  <a:pt x="95325" y="560361"/>
                </a:lnTo>
                <a:lnTo>
                  <a:pt x="115393" y="527641"/>
                </a:lnTo>
                <a:lnTo>
                  <a:pt x="115997" y="510113"/>
                </a:lnTo>
                <a:lnTo>
                  <a:pt x="120134" y="509274"/>
                </a:lnTo>
                <a:lnTo>
                  <a:pt x="125755" y="493860"/>
                </a:lnTo>
                <a:lnTo>
                  <a:pt x="129078" y="494830"/>
                </a:lnTo>
                <a:lnTo>
                  <a:pt x="132352" y="475260"/>
                </a:lnTo>
                <a:lnTo>
                  <a:pt x="125521" y="459932"/>
                </a:lnTo>
                <a:lnTo>
                  <a:pt x="133590" y="452397"/>
                </a:lnTo>
                <a:lnTo>
                  <a:pt x="142728" y="454883"/>
                </a:lnTo>
                <a:lnTo>
                  <a:pt x="154502" y="445529"/>
                </a:lnTo>
                <a:lnTo>
                  <a:pt x="161838" y="445951"/>
                </a:lnTo>
                <a:lnTo>
                  <a:pt x="168382" y="452004"/>
                </a:lnTo>
                <a:lnTo>
                  <a:pt x="193807" y="444793"/>
                </a:lnTo>
                <a:lnTo>
                  <a:pt x="189739" y="441055"/>
                </a:lnTo>
                <a:lnTo>
                  <a:pt x="190094" y="429556"/>
                </a:lnTo>
                <a:lnTo>
                  <a:pt x="204383" y="420795"/>
                </a:lnTo>
                <a:lnTo>
                  <a:pt x="212057" y="426995"/>
                </a:lnTo>
                <a:lnTo>
                  <a:pt x="219544" y="427108"/>
                </a:lnTo>
                <a:lnTo>
                  <a:pt x="221507" y="435902"/>
                </a:lnTo>
                <a:lnTo>
                  <a:pt x="229393" y="438910"/>
                </a:lnTo>
                <a:lnTo>
                  <a:pt x="239877" y="432543"/>
                </a:lnTo>
                <a:lnTo>
                  <a:pt x="250954" y="433932"/>
                </a:lnTo>
                <a:lnTo>
                  <a:pt x="250925" y="420298"/>
                </a:lnTo>
                <a:lnTo>
                  <a:pt x="256821" y="413642"/>
                </a:lnTo>
                <a:lnTo>
                  <a:pt x="257802" y="385245"/>
                </a:lnTo>
                <a:lnTo>
                  <a:pt x="266059" y="380003"/>
                </a:lnTo>
                <a:lnTo>
                  <a:pt x="274962" y="354144"/>
                </a:lnTo>
                <a:lnTo>
                  <a:pt x="267154" y="350167"/>
                </a:lnTo>
                <a:lnTo>
                  <a:pt x="266788" y="345853"/>
                </a:lnTo>
                <a:lnTo>
                  <a:pt x="284891" y="320179"/>
                </a:lnTo>
                <a:lnTo>
                  <a:pt x="324931" y="339161"/>
                </a:lnTo>
                <a:lnTo>
                  <a:pt x="350621" y="338361"/>
                </a:lnTo>
                <a:lnTo>
                  <a:pt x="348479" y="359644"/>
                </a:lnTo>
                <a:lnTo>
                  <a:pt x="340640" y="374132"/>
                </a:lnTo>
                <a:lnTo>
                  <a:pt x="344491" y="379659"/>
                </a:lnTo>
                <a:lnTo>
                  <a:pt x="362681" y="379045"/>
                </a:lnTo>
                <a:lnTo>
                  <a:pt x="360955" y="383604"/>
                </a:lnTo>
                <a:lnTo>
                  <a:pt x="365150" y="382787"/>
                </a:lnTo>
                <a:lnTo>
                  <a:pt x="362665" y="386792"/>
                </a:lnTo>
                <a:lnTo>
                  <a:pt x="368382" y="390920"/>
                </a:lnTo>
                <a:lnTo>
                  <a:pt x="381014" y="392547"/>
                </a:lnTo>
                <a:lnTo>
                  <a:pt x="382265" y="386763"/>
                </a:lnTo>
                <a:lnTo>
                  <a:pt x="386910" y="386080"/>
                </a:lnTo>
                <a:lnTo>
                  <a:pt x="389178" y="391055"/>
                </a:lnTo>
                <a:lnTo>
                  <a:pt x="401882" y="386317"/>
                </a:lnTo>
                <a:lnTo>
                  <a:pt x="415512" y="391129"/>
                </a:lnTo>
                <a:lnTo>
                  <a:pt x="419048" y="388613"/>
                </a:lnTo>
                <a:lnTo>
                  <a:pt x="420844" y="392566"/>
                </a:lnTo>
                <a:lnTo>
                  <a:pt x="424332" y="387968"/>
                </a:lnTo>
                <a:lnTo>
                  <a:pt x="433942" y="388291"/>
                </a:lnTo>
                <a:lnTo>
                  <a:pt x="453968" y="415356"/>
                </a:lnTo>
                <a:lnTo>
                  <a:pt x="452497" y="434612"/>
                </a:lnTo>
                <a:lnTo>
                  <a:pt x="470745" y="430433"/>
                </a:lnTo>
                <a:lnTo>
                  <a:pt x="495142" y="435928"/>
                </a:lnTo>
                <a:lnTo>
                  <a:pt x="496734" y="441838"/>
                </a:lnTo>
                <a:lnTo>
                  <a:pt x="504043" y="442835"/>
                </a:lnTo>
                <a:lnTo>
                  <a:pt x="509456" y="440770"/>
                </a:lnTo>
                <a:lnTo>
                  <a:pt x="505953" y="437559"/>
                </a:lnTo>
                <a:lnTo>
                  <a:pt x="507386" y="428598"/>
                </a:lnTo>
                <a:lnTo>
                  <a:pt x="519914" y="418913"/>
                </a:lnTo>
                <a:lnTo>
                  <a:pt x="515661" y="413407"/>
                </a:lnTo>
                <a:lnTo>
                  <a:pt x="534223" y="411814"/>
                </a:lnTo>
                <a:lnTo>
                  <a:pt x="545682" y="418011"/>
                </a:lnTo>
                <a:lnTo>
                  <a:pt x="556695" y="417713"/>
                </a:lnTo>
                <a:lnTo>
                  <a:pt x="563698" y="443102"/>
                </a:lnTo>
                <a:lnTo>
                  <a:pt x="587338" y="460863"/>
                </a:lnTo>
                <a:lnTo>
                  <a:pt x="611926" y="464986"/>
                </a:lnTo>
                <a:lnTo>
                  <a:pt x="620868" y="473276"/>
                </a:lnTo>
                <a:lnTo>
                  <a:pt x="636519" y="470806"/>
                </a:lnTo>
                <a:lnTo>
                  <a:pt x="639181" y="478942"/>
                </a:lnTo>
                <a:lnTo>
                  <a:pt x="646767" y="483656"/>
                </a:lnTo>
                <a:lnTo>
                  <a:pt x="652751" y="474618"/>
                </a:lnTo>
                <a:lnTo>
                  <a:pt x="659498" y="473502"/>
                </a:lnTo>
                <a:lnTo>
                  <a:pt x="661819" y="468206"/>
                </a:lnTo>
                <a:lnTo>
                  <a:pt x="678042" y="458767"/>
                </a:lnTo>
                <a:lnTo>
                  <a:pt x="696083" y="457019"/>
                </a:lnTo>
                <a:lnTo>
                  <a:pt x="710967" y="449247"/>
                </a:lnTo>
                <a:lnTo>
                  <a:pt x="725343" y="453050"/>
                </a:lnTo>
                <a:lnTo>
                  <a:pt x="736709" y="447901"/>
                </a:lnTo>
                <a:lnTo>
                  <a:pt x="755886" y="450468"/>
                </a:lnTo>
                <a:lnTo>
                  <a:pt x="765966" y="428815"/>
                </a:lnTo>
                <a:lnTo>
                  <a:pt x="765261" y="418964"/>
                </a:lnTo>
                <a:lnTo>
                  <a:pt x="772460" y="417176"/>
                </a:lnTo>
                <a:lnTo>
                  <a:pt x="777419" y="409194"/>
                </a:lnTo>
                <a:lnTo>
                  <a:pt x="776539" y="399801"/>
                </a:lnTo>
                <a:lnTo>
                  <a:pt x="767631" y="393064"/>
                </a:lnTo>
                <a:lnTo>
                  <a:pt x="769040" y="383391"/>
                </a:lnTo>
                <a:lnTo>
                  <a:pt x="775715" y="372397"/>
                </a:lnTo>
                <a:lnTo>
                  <a:pt x="791058" y="366697"/>
                </a:lnTo>
                <a:lnTo>
                  <a:pt x="792642" y="352345"/>
                </a:lnTo>
                <a:lnTo>
                  <a:pt x="802824" y="348701"/>
                </a:lnTo>
                <a:lnTo>
                  <a:pt x="805094" y="342427"/>
                </a:lnTo>
                <a:lnTo>
                  <a:pt x="830183" y="340786"/>
                </a:lnTo>
                <a:lnTo>
                  <a:pt x="838723" y="333864"/>
                </a:lnTo>
                <a:lnTo>
                  <a:pt x="850487" y="337122"/>
                </a:lnTo>
                <a:lnTo>
                  <a:pt x="864511" y="326794"/>
                </a:lnTo>
                <a:lnTo>
                  <a:pt x="871575" y="333880"/>
                </a:lnTo>
                <a:lnTo>
                  <a:pt x="880614" y="333471"/>
                </a:lnTo>
                <a:lnTo>
                  <a:pt x="878580" y="336904"/>
                </a:lnTo>
                <a:lnTo>
                  <a:pt x="883561" y="336317"/>
                </a:lnTo>
                <a:lnTo>
                  <a:pt x="885665" y="351519"/>
                </a:lnTo>
                <a:lnTo>
                  <a:pt x="880481" y="342927"/>
                </a:lnTo>
                <a:lnTo>
                  <a:pt x="875289" y="343973"/>
                </a:lnTo>
                <a:lnTo>
                  <a:pt x="880623" y="355634"/>
                </a:lnTo>
                <a:lnTo>
                  <a:pt x="870653" y="365748"/>
                </a:lnTo>
                <a:lnTo>
                  <a:pt x="860735" y="364816"/>
                </a:lnTo>
                <a:lnTo>
                  <a:pt x="858455" y="370213"/>
                </a:lnTo>
                <a:lnTo>
                  <a:pt x="861266" y="394871"/>
                </a:lnTo>
                <a:lnTo>
                  <a:pt x="873054" y="398058"/>
                </a:lnTo>
                <a:lnTo>
                  <a:pt x="881143" y="396410"/>
                </a:lnTo>
                <a:lnTo>
                  <a:pt x="910587" y="362854"/>
                </a:lnTo>
                <a:lnTo>
                  <a:pt x="933568" y="367049"/>
                </a:lnTo>
                <a:lnTo>
                  <a:pt x="937868" y="356064"/>
                </a:lnTo>
                <a:lnTo>
                  <a:pt x="945460" y="356725"/>
                </a:lnTo>
                <a:lnTo>
                  <a:pt x="949996" y="349381"/>
                </a:lnTo>
                <a:lnTo>
                  <a:pt x="955298" y="349301"/>
                </a:lnTo>
                <a:lnTo>
                  <a:pt x="955763" y="324841"/>
                </a:lnTo>
                <a:lnTo>
                  <a:pt x="964592" y="320037"/>
                </a:lnTo>
                <a:lnTo>
                  <a:pt x="961904" y="285892"/>
                </a:lnTo>
                <a:lnTo>
                  <a:pt x="953022" y="274721"/>
                </a:lnTo>
                <a:lnTo>
                  <a:pt x="947661" y="252993"/>
                </a:lnTo>
                <a:lnTo>
                  <a:pt x="937970" y="246011"/>
                </a:lnTo>
                <a:lnTo>
                  <a:pt x="942178" y="225475"/>
                </a:lnTo>
                <a:lnTo>
                  <a:pt x="945869" y="222810"/>
                </a:lnTo>
                <a:lnTo>
                  <a:pt x="933434" y="211162"/>
                </a:lnTo>
                <a:lnTo>
                  <a:pt x="939349" y="185504"/>
                </a:lnTo>
                <a:lnTo>
                  <a:pt x="964907" y="163548"/>
                </a:lnTo>
                <a:lnTo>
                  <a:pt x="971984" y="167524"/>
                </a:lnTo>
                <a:lnTo>
                  <a:pt x="978400" y="161650"/>
                </a:lnTo>
                <a:lnTo>
                  <a:pt x="981824" y="163755"/>
                </a:lnTo>
                <a:lnTo>
                  <a:pt x="984271" y="150650"/>
                </a:lnTo>
                <a:lnTo>
                  <a:pt x="989340" y="150442"/>
                </a:lnTo>
                <a:lnTo>
                  <a:pt x="994826" y="141427"/>
                </a:lnTo>
                <a:lnTo>
                  <a:pt x="1005728" y="138364"/>
                </a:lnTo>
                <a:lnTo>
                  <a:pt x="1009177" y="131950"/>
                </a:lnTo>
                <a:lnTo>
                  <a:pt x="1013442" y="133246"/>
                </a:lnTo>
                <a:lnTo>
                  <a:pt x="1017754" y="128512"/>
                </a:lnTo>
                <a:lnTo>
                  <a:pt x="1014748" y="122772"/>
                </a:lnTo>
                <a:lnTo>
                  <a:pt x="1020921" y="118626"/>
                </a:lnTo>
                <a:lnTo>
                  <a:pt x="1019233" y="114060"/>
                </a:lnTo>
                <a:lnTo>
                  <a:pt x="1023707" y="112300"/>
                </a:lnTo>
                <a:lnTo>
                  <a:pt x="1030203" y="116675"/>
                </a:lnTo>
                <a:lnTo>
                  <a:pt x="1026078" y="108032"/>
                </a:lnTo>
                <a:lnTo>
                  <a:pt x="1030482" y="106513"/>
                </a:lnTo>
                <a:lnTo>
                  <a:pt x="1027481" y="102678"/>
                </a:lnTo>
                <a:lnTo>
                  <a:pt x="1034283" y="98927"/>
                </a:lnTo>
                <a:lnTo>
                  <a:pt x="1036179" y="89496"/>
                </a:lnTo>
                <a:lnTo>
                  <a:pt x="1066636" y="93164"/>
                </a:lnTo>
                <a:lnTo>
                  <a:pt x="1065809" y="83330"/>
                </a:lnTo>
                <a:lnTo>
                  <a:pt x="1074476" y="72711"/>
                </a:lnTo>
                <a:lnTo>
                  <a:pt x="1092687" y="63516"/>
                </a:lnTo>
                <a:lnTo>
                  <a:pt x="1092895" y="58911"/>
                </a:lnTo>
                <a:lnTo>
                  <a:pt x="1097373" y="59445"/>
                </a:lnTo>
                <a:lnTo>
                  <a:pt x="1096043" y="54811"/>
                </a:lnTo>
                <a:lnTo>
                  <a:pt x="1100062" y="56718"/>
                </a:lnTo>
                <a:lnTo>
                  <a:pt x="1107869" y="49565"/>
                </a:lnTo>
                <a:lnTo>
                  <a:pt x="1107451" y="44407"/>
                </a:lnTo>
                <a:lnTo>
                  <a:pt x="1111800" y="49431"/>
                </a:lnTo>
                <a:lnTo>
                  <a:pt x="1114816" y="37631"/>
                </a:lnTo>
                <a:lnTo>
                  <a:pt x="1118910" y="44496"/>
                </a:lnTo>
                <a:lnTo>
                  <a:pt x="1120407" y="37874"/>
                </a:lnTo>
                <a:lnTo>
                  <a:pt x="1126496" y="42547"/>
                </a:lnTo>
                <a:lnTo>
                  <a:pt x="1128983" y="38847"/>
                </a:lnTo>
                <a:lnTo>
                  <a:pt x="1125759" y="33638"/>
                </a:lnTo>
                <a:lnTo>
                  <a:pt x="1134642" y="29752"/>
                </a:lnTo>
                <a:lnTo>
                  <a:pt x="1126366" y="5542"/>
                </a:lnTo>
                <a:lnTo>
                  <a:pt x="1134986" y="10498"/>
                </a:lnTo>
                <a:lnTo>
                  <a:pt x="1157915" y="7735"/>
                </a:lnTo>
                <a:lnTo>
                  <a:pt x="1167458" y="12976"/>
                </a:lnTo>
                <a:lnTo>
                  <a:pt x="1195102" y="0"/>
                </a:lnTo>
                <a:lnTo>
                  <a:pt x="1211367" y="8300"/>
                </a:lnTo>
                <a:lnTo>
                  <a:pt x="1213017" y="20726"/>
                </a:lnTo>
                <a:lnTo>
                  <a:pt x="1243713" y="29098"/>
                </a:lnTo>
                <a:lnTo>
                  <a:pt x="1274491" y="26281"/>
                </a:lnTo>
                <a:lnTo>
                  <a:pt x="1278387" y="29464"/>
                </a:lnTo>
                <a:lnTo>
                  <a:pt x="1282845" y="70505"/>
                </a:lnTo>
                <a:lnTo>
                  <a:pt x="1303897" y="82442"/>
                </a:lnTo>
                <a:lnTo>
                  <a:pt x="1317225" y="81485"/>
                </a:lnTo>
                <a:lnTo>
                  <a:pt x="1341136" y="93919"/>
                </a:lnTo>
                <a:lnTo>
                  <a:pt x="1357205" y="97120"/>
                </a:lnTo>
                <a:lnTo>
                  <a:pt x="1358224" y="108292"/>
                </a:lnTo>
                <a:lnTo>
                  <a:pt x="1377234" y="112441"/>
                </a:lnTo>
                <a:lnTo>
                  <a:pt x="1392065" y="126023"/>
                </a:lnTo>
                <a:lnTo>
                  <a:pt x="1397316" y="126525"/>
                </a:lnTo>
                <a:lnTo>
                  <a:pt x="1398451" y="135935"/>
                </a:lnTo>
                <a:lnTo>
                  <a:pt x="1410945" y="149605"/>
                </a:lnTo>
                <a:lnTo>
                  <a:pt x="1419064" y="145100"/>
                </a:lnTo>
                <a:lnTo>
                  <a:pt x="1421517" y="148795"/>
                </a:lnTo>
                <a:lnTo>
                  <a:pt x="1424964" y="146928"/>
                </a:lnTo>
                <a:lnTo>
                  <a:pt x="1427772" y="155145"/>
                </a:lnTo>
                <a:lnTo>
                  <a:pt x="1437069" y="152026"/>
                </a:lnTo>
                <a:lnTo>
                  <a:pt x="1438935" y="159382"/>
                </a:lnTo>
                <a:lnTo>
                  <a:pt x="1450144" y="163428"/>
                </a:lnTo>
                <a:lnTo>
                  <a:pt x="1478803" y="201558"/>
                </a:lnTo>
                <a:lnTo>
                  <a:pt x="1487257" y="201029"/>
                </a:lnTo>
                <a:lnTo>
                  <a:pt x="1501239" y="212930"/>
                </a:lnTo>
                <a:lnTo>
                  <a:pt x="1508735" y="210951"/>
                </a:lnTo>
                <a:lnTo>
                  <a:pt x="1536884" y="226308"/>
                </a:lnTo>
                <a:lnTo>
                  <a:pt x="1542221" y="225296"/>
                </a:lnTo>
                <a:lnTo>
                  <a:pt x="1558900" y="237816"/>
                </a:lnTo>
                <a:lnTo>
                  <a:pt x="1564188" y="232984"/>
                </a:lnTo>
                <a:lnTo>
                  <a:pt x="1567577" y="235007"/>
                </a:lnTo>
                <a:lnTo>
                  <a:pt x="1563804" y="208274"/>
                </a:lnTo>
                <a:lnTo>
                  <a:pt x="1573827" y="201466"/>
                </a:lnTo>
                <a:lnTo>
                  <a:pt x="1621907" y="214323"/>
                </a:lnTo>
                <a:lnTo>
                  <a:pt x="1627384" y="211013"/>
                </a:lnTo>
                <a:lnTo>
                  <a:pt x="1635929" y="215418"/>
                </a:lnTo>
                <a:lnTo>
                  <a:pt x="1668894" y="215356"/>
                </a:lnTo>
                <a:lnTo>
                  <a:pt x="1693848" y="222290"/>
                </a:lnTo>
                <a:lnTo>
                  <a:pt x="1738890" y="222223"/>
                </a:lnTo>
                <a:lnTo>
                  <a:pt x="1756808" y="216668"/>
                </a:lnTo>
                <a:lnTo>
                  <a:pt x="1766732" y="217865"/>
                </a:lnTo>
                <a:lnTo>
                  <a:pt x="1778478" y="206301"/>
                </a:lnTo>
                <a:lnTo>
                  <a:pt x="1779422" y="193700"/>
                </a:lnTo>
                <a:lnTo>
                  <a:pt x="1800146" y="186929"/>
                </a:lnTo>
                <a:lnTo>
                  <a:pt x="1822566" y="194006"/>
                </a:lnTo>
                <a:lnTo>
                  <a:pt x="1826928" y="187484"/>
                </a:lnTo>
                <a:lnTo>
                  <a:pt x="1879687" y="206157"/>
                </a:lnTo>
                <a:lnTo>
                  <a:pt x="1890396" y="203400"/>
                </a:lnTo>
                <a:lnTo>
                  <a:pt x="1896364" y="199019"/>
                </a:lnTo>
                <a:lnTo>
                  <a:pt x="1897698" y="170818"/>
                </a:lnTo>
                <a:lnTo>
                  <a:pt x="1917537" y="174560"/>
                </a:lnTo>
                <a:lnTo>
                  <a:pt x="1924013" y="197151"/>
                </a:lnTo>
                <a:lnTo>
                  <a:pt x="1950912" y="203718"/>
                </a:lnTo>
                <a:lnTo>
                  <a:pt x="1960977" y="202266"/>
                </a:lnTo>
                <a:lnTo>
                  <a:pt x="1973921" y="198283"/>
                </a:lnTo>
                <a:lnTo>
                  <a:pt x="1980870" y="187980"/>
                </a:lnTo>
                <a:lnTo>
                  <a:pt x="1997108" y="178120"/>
                </a:lnTo>
                <a:lnTo>
                  <a:pt x="1997913" y="156199"/>
                </a:lnTo>
                <a:lnTo>
                  <a:pt x="2021283" y="151962"/>
                </a:lnTo>
                <a:lnTo>
                  <a:pt x="2031510" y="153713"/>
                </a:lnTo>
                <a:lnTo>
                  <a:pt x="2043954" y="165421"/>
                </a:lnTo>
                <a:lnTo>
                  <a:pt x="2091829" y="171770"/>
                </a:lnTo>
                <a:lnTo>
                  <a:pt x="2111932" y="178747"/>
                </a:lnTo>
                <a:lnTo>
                  <a:pt x="2147247" y="154345"/>
                </a:lnTo>
                <a:lnTo>
                  <a:pt x="2177296" y="197585"/>
                </a:lnTo>
                <a:lnTo>
                  <a:pt x="2182423" y="184842"/>
                </a:lnTo>
                <a:lnTo>
                  <a:pt x="2181625" y="172029"/>
                </a:lnTo>
                <a:lnTo>
                  <a:pt x="2190352" y="168495"/>
                </a:lnTo>
                <a:lnTo>
                  <a:pt x="2196520" y="158690"/>
                </a:lnTo>
                <a:lnTo>
                  <a:pt x="2224533" y="159589"/>
                </a:lnTo>
                <a:lnTo>
                  <a:pt x="2236270" y="170237"/>
                </a:lnTo>
                <a:lnTo>
                  <a:pt x="2234518" y="166782"/>
                </a:lnTo>
                <a:lnTo>
                  <a:pt x="2237908" y="167888"/>
                </a:lnTo>
                <a:lnTo>
                  <a:pt x="2236721" y="163672"/>
                </a:lnTo>
                <a:lnTo>
                  <a:pt x="2246214" y="159224"/>
                </a:lnTo>
                <a:lnTo>
                  <a:pt x="2245478" y="156044"/>
                </a:lnTo>
                <a:lnTo>
                  <a:pt x="2250679" y="156391"/>
                </a:lnTo>
                <a:lnTo>
                  <a:pt x="2248549" y="153980"/>
                </a:lnTo>
                <a:lnTo>
                  <a:pt x="2251840" y="152148"/>
                </a:lnTo>
                <a:lnTo>
                  <a:pt x="2255618" y="154363"/>
                </a:lnTo>
                <a:lnTo>
                  <a:pt x="2256624" y="149759"/>
                </a:lnTo>
                <a:lnTo>
                  <a:pt x="2259607" y="154770"/>
                </a:lnTo>
                <a:lnTo>
                  <a:pt x="2259739" y="148604"/>
                </a:lnTo>
                <a:lnTo>
                  <a:pt x="2268975" y="146029"/>
                </a:lnTo>
                <a:lnTo>
                  <a:pt x="2271939" y="139056"/>
                </a:lnTo>
                <a:lnTo>
                  <a:pt x="2278578" y="139611"/>
                </a:lnTo>
                <a:lnTo>
                  <a:pt x="2280588" y="131853"/>
                </a:lnTo>
                <a:lnTo>
                  <a:pt x="2284344" y="135451"/>
                </a:lnTo>
                <a:lnTo>
                  <a:pt x="2289182" y="120976"/>
                </a:lnTo>
                <a:lnTo>
                  <a:pt x="2308862" y="134038"/>
                </a:lnTo>
                <a:lnTo>
                  <a:pt x="2332064" y="142850"/>
                </a:lnTo>
                <a:lnTo>
                  <a:pt x="2359476" y="133454"/>
                </a:lnTo>
                <a:lnTo>
                  <a:pt x="2372510" y="133303"/>
                </a:lnTo>
                <a:lnTo>
                  <a:pt x="2387288" y="146684"/>
                </a:lnTo>
                <a:lnTo>
                  <a:pt x="2382073" y="155713"/>
                </a:lnTo>
                <a:lnTo>
                  <a:pt x="2386762" y="164948"/>
                </a:lnTo>
                <a:lnTo>
                  <a:pt x="2382087" y="181196"/>
                </a:lnTo>
                <a:lnTo>
                  <a:pt x="2383768" y="192388"/>
                </a:lnTo>
                <a:lnTo>
                  <a:pt x="2395183" y="200646"/>
                </a:lnTo>
                <a:lnTo>
                  <a:pt x="2402458" y="198725"/>
                </a:lnTo>
                <a:lnTo>
                  <a:pt x="2427353" y="203846"/>
                </a:lnTo>
                <a:lnTo>
                  <a:pt x="2422472" y="220178"/>
                </a:lnTo>
                <a:lnTo>
                  <a:pt x="2428853" y="233835"/>
                </a:lnTo>
                <a:lnTo>
                  <a:pt x="2426397" y="262970"/>
                </a:lnTo>
                <a:lnTo>
                  <a:pt x="2428369" y="266986"/>
                </a:lnTo>
                <a:lnTo>
                  <a:pt x="2447362" y="273192"/>
                </a:lnTo>
                <a:lnTo>
                  <a:pt x="2450438" y="280847"/>
                </a:lnTo>
                <a:lnTo>
                  <a:pt x="2445111" y="297764"/>
                </a:lnTo>
                <a:lnTo>
                  <a:pt x="2448017" y="305170"/>
                </a:lnTo>
                <a:lnTo>
                  <a:pt x="2441148" y="315611"/>
                </a:lnTo>
                <a:lnTo>
                  <a:pt x="2445604" y="322212"/>
                </a:lnTo>
                <a:lnTo>
                  <a:pt x="2445097" y="334405"/>
                </a:lnTo>
                <a:lnTo>
                  <a:pt x="2419929" y="367241"/>
                </a:lnTo>
                <a:lnTo>
                  <a:pt x="2414138" y="369015"/>
                </a:lnTo>
                <a:lnTo>
                  <a:pt x="2408890" y="381860"/>
                </a:lnTo>
                <a:lnTo>
                  <a:pt x="2395416" y="392748"/>
                </a:lnTo>
                <a:lnTo>
                  <a:pt x="2395345" y="398367"/>
                </a:lnTo>
                <a:lnTo>
                  <a:pt x="2416669" y="405810"/>
                </a:lnTo>
                <a:lnTo>
                  <a:pt x="2427879" y="415167"/>
                </a:lnTo>
                <a:lnTo>
                  <a:pt x="2432992" y="412963"/>
                </a:lnTo>
                <a:lnTo>
                  <a:pt x="2451530" y="421485"/>
                </a:lnTo>
                <a:lnTo>
                  <a:pt x="2455565" y="427496"/>
                </a:lnTo>
                <a:lnTo>
                  <a:pt x="2480314" y="433751"/>
                </a:lnTo>
                <a:lnTo>
                  <a:pt x="2495841" y="431831"/>
                </a:lnTo>
                <a:lnTo>
                  <a:pt x="2516482" y="445911"/>
                </a:lnTo>
                <a:lnTo>
                  <a:pt x="2523551" y="466316"/>
                </a:lnTo>
                <a:lnTo>
                  <a:pt x="2541040" y="487812"/>
                </a:lnTo>
                <a:lnTo>
                  <a:pt x="2566427" y="502752"/>
                </a:lnTo>
                <a:lnTo>
                  <a:pt x="2577277" y="515631"/>
                </a:lnTo>
                <a:lnTo>
                  <a:pt x="2600037" y="508536"/>
                </a:lnTo>
                <a:lnTo>
                  <a:pt x="2613342" y="522806"/>
                </a:lnTo>
                <a:lnTo>
                  <a:pt x="2632695" y="520391"/>
                </a:lnTo>
                <a:lnTo>
                  <a:pt x="2649806" y="528110"/>
                </a:lnTo>
                <a:lnTo>
                  <a:pt x="2662613" y="520740"/>
                </a:lnTo>
                <a:lnTo>
                  <a:pt x="2672607" y="527945"/>
                </a:lnTo>
                <a:lnTo>
                  <a:pt x="2662289" y="545170"/>
                </a:lnTo>
                <a:lnTo>
                  <a:pt x="2655936" y="584969"/>
                </a:lnTo>
                <a:lnTo>
                  <a:pt x="2662199" y="613541"/>
                </a:lnTo>
                <a:lnTo>
                  <a:pt x="2656505" y="618568"/>
                </a:lnTo>
                <a:lnTo>
                  <a:pt x="2654098" y="630253"/>
                </a:lnTo>
                <a:lnTo>
                  <a:pt x="2654501" y="647509"/>
                </a:lnTo>
                <a:lnTo>
                  <a:pt x="2668346" y="667770"/>
                </a:lnTo>
                <a:lnTo>
                  <a:pt x="2671363" y="680065"/>
                </a:lnTo>
                <a:lnTo>
                  <a:pt x="2681732" y="690926"/>
                </a:lnTo>
                <a:lnTo>
                  <a:pt x="2682452" y="698775"/>
                </a:lnTo>
                <a:lnTo>
                  <a:pt x="2728156" y="764397"/>
                </a:lnTo>
                <a:lnTo>
                  <a:pt x="2734804" y="779506"/>
                </a:lnTo>
                <a:lnTo>
                  <a:pt x="2752398" y="792538"/>
                </a:lnTo>
                <a:lnTo>
                  <a:pt x="2750860" y="781605"/>
                </a:lnTo>
                <a:lnTo>
                  <a:pt x="2786830" y="787018"/>
                </a:lnTo>
                <a:lnTo>
                  <a:pt x="2838344" y="827889"/>
                </a:lnTo>
                <a:lnTo>
                  <a:pt x="2831380" y="830230"/>
                </a:lnTo>
                <a:lnTo>
                  <a:pt x="2827109" y="840641"/>
                </a:lnTo>
                <a:lnTo>
                  <a:pt x="2821252" y="838293"/>
                </a:lnTo>
                <a:lnTo>
                  <a:pt x="2815726" y="841455"/>
                </a:lnTo>
                <a:lnTo>
                  <a:pt x="2809979" y="849697"/>
                </a:lnTo>
                <a:lnTo>
                  <a:pt x="2800690" y="870973"/>
                </a:lnTo>
                <a:lnTo>
                  <a:pt x="2799715" y="871538"/>
                </a:lnTo>
                <a:lnTo>
                  <a:pt x="2798704" y="873178"/>
                </a:lnTo>
                <a:lnTo>
                  <a:pt x="2794426" y="876110"/>
                </a:lnTo>
                <a:lnTo>
                  <a:pt x="2793314" y="879146"/>
                </a:lnTo>
                <a:lnTo>
                  <a:pt x="2792578" y="879332"/>
                </a:lnTo>
                <a:lnTo>
                  <a:pt x="2792094" y="880597"/>
                </a:lnTo>
                <a:lnTo>
                  <a:pt x="2791544" y="880715"/>
                </a:lnTo>
                <a:lnTo>
                  <a:pt x="2790872" y="881410"/>
                </a:lnTo>
                <a:lnTo>
                  <a:pt x="2790592" y="881974"/>
                </a:lnTo>
                <a:lnTo>
                  <a:pt x="2789643" y="882299"/>
                </a:lnTo>
                <a:lnTo>
                  <a:pt x="2789792" y="883294"/>
                </a:lnTo>
                <a:lnTo>
                  <a:pt x="2786502" y="885193"/>
                </a:lnTo>
                <a:lnTo>
                  <a:pt x="2783134" y="888416"/>
                </a:lnTo>
                <a:lnTo>
                  <a:pt x="2780615" y="893630"/>
                </a:lnTo>
                <a:lnTo>
                  <a:pt x="2776316" y="895865"/>
                </a:lnTo>
                <a:lnTo>
                  <a:pt x="2774749" y="898615"/>
                </a:lnTo>
                <a:lnTo>
                  <a:pt x="2775131" y="899324"/>
                </a:lnTo>
                <a:lnTo>
                  <a:pt x="2774186" y="900102"/>
                </a:lnTo>
                <a:lnTo>
                  <a:pt x="2774084" y="900859"/>
                </a:lnTo>
                <a:lnTo>
                  <a:pt x="2774257" y="900943"/>
                </a:lnTo>
                <a:lnTo>
                  <a:pt x="2773453" y="901380"/>
                </a:lnTo>
                <a:lnTo>
                  <a:pt x="2772374" y="903589"/>
                </a:lnTo>
                <a:lnTo>
                  <a:pt x="2771527" y="903589"/>
                </a:lnTo>
                <a:lnTo>
                  <a:pt x="2770117" y="906532"/>
                </a:lnTo>
                <a:lnTo>
                  <a:pt x="2769928" y="905805"/>
                </a:lnTo>
                <a:lnTo>
                  <a:pt x="2769969" y="906196"/>
                </a:lnTo>
                <a:lnTo>
                  <a:pt x="2769415" y="906333"/>
                </a:lnTo>
                <a:lnTo>
                  <a:pt x="2768936" y="907129"/>
                </a:lnTo>
                <a:lnTo>
                  <a:pt x="2768659" y="907966"/>
                </a:lnTo>
                <a:lnTo>
                  <a:pt x="2769008" y="909742"/>
                </a:lnTo>
                <a:lnTo>
                  <a:pt x="2757457" y="916560"/>
                </a:lnTo>
                <a:lnTo>
                  <a:pt x="2748653" y="946864"/>
                </a:lnTo>
                <a:lnTo>
                  <a:pt x="2749018" y="942505"/>
                </a:lnTo>
                <a:lnTo>
                  <a:pt x="2746904" y="944070"/>
                </a:lnTo>
                <a:lnTo>
                  <a:pt x="2740537" y="982852"/>
                </a:lnTo>
                <a:lnTo>
                  <a:pt x="2732913" y="996760"/>
                </a:lnTo>
                <a:lnTo>
                  <a:pt x="2732689" y="1013478"/>
                </a:lnTo>
                <a:lnTo>
                  <a:pt x="2720182" y="1032835"/>
                </a:lnTo>
                <a:lnTo>
                  <a:pt x="2719107" y="1046010"/>
                </a:lnTo>
                <a:lnTo>
                  <a:pt x="2707990" y="1062134"/>
                </a:lnTo>
                <a:lnTo>
                  <a:pt x="2711308" y="1070542"/>
                </a:lnTo>
                <a:lnTo>
                  <a:pt x="2709712" y="1067676"/>
                </a:lnTo>
                <a:lnTo>
                  <a:pt x="2707948" y="1067655"/>
                </a:lnTo>
                <a:lnTo>
                  <a:pt x="2710538" y="1085692"/>
                </a:lnTo>
                <a:lnTo>
                  <a:pt x="2706554" y="1092507"/>
                </a:lnTo>
                <a:lnTo>
                  <a:pt x="2688836" y="1093018"/>
                </a:lnTo>
                <a:lnTo>
                  <a:pt x="2675941" y="1115705"/>
                </a:lnTo>
                <a:lnTo>
                  <a:pt x="2669664" y="1113232"/>
                </a:lnTo>
                <a:lnTo>
                  <a:pt x="2664005" y="1118797"/>
                </a:lnTo>
                <a:lnTo>
                  <a:pt x="2658324" y="1126532"/>
                </a:lnTo>
                <a:lnTo>
                  <a:pt x="2660381" y="1151130"/>
                </a:lnTo>
                <a:lnTo>
                  <a:pt x="2647974" y="1154224"/>
                </a:lnTo>
                <a:lnTo>
                  <a:pt x="2631282" y="1169363"/>
                </a:lnTo>
                <a:lnTo>
                  <a:pt x="2631159" y="1188549"/>
                </a:lnTo>
                <a:lnTo>
                  <a:pt x="2620085" y="1196285"/>
                </a:lnTo>
                <a:lnTo>
                  <a:pt x="2609042" y="1197671"/>
                </a:lnTo>
                <a:lnTo>
                  <a:pt x="2608799" y="1204025"/>
                </a:lnTo>
                <a:lnTo>
                  <a:pt x="2601827" y="1207158"/>
                </a:lnTo>
                <a:lnTo>
                  <a:pt x="2604883" y="1212712"/>
                </a:lnTo>
                <a:lnTo>
                  <a:pt x="2600332" y="1216094"/>
                </a:lnTo>
                <a:lnTo>
                  <a:pt x="2567037" y="1222649"/>
                </a:lnTo>
                <a:lnTo>
                  <a:pt x="2567064" y="1221349"/>
                </a:lnTo>
                <a:lnTo>
                  <a:pt x="2566256" y="1219988"/>
                </a:lnTo>
                <a:lnTo>
                  <a:pt x="2539721" y="1184216"/>
                </a:lnTo>
                <a:lnTo>
                  <a:pt x="2519920" y="1163138"/>
                </a:lnTo>
                <a:lnTo>
                  <a:pt x="2505911" y="1154644"/>
                </a:lnTo>
                <a:lnTo>
                  <a:pt x="2486079" y="1150183"/>
                </a:lnTo>
                <a:lnTo>
                  <a:pt x="2466088" y="1158581"/>
                </a:lnTo>
                <a:lnTo>
                  <a:pt x="2454744" y="1168751"/>
                </a:lnTo>
                <a:lnTo>
                  <a:pt x="2431346" y="1152935"/>
                </a:lnTo>
                <a:lnTo>
                  <a:pt x="2436548" y="1159739"/>
                </a:lnTo>
                <a:lnTo>
                  <a:pt x="2426571" y="1156028"/>
                </a:lnTo>
                <a:lnTo>
                  <a:pt x="2428058" y="1153806"/>
                </a:lnTo>
                <a:lnTo>
                  <a:pt x="2418122" y="1160398"/>
                </a:lnTo>
                <a:lnTo>
                  <a:pt x="2389539" y="1165508"/>
                </a:lnTo>
                <a:lnTo>
                  <a:pt x="2389718" y="1166566"/>
                </a:lnTo>
                <a:lnTo>
                  <a:pt x="2386399" y="1168525"/>
                </a:lnTo>
                <a:lnTo>
                  <a:pt x="2378633" y="1178636"/>
                </a:lnTo>
                <a:lnTo>
                  <a:pt x="2371525" y="1189833"/>
                </a:lnTo>
                <a:lnTo>
                  <a:pt x="2361736" y="1219126"/>
                </a:lnTo>
                <a:lnTo>
                  <a:pt x="2347054" y="1235151"/>
                </a:lnTo>
                <a:lnTo>
                  <a:pt x="2322876" y="1245536"/>
                </a:lnTo>
                <a:lnTo>
                  <a:pt x="2292314" y="1246825"/>
                </a:lnTo>
                <a:lnTo>
                  <a:pt x="2275840" y="1237712"/>
                </a:lnTo>
                <a:lnTo>
                  <a:pt x="2279137" y="1239084"/>
                </a:lnTo>
                <a:lnTo>
                  <a:pt x="2280210" y="1236238"/>
                </a:lnTo>
                <a:lnTo>
                  <a:pt x="2267354" y="1231542"/>
                </a:lnTo>
                <a:lnTo>
                  <a:pt x="2251036" y="1238045"/>
                </a:lnTo>
                <a:lnTo>
                  <a:pt x="2226687" y="1211453"/>
                </a:lnTo>
                <a:lnTo>
                  <a:pt x="2213836" y="1204207"/>
                </a:lnTo>
                <a:lnTo>
                  <a:pt x="2189289" y="1212294"/>
                </a:lnTo>
                <a:lnTo>
                  <a:pt x="2168042" y="1206873"/>
                </a:lnTo>
                <a:lnTo>
                  <a:pt x="2169020" y="1210878"/>
                </a:lnTo>
                <a:lnTo>
                  <a:pt x="2163122" y="1206880"/>
                </a:lnTo>
                <a:lnTo>
                  <a:pt x="2123739" y="1204680"/>
                </a:lnTo>
                <a:lnTo>
                  <a:pt x="2099073" y="1208862"/>
                </a:lnTo>
                <a:lnTo>
                  <a:pt x="2053841" y="1203230"/>
                </a:lnTo>
                <a:lnTo>
                  <a:pt x="2031704" y="1212350"/>
                </a:lnTo>
                <a:lnTo>
                  <a:pt x="2015325" y="1212319"/>
                </a:lnTo>
                <a:lnTo>
                  <a:pt x="2002848" y="1226683"/>
                </a:lnTo>
                <a:lnTo>
                  <a:pt x="1984297" y="1230972"/>
                </a:lnTo>
                <a:lnTo>
                  <a:pt x="1976286" y="1238994"/>
                </a:lnTo>
                <a:lnTo>
                  <a:pt x="1946061" y="1236961"/>
                </a:lnTo>
                <a:lnTo>
                  <a:pt x="1925259" y="1220832"/>
                </a:lnTo>
                <a:lnTo>
                  <a:pt x="1930757" y="1228023"/>
                </a:lnTo>
                <a:lnTo>
                  <a:pt x="1921269" y="1222012"/>
                </a:lnTo>
                <a:lnTo>
                  <a:pt x="1911849" y="1226342"/>
                </a:lnTo>
                <a:lnTo>
                  <a:pt x="1899306" y="1221261"/>
                </a:lnTo>
                <a:lnTo>
                  <a:pt x="1888452" y="1208476"/>
                </a:lnTo>
                <a:lnTo>
                  <a:pt x="1861745" y="1207349"/>
                </a:lnTo>
                <a:lnTo>
                  <a:pt x="1852623" y="1217555"/>
                </a:lnTo>
                <a:lnTo>
                  <a:pt x="1831634" y="1216079"/>
                </a:lnTo>
                <a:lnTo>
                  <a:pt x="1828137" y="1223804"/>
                </a:lnTo>
                <a:lnTo>
                  <a:pt x="1817380" y="1212483"/>
                </a:lnTo>
                <a:lnTo>
                  <a:pt x="1808828" y="1217763"/>
                </a:lnTo>
                <a:lnTo>
                  <a:pt x="1797044" y="1207516"/>
                </a:lnTo>
                <a:lnTo>
                  <a:pt x="1776128" y="1202850"/>
                </a:lnTo>
                <a:lnTo>
                  <a:pt x="1763249" y="1204151"/>
                </a:lnTo>
                <a:lnTo>
                  <a:pt x="1752654" y="1210859"/>
                </a:lnTo>
                <a:lnTo>
                  <a:pt x="1738714" y="1209814"/>
                </a:lnTo>
                <a:lnTo>
                  <a:pt x="1717507" y="1219650"/>
                </a:lnTo>
                <a:lnTo>
                  <a:pt x="1694500" y="1210611"/>
                </a:lnTo>
                <a:lnTo>
                  <a:pt x="1664464" y="1206011"/>
                </a:lnTo>
                <a:lnTo>
                  <a:pt x="1644897" y="1219898"/>
                </a:lnTo>
                <a:lnTo>
                  <a:pt x="1608343" y="1226556"/>
                </a:lnTo>
                <a:lnTo>
                  <a:pt x="1539245" y="1228478"/>
                </a:lnTo>
                <a:lnTo>
                  <a:pt x="1506539" y="1221976"/>
                </a:lnTo>
                <a:lnTo>
                  <a:pt x="1498287" y="1226718"/>
                </a:lnTo>
                <a:lnTo>
                  <a:pt x="1497224" y="1236112"/>
                </a:lnTo>
                <a:lnTo>
                  <a:pt x="1497583" y="1224251"/>
                </a:lnTo>
                <a:lnTo>
                  <a:pt x="1493006" y="1228115"/>
                </a:lnTo>
                <a:lnTo>
                  <a:pt x="1495899" y="1227908"/>
                </a:lnTo>
                <a:lnTo>
                  <a:pt x="1493214" y="1229068"/>
                </a:lnTo>
                <a:lnTo>
                  <a:pt x="1495441" y="1234678"/>
                </a:lnTo>
                <a:lnTo>
                  <a:pt x="1490961" y="1234539"/>
                </a:lnTo>
                <a:lnTo>
                  <a:pt x="1491972" y="1231759"/>
                </a:lnTo>
                <a:lnTo>
                  <a:pt x="1491569" y="1229389"/>
                </a:lnTo>
                <a:lnTo>
                  <a:pt x="1484284" y="1246695"/>
                </a:lnTo>
                <a:lnTo>
                  <a:pt x="1464832" y="1271724"/>
                </a:lnTo>
                <a:lnTo>
                  <a:pt x="1453791" y="1290944"/>
                </a:lnTo>
                <a:lnTo>
                  <a:pt x="1452345" y="1296864"/>
                </a:lnTo>
                <a:lnTo>
                  <a:pt x="1450285" y="1299668"/>
                </a:lnTo>
                <a:lnTo>
                  <a:pt x="1451781" y="1297401"/>
                </a:lnTo>
                <a:lnTo>
                  <a:pt x="1449553" y="1296654"/>
                </a:lnTo>
                <a:lnTo>
                  <a:pt x="1437357" y="1308210"/>
                </a:lnTo>
                <a:lnTo>
                  <a:pt x="1427658" y="1307148"/>
                </a:lnTo>
                <a:lnTo>
                  <a:pt x="1406213" y="1317585"/>
                </a:lnTo>
                <a:lnTo>
                  <a:pt x="1389387" y="1351110"/>
                </a:lnTo>
                <a:lnTo>
                  <a:pt x="1371366" y="1353214"/>
                </a:lnTo>
                <a:lnTo>
                  <a:pt x="1362274" y="1361273"/>
                </a:lnTo>
                <a:lnTo>
                  <a:pt x="1340211" y="1365711"/>
                </a:lnTo>
                <a:lnTo>
                  <a:pt x="1284529" y="1351262"/>
                </a:lnTo>
                <a:lnTo>
                  <a:pt x="1257532" y="1351980"/>
                </a:lnTo>
                <a:lnTo>
                  <a:pt x="1246271" y="1355567"/>
                </a:lnTo>
                <a:lnTo>
                  <a:pt x="1238027" y="1365387"/>
                </a:lnTo>
                <a:lnTo>
                  <a:pt x="1236927" y="1365479"/>
                </a:lnTo>
                <a:lnTo>
                  <a:pt x="1238438" y="1364660"/>
                </a:lnTo>
                <a:lnTo>
                  <a:pt x="1239634" y="1362785"/>
                </a:lnTo>
                <a:lnTo>
                  <a:pt x="1239255" y="1362084"/>
                </a:lnTo>
                <a:lnTo>
                  <a:pt x="1212395" y="1379557"/>
                </a:lnTo>
                <a:lnTo>
                  <a:pt x="1199342" y="1378503"/>
                </a:lnTo>
                <a:lnTo>
                  <a:pt x="1186487" y="1385186"/>
                </a:lnTo>
                <a:lnTo>
                  <a:pt x="1175902" y="1385031"/>
                </a:lnTo>
                <a:lnTo>
                  <a:pt x="1163028" y="1394978"/>
                </a:lnTo>
                <a:lnTo>
                  <a:pt x="1147634" y="1399638"/>
                </a:lnTo>
                <a:lnTo>
                  <a:pt x="1139859" y="1408088"/>
                </a:lnTo>
                <a:lnTo>
                  <a:pt x="1140225" y="1405426"/>
                </a:lnTo>
                <a:lnTo>
                  <a:pt x="1129983" y="1406616"/>
                </a:lnTo>
                <a:lnTo>
                  <a:pt x="1109249" y="1429908"/>
                </a:lnTo>
                <a:lnTo>
                  <a:pt x="1096265" y="1468437"/>
                </a:lnTo>
                <a:lnTo>
                  <a:pt x="1085899" y="1475104"/>
                </a:lnTo>
                <a:lnTo>
                  <a:pt x="1085327" y="1483445"/>
                </a:lnTo>
                <a:lnTo>
                  <a:pt x="1085301" y="1480837"/>
                </a:lnTo>
                <a:lnTo>
                  <a:pt x="1082748" y="1481378"/>
                </a:lnTo>
                <a:lnTo>
                  <a:pt x="1083308" y="1479776"/>
                </a:lnTo>
                <a:lnTo>
                  <a:pt x="1078867" y="1481924"/>
                </a:lnTo>
                <a:lnTo>
                  <a:pt x="1084878" y="1482086"/>
                </a:lnTo>
                <a:lnTo>
                  <a:pt x="1072556" y="1507254"/>
                </a:lnTo>
                <a:lnTo>
                  <a:pt x="1062605" y="1517236"/>
                </a:lnTo>
                <a:lnTo>
                  <a:pt x="1052024" y="1562497"/>
                </a:lnTo>
                <a:lnTo>
                  <a:pt x="1039379" y="1561526"/>
                </a:lnTo>
                <a:lnTo>
                  <a:pt x="1045090" y="1560374"/>
                </a:lnTo>
                <a:lnTo>
                  <a:pt x="1036815" y="1553033"/>
                </a:lnTo>
                <a:lnTo>
                  <a:pt x="1033897" y="1555376"/>
                </a:lnTo>
                <a:lnTo>
                  <a:pt x="1029535" y="1546640"/>
                </a:lnTo>
                <a:lnTo>
                  <a:pt x="1009962" y="1549004"/>
                </a:lnTo>
                <a:lnTo>
                  <a:pt x="1001939" y="1559868"/>
                </a:lnTo>
                <a:lnTo>
                  <a:pt x="1000004" y="1571399"/>
                </a:lnTo>
                <a:lnTo>
                  <a:pt x="1001248" y="1576195"/>
                </a:lnTo>
                <a:lnTo>
                  <a:pt x="1005430" y="1565554"/>
                </a:lnTo>
                <a:lnTo>
                  <a:pt x="1002107" y="1577807"/>
                </a:lnTo>
                <a:lnTo>
                  <a:pt x="1007174" y="1577671"/>
                </a:lnTo>
                <a:lnTo>
                  <a:pt x="1007999" y="1568349"/>
                </a:lnTo>
                <a:lnTo>
                  <a:pt x="1009105" y="1566012"/>
                </a:lnTo>
                <a:lnTo>
                  <a:pt x="1011833" y="1582502"/>
                </a:lnTo>
                <a:lnTo>
                  <a:pt x="1002550" y="1581689"/>
                </a:lnTo>
                <a:lnTo>
                  <a:pt x="1008822" y="1590913"/>
                </a:lnTo>
                <a:lnTo>
                  <a:pt x="1003218" y="1592871"/>
                </a:lnTo>
                <a:lnTo>
                  <a:pt x="1001794" y="1600331"/>
                </a:lnTo>
                <a:lnTo>
                  <a:pt x="1011811" y="1608927"/>
                </a:lnTo>
                <a:lnTo>
                  <a:pt x="1001651" y="1615337"/>
                </a:lnTo>
                <a:lnTo>
                  <a:pt x="998456" y="1621046"/>
                </a:lnTo>
                <a:lnTo>
                  <a:pt x="991245" y="1624236"/>
                </a:lnTo>
                <a:lnTo>
                  <a:pt x="981265" y="1621630"/>
                </a:lnTo>
                <a:lnTo>
                  <a:pt x="941521" y="1644071"/>
                </a:lnTo>
                <a:lnTo>
                  <a:pt x="923647" y="1647801"/>
                </a:lnTo>
                <a:lnTo>
                  <a:pt x="921337" y="1653938"/>
                </a:lnTo>
                <a:lnTo>
                  <a:pt x="921344" y="1647631"/>
                </a:lnTo>
                <a:lnTo>
                  <a:pt x="907697" y="1628373"/>
                </a:lnTo>
                <a:lnTo>
                  <a:pt x="885277" y="1614756"/>
                </a:lnTo>
                <a:lnTo>
                  <a:pt x="871484" y="1620060"/>
                </a:lnTo>
                <a:lnTo>
                  <a:pt x="842295" y="1602070"/>
                </a:lnTo>
                <a:lnTo>
                  <a:pt x="830190" y="1606808"/>
                </a:lnTo>
                <a:lnTo>
                  <a:pt x="802619" y="1569536"/>
                </a:lnTo>
                <a:lnTo>
                  <a:pt x="775633" y="1544705"/>
                </a:lnTo>
                <a:lnTo>
                  <a:pt x="764938" y="1543021"/>
                </a:lnTo>
                <a:lnTo>
                  <a:pt x="769027" y="1547044"/>
                </a:lnTo>
                <a:lnTo>
                  <a:pt x="760174" y="1543039"/>
                </a:lnTo>
                <a:lnTo>
                  <a:pt x="742832" y="1548702"/>
                </a:lnTo>
                <a:lnTo>
                  <a:pt x="723551" y="1543246"/>
                </a:lnTo>
                <a:lnTo>
                  <a:pt x="716225" y="1545633"/>
                </a:lnTo>
                <a:lnTo>
                  <a:pt x="684925" y="1486825"/>
                </a:lnTo>
                <a:lnTo>
                  <a:pt x="677505" y="1479064"/>
                </a:lnTo>
                <a:lnTo>
                  <a:pt x="664611" y="1477148"/>
                </a:lnTo>
                <a:lnTo>
                  <a:pt x="646985" y="1436859"/>
                </a:lnTo>
                <a:lnTo>
                  <a:pt x="627712" y="1419938"/>
                </a:lnTo>
                <a:lnTo>
                  <a:pt x="620441" y="1393999"/>
                </a:lnTo>
                <a:lnTo>
                  <a:pt x="616067" y="1388976"/>
                </a:lnTo>
                <a:lnTo>
                  <a:pt x="615594" y="1393527"/>
                </a:lnTo>
                <a:lnTo>
                  <a:pt x="593455" y="1340003"/>
                </a:lnTo>
                <a:lnTo>
                  <a:pt x="578398" y="1339604"/>
                </a:lnTo>
                <a:lnTo>
                  <a:pt x="585300" y="1337607"/>
                </a:lnTo>
                <a:lnTo>
                  <a:pt x="580945" y="1334704"/>
                </a:lnTo>
                <a:lnTo>
                  <a:pt x="598887" y="1328101"/>
                </a:lnTo>
                <a:lnTo>
                  <a:pt x="592811" y="1335625"/>
                </a:lnTo>
                <a:lnTo>
                  <a:pt x="597629" y="1333386"/>
                </a:lnTo>
                <a:lnTo>
                  <a:pt x="598191" y="1338001"/>
                </a:lnTo>
                <a:lnTo>
                  <a:pt x="602290" y="1330940"/>
                </a:lnTo>
                <a:lnTo>
                  <a:pt x="604141" y="1336355"/>
                </a:lnTo>
                <a:lnTo>
                  <a:pt x="597762" y="1338885"/>
                </a:lnTo>
                <a:lnTo>
                  <a:pt x="607872" y="1349871"/>
                </a:lnTo>
                <a:lnTo>
                  <a:pt x="607954" y="1354935"/>
                </a:lnTo>
                <a:lnTo>
                  <a:pt x="610420" y="1350136"/>
                </a:lnTo>
                <a:lnTo>
                  <a:pt x="606749" y="1361673"/>
                </a:lnTo>
                <a:lnTo>
                  <a:pt x="610445" y="1371826"/>
                </a:lnTo>
                <a:lnTo>
                  <a:pt x="618847" y="1373239"/>
                </a:lnTo>
                <a:lnTo>
                  <a:pt x="625406" y="1368600"/>
                </a:lnTo>
                <a:lnTo>
                  <a:pt x="624786" y="1375445"/>
                </a:lnTo>
                <a:lnTo>
                  <a:pt x="630716" y="1373778"/>
                </a:lnTo>
                <a:lnTo>
                  <a:pt x="630839" y="1366627"/>
                </a:lnTo>
                <a:lnTo>
                  <a:pt x="640180" y="1363373"/>
                </a:lnTo>
                <a:lnTo>
                  <a:pt x="641055" y="1355877"/>
                </a:lnTo>
                <a:lnTo>
                  <a:pt x="651065" y="1348006"/>
                </a:lnTo>
                <a:lnTo>
                  <a:pt x="650026" y="1342397"/>
                </a:lnTo>
                <a:lnTo>
                  <a:pt x="636994" y="1338099"/>
                </a:lnTo>
                <a:lnTo>
                  <a:pt x="639002" y="1342072"/>
                </a:lnTo>
                <a:lnTo>
                  <a:pt x="633460" y="1349575"/>
                </a:lnTo>
                <a:lnTo>
                  <a:pt x="621696" y="1353102"/>
                </a:lnTo>
                <a:lnTo>
                  <a:pt x="615273" y="1349944"/>
                </a:lnTo>
                <a:lnTo>
                  <a:pt x="612764" y="1345956"/>
                </a:lnTo>
                <a:lnTo>
                  <a:pt x="616244" y="1344262"/>
                </a:lnTo>
                <a:lnTo>
                  <a:pt x="610438" y="1343357"/>
                </a:lnTo>
                <a:lnTo>
                  <a:pt x="608852" y="1337820"/>
                </a:lnTo>
                <a:lnTo>
                  <a:pt x="621711" y="1340304"/>
                </a:lnTo>
                <a:lnTo>
                  <a:pt x="613724" y="1334700"/>
                </a:lnTo>
                <a:lnTo>
                  <a:pt x="621562" y="1331385"/>
                </a:lnTo>
                <a:lnTo>
                  <a:pt x="624171" y="1311029"/>
                </a:lnTo>
                <a:lnTo>
                  <a:pt x="621058" y="1307983"/>
                </a:lnTo>
                <a:lnTo>
                  <a:pt x="618312" y="1310879"/>
                </a:lnTo>
                <a:lnTo>
                  <a:pt x="619058" y="1305540"/>
                </a:lnTo>
                <a:lnTo>
                  <a:pt x="613454" y="1311988"/>
                </a:lnTo>
                <a:lnTo>
                  <a:pt x="617429" y="1304471"/>
                </a:lnTo>
                <a:lnTo>
                  <a:pt x="609464" y="1306602"/>
                </a:lnTo>
                <a:lnTo>
                  <a:pt x="611199" y="1309145"/>
                </a:lnTo>
                <a:lnTo>
                  <a:pt x="604102" y="1307474"/>
                </a:lnTo>
                <a:lnTo>
                  <a:pt x="598498" y="1293464"/>
                </a:lnTo>
                <a:close/>
              </a:path>
            </a:pathLst>
          </a:custGeom>
          <a:solidFill>
            <a:srgbClr val="F2F2F2"/>
          </a:solidFill>
          <a:ln w="6985">
            <a:solidFill>
              <a:srgbClr val="A3A3A3"/>
            </a:solidFill>
          </a:ln>
          <a:effectLst/>
        </p:spPr>
        <p:txBody>
          <a:bodyPr rtlCol="0" anchor="ctr"/>
          <a:lstStyle/>
          <a:p>
            <a:pPr algn="ctr"/>
            <a:endParaRPr/>
          </a:p>
        </p:txBody>
      </p:sp>
      <p:sp>
        <p:nvSpPr>
          <p:cNvPr id="543" name="Aragón · polígono 1"/>
          <p:cNvSpPr/>
          <p:nvPr/>
        </p:nvSpPr>
        <p:spPr>
          <a:xfrm>
            <a:off x="4137764" y="2362339"/>
            <a:ext cx="865259" cy="1205560"/>
          </a:xfrm>
          <a:custGeom>
            <a:avLst/>
            <a:gdLst/>
            <a:ahLst/>
            <a:cxnLst/>
            <a:rect l="l" t="t" r="r" b="b"/>
            <a:pathLst>
              <a:path w="1418458" h="1976328">
                <a:moveTo>
                  <a:pt x="234156" y="1514241"/>
                </a:moveTo>
                <a:lnTo>
                  <a:pt x="240509" y="1506138"/>
                </a:lnTo>
                <a:lnTo>
                  <a:pt x="244300" y="1512560"/>
                </a:lnTo>
                <a:lnTo>
                  <a:pt x="259814" y="1513987"/>
                </a:lnTo>
                <a:lnTo>
                  <a:pt x="276913" y="1525236"/>
                </a:lnTo>
                <a:lnTo>
                  <a:pt x="302554" y="1504219"/>
                </a:lnTo>
                <a:lnTo>
                  <a:pt x="293238" y="1491818"/>
                </a:lnTo>
                <a:lnTo>
                  <a:pt x="305696" y="1464305"/>
                </a:lnTo>
                <a:lnTo>
                  <a:pt x="307311" y="1445934"/>
                </a:lnTo>
                <a:lnTo>
                  <a:pt x="298787" y="1433951"/>
                </a:lnTo>
                <a:lnTo>
                  <a:pt x="294605" y="1412425"/>
                </a:lnTo>
                <a:lnTo>
                  <a:pt x="305254" y="1399085"/>
                </a:lnTo>
                <a:lnTo>
                  <a:pt x="304086" y="1366969"/>
                </a:lnTo>
                <a:lnTo>
                  <a:pt x="295929" y="1354530"/>
                </a:lnTo>
                <a:lnTo>
                  <a:pt x="290524" y="1354963"/>
                </a:lnTo>
                <a:lnTo>
                  <a:pt x="281715" y="1345449"/>
                </a:lnTo>
                <a:lnTo>
                  <a:pt x="266007" y="1322921"/>
                </a:lnTo>
                <a:lnTo>
                  <a:pt x="263800" y="1311276"/>
                </a:lnTo>
                <a:lnTo>
                  <a:pt x="271279" y="1299712"/>
                </a:lnTo>
                <a:lnTo>
                  <a:pt x="270602" y="1286493"/>
                </a:lnTo>
                <a:lnTo>
                  <a:pt x="246923" y="1260493"/>
                </a:lnTo>
                <a:lnTo>
                  <a:pt x="205443" y="1225022"/>
                </a:lnTo>
                <a:lnTo>
                  <a:pt x="200329" y="1211499"/>
                </a:lnTo>
                <a:lnTo>
                  <a:pt x="178433" y="1189196"/>
                </a:lnTo>
                <a:lnTo>
                  <a:pt x="146431" y="1177694"/>
                </a:lnTo>
                <a:lnTo>
                  <a:pt x="136376" y="1161668"/>
                </a:lnTo>
                <a:lnTo>
                  <a:pt x="116187" y="1158121"/>
                </a:lnTo>
                <a:lnTo>
                  <a:pt x="107398" y="1138739"/>
                </a:lnTo>
                <a:lnTo>
                  <a:pt x="103389" y="1136437"/>
                </a:lnTo>
                <a:lnTo>
                  <a:pt x="87484" y="1144451"/>
                </a:lnTo>
                <a:lnTo>
                  <a:pt x="60715" y="1149127"/>
                </a:lnTo>
                <a:lnTo>
                  <a:pt x="58751" y="1152839"/>
                </a:lnTo>
                <a:lnTo>
                  <a:pt x="45167" y="1137398"/>
                </a:lnTo>
                <a:lnTo>
                  <a:pt x="13212" y="1128817"/>
                </a:lnTo>
                <a:lnTo>
                  <a:pt x="8296" y="1081274"/>
                </a:lnTo>
                <a:lnTo>
                  <a:pt x="4894" y="1065539"/>
                </a:lnTo>
                <a:lnTo>
                  <a:pt x="0" y="1062403"/>
                </a:lnTo>
                <a:lnTo>
                  <a:pt x="2113" y="1040517"/>
                </a:lnTo>
                <a:lnTo>
                  <a:pt x="7976" y="1032982"/>
                </a:lnTo>
                <a:lnTo>
                  <a:pt x="5074" y="1019264"/>
                </a:lnTo>
                <a:lnTo>
                  <a:pt x="11782" y="1018751"/>
                </a:lnTo>
                <a:lnTo>
                  <a:pt x="27762" y="1002130"/>
                </a:lnTo>
                <a:lnTo>
                  <a:pt x="27408" y="974582"/>
                </a:lnTo>
                <a:lnTo>
                  <a:pt x="34752" y="961192"/>
                </a:lnTo>
                <a:lnTo>
                  <a:pt x="66308" y="973633"/>
                </a:lnTo>
                <a:lnTo>
                  <a:pt x="66816" y="987943"/>
                </a:lnTo>
                <a:lnTo>
                  <a:pt x="62559" y="992511"/>
                </a:lnTo>
                <a:lnTo>
                  <a:pt x="63207" y="997927"/>
                </a:lnTo>
                <a:lnTo>
                  <a:pt x="69551" y="1000775"/>
                </a:lnTo>
                <a:lnTo>
                  <a:pt x="78999" y="999697"/>
                </a:lnTo>
                <a:lnTo>
                  <a:pt x="92379" y="989113"/>
                </a:lnTo>
                <a:lnTo>
                  <a:pt x="113558" y="985809"/>
                </a:lnTo>
                <a:lnTo>
                  <a:pt x="113878" y="977693"/>
                </a:lnTo>
                <a:lnTo>
                  <a:pt x="105838" y="975149"/>
                </a:lnTo>
                <a:lnTo>
                  <a:pt x="106155" y="950484"/>
                </a:lnTo>
                <a:lnTo>
                  <a:pt x="92747" y="935066"/>
                </a:lnTo>
                <a:lnTo>
                  <a:pt x="93983" y="909162"/>
                </a:lnTo>
                <a:lnTo>
                  <a:pt x="99461" y="897083"/>
                </a:lnTo>
                <a:lnTo>
                  <a:pt x="86789" y="876860"/>
                </a:lnTo>
                <a:lnTo>
                  <a:pt x="86906" y="861655"/>
                </a:lnTo>
                <a:lnTo>
                  <a:pt x="91112" y="857428"/>
                </a:lnTo>
                <a:lnTo>
                  <a:pt x="120689" y="863056"/>
                </a:lnTo>
                <a:lnTo>
                  <a:pt x="132827" y="841102"/>
                </a:lnTo>
                <a:lnTo>
                  <a:pt x="144346" y="837513"/>
                </a:lnTo>
                <a:lnTo>
                  <a:pt x="151567" y="822333"/>
                </a:lnTo>
                <a:lnTo>
                  <a:pt x="176982" y="820571"/>
                </a:lnTo>
                <a:lnTo>
                  <a:pt x="173914" y="806508"/>
                </a:lnTo>
                <a:lnTo>
                  <a:pt x="180085" y="798858"/>
                </a:lnTo>
                <a:lnTo>
                  <a:pt x="186118" y="798110"/>
                </a:lnTo>
                <a:lnTo>
                  <a:pt x="186927" y="786453"/>
                </a:lnTo>
                <a:lnTo>
                  <a:pt x="191843" y="781530"/>
                </a:lnTo>
                <a:lnTo>
                  <a:pt x="185663" y="775732"/>
                </a:lnTo>
                <a:lnTo>
                  <a:pt x="175622" y="774094"/>
                </a:lnTo>
                <a:lnTo>
                  <a:pt x="178573" y="764337"/>
                </a:lnTo>
                <a:lnTo>
                  <a:pt x="167461" y="746763"/>
                </a:lnTo>
                <a:lnTo>
                  <a:pt x="154874" y="740550"/>
                </a:lnTo>
                <a:lnTo>
                  <a:pt x="158604" y="729381"/>
                </a:lnTo>
                <a:lnTo>
                  <a:pt x="170950" y="714188"/>
                </a:lnTo>
                <a:lnTo>
                  <a:pt x="171545" y="698664"/>
                </a:lnTo>
                <a:lnTo>
                  <a:pt x="169097" y="690663"/>
                </a:lnTo>
                <a:lnTo>
                  <a:pt x="163094" y="689981"/>
                </a:lnTo>
                <a:lnTo>
                  <a:pt x="161300" y="675408"/>
                </a:lnTo>
                <a:lnTo>
                  <a:pt x="152391" y="662146"/>
                </a:lnTo>
                <a:lnTo>
                  <a:pt x="153609" y="630008"/>
                </a:lnTo>
                <a:lnTo>
                  <a:pt x="148582" y="618056"/>
                </a:lnTo>
                <a:lnTo>
                  <a:pt x="158766" y="611750"/>
                </a:lnTo>
                <a:lnTo>
                  <a:pt x="155259" y="604792"/>
                </a:lnTo>
                <a:lnTo>
                  <a:pt x="157253" y="598357"/>
                </a:lnTo>
                <a:lnTo>
                  <a:pt x="163747" y="606740"/>
                </a:lnTo>
                <a:lnTo>
                  <a:pt x="174997" y="604823"/>
                </a:lnTo>
                <a:lnTo>
                  <a:pt x="184127" y="610263"/>
                </a:lnTo>
                <a:lnTo>
                  <a:pt x="195925" y="606271"/>
                </a:lnTo>
                <a:lnTo>
                  <a:pt x="208225" y="624039"/>
                </a:lnTo>
                <a:lnTo>
                  <a:pt x="220814" y="631425"/>
                </a:lnTo>
                <a:lnTo>
                  <a:pt x="234495" y="634089"/>
                </a:lnTo>
                <a:lnTo>
                  <a:pt x="239963" y="625085"/>
                </a:lnTo>
                <a:lnTo>
                  <a:pt x="245661" y="629467"/>
                </a:lnTo>
                <a:lnTo>
                  <a:pt x="250231" y="625992"/>
                </a:lnTo>
                <a:lnTo>
                  <a:pt x="269171" y="635593"/>
                </a:lnTo>
                <a:lnTo>
                  <a:pt x="278116" y="650768"/>
                </a:lnTo>
                <a:lnTo>
                  <a:pt x="295935" y="659279"/>
                </a:lnTo>
                <a:lnTo>
                  <a:pt x="313250" y="661901"/>
                </a:lnTo>
                <a:lnTo>
                  <a:pt x="321529" y="658040"/>
                </a:lnTo>
                <a:lnTo>
                  <a:pt x="323628" y="652591"/>
                </a:lnTo>
                <a:lnTo>
                  <a:pt x="335264" y="652184"/>
                </a:lnTo>
                <a:lnTo>
                  <a:pt x="362152" y="659843"/>
                </a:lnTo>
                <a:lnTo>
                  <a:pt x="370930" y="645599"/>
                </a:lnTo>
                <a:lnTo>
                  <a:pt x="381198" y="640247"/>
                </a:lnTo>
                <a:lnTo>
                  <a:pt x="379392" y="631242"/>
                </a:lnTo>
                <a:lnTo>
                  <a:pt x="384994" y="628163"/>
                </a:lnTo>
                <a:lnTo>
                  <a:pt x="393476" y="606176"/>
                </a:lnTo>
                <a:lnTo>
                  <a:pt x="401772" y="591865"/>
                </a:lnTo>
                <a:lnTo>
                  <a:pt x="418484" y="575696"/>
                </a:lnTo>
                <a:lnTo>
                  <a:pt x="415705" y="556647"/>
                </a:lnTo>
                <a:lnTo>
                  <a:pt x="395627" y="556155"/>
                </a:lnTo>
                <a:lnTo>
                  <a:pt x="388652" y="534159"/>
                </a:lnTo>
                <a:lnTo>
                  <a:pt x="373180" y="521654"/>
                </a:lnTo>
                <a:lnTo>
                  <a:pt x="376540" y="485791"/>
                </a:lnTo>
                <a:lnTo>
                  <a:pt x="364198" y="465670"/>
                </a:lnTo>
                <a:lnTo>
                  <a:pt x="376798" y="426796"/>
                </a:lnTo>
                <a:lnTo>
                  <a:pt x="373084" y="414308"/>
                </a:lnTo>
                <a:lnTo>
                  <a:pt x="406799" y="372559"/>
                </a:lnTo>
                <a:lnTo>
                  <a:pt x="403361" y="361725"/>
                </a:lnTo>
                <a:lnTo>
                  <a:pt x="396428" y="362987"/>
                </a:lnTo>
                <a:lnTo>
                  <a:pt x="391953" y="357791"/>
                </a:lnTo>
                <a:lnTo>
                  <a:pt x="400814" y="327854"/>
                </a:lnTo>
                <a:lnTo>
                  <a:pt x="413482" y="311354"/>
                </a:lnTo>
                <a:lnTo>
                  <a:pt x="429784" y="301412"/>
                </a:lnTo>
                <a:lnTo>
                  <a:pt x="433917" y="290017"/>
                </a:lnTo>
                <a:lnTo>
                  <a:pt x="432794" y="280965"/>
                </a:lnTo>
                <a:lnTo>
                  <a:pt x="427198" y="279157"/>
                </a:lnTo>
                <a:lnTo>
                  <a:pt x="423787" y="271298"/>
                </a:lnTo>
                <a:lnTo>
                  <a:pt x="437675" y="241364"/>
                </a:lnTo>
                <a:lnTo>
                  <a:pt x="453969" y="250838"/>
                </a:lnTo>
                <a:lnTo>
                  <a:pt x="467650" y="245932"/>
                </a:lnTo>
                <a:lnTo>
                  <a:pt x="468047" y="227049"/>
                </a:lnTo>
                <a:lnTo>
                  <a:pt x="489185" y="213366"/>
                </a:lnTo>
                <a:lnTo>
                  <a:pt x="478713" y="205861"/>
                </a:lnTo>
                <a:lnTo>
                  <a:pt x="482498" y="201646"/>
                </a:lnTo>
                <a:lnTo>
                  <a:pt x="489627" y="205686"/>
                </a:lnTo>
                <a:lnTo>
                  <a:pt x="492069" y="181469"/>
                </a:lnTo>
                <a:lnTo>
                  <a:pt x="540292" y="184932"/>
                </a:lnTo>
                <a:lnTo>
                  <a:pt x="547574" y="179010"/>
                </a:lnTo>
                <a:lnTo>
                  <a:pt x="549654" y="163316"/>
                </a:lnTo>
                <a:lnTo>
                  <a:pt x="546429" y="152809"/>
                </a:lnTo>
                <a:lnTo>
                  <a:pt x="551825" y="147287"/>
                </a:lnTo>
                <a:lnTo>
                  <a:pt x="580132" y="144898"/>
                </a:lnTo>
                <a:lnTo>
                  <a:pt x="590023" y="139820"/>
                </a:lnTo>
                <a:lnTo>
                  <a:pt x="602397" y="118479"/>
                </a:lnTo>
                <a:lnTo>
                  <a:pt x="613227" y="119079"/>
                </a:lnTo>
                <a:lnTo>
                  <a:pt x="613210" y="107679"/>
                </a:lnTo>
                <a:lnTo>
                  <a:pt x="630404" y="105784"/>
                </a:lnTo>
                <a:lnTo>
                  <a:pt x="638739" y="90977"/>
                </a:lnTo>
                <a:lnTo>
                  <a:pt x="632731" y="82679"/>
                </a:lnTo>
                <a:lnTo>
                  <a:pt x="636857" y="76755"/>
                </a:lnTo>
                <a:lnTo>
                  <a:pt x="634264" y="50833"/>
                </a:lnTo>
                <a:lnTo>
                  <a:pt x="652669" y="36645"/>
                </a:lnTo>
                <a:lnTo>
                  <a:pt x="652462" y="15352"/>
                </a:lnTo>
                <a:lnTo>
                  <a:pt x="669845" y="1856"/>
                </a:lnTo>
                <a:lnTo>
                  <a:pt x="684691" y="0"/>
                </a:lnTo>
                <a:lnTo>
                  <a:pt x="696967" y="3541"/>
                </a:lnTo>
                <a:lnTo>
                  <a:pt x="692209" y="7417"/>
                </a:lnTo>
                <a:lnTo>
                  <a:pt x="698419" y="22878"/>
                </a:lnTo>
                <a:lnTo>
                  <a:pt x="710187" y="29976"/>
                </a:lnTo>
                <a:lnTo>
                  <a:pt x="720059" y="26198"/>
                </a:lnTo>
                <a:lnTo>
                  <a:pt x="731104" y="43337"/>
                </a:lnTo>
                <a:lnTo>
                  <a:pt x="756416" y="60440"/>
                </a:lnTo>
                <a:lnTo>
                  <a:pt x="758399" y="78692"/>
                </a:lnTo>
                <a:lnTo>
                  <a:pt x="772810" y="77179"/>
                </a:lnTo>
                <a:lnTo>
                  <a:pt x="773602" y="94376"/>
                </a:lnTo>
                <a:lnTo>
                  <a:pt x="781181" y="96268"/>
                </a:lnTo>
                <a:lnTo>
                  <a:pt x="785133" y="86183"/>
                </a:lnTo>
                <a:lnTo>
                  <a:pt x="791845" y="87210"/>
                </a:lnTo>
                <a:lnTo>
                  <a:pt x="794062" y="73789"/>
                </a:lnTo>
                <a:lnTo>
                  <a:pt x="803398" y="63818"/>
                </a:lnTo>
                <a:lnTo>
                  <a:pt x="834154" y="84782"/>
                </a:lnTo>
                <a:lnTo>
                  <a:pt x="848563" y="76038"/>
                </a:lnTo>
                <a:lnTo>
                  <a:pt x="861298" y="81245"/>
                </a:lnTo>
                <a:lnTo>
                  <a:pt x="879883" y="56906"/>
                </a:lnTo>
                <a:lnTo>
                  <a:pt x="890696" y="58986"/>
                </a:lnTo>
                <a:lnTo>
                  <a:pt x="896077" y="49292"/>
                </a:lnTo>
                <a:lnTo>
                  <a:pt x="899283" y="54507"/>
                </a:lnTo>
                <a:lnTo>
                  <a:pt x="913591" y="58361"/>
                </a:lnTo>
                <a:lnTo>
                  <a:pt x="914601" y="63103"/>
                </a:lnTo>
                <a:lnTo>
                  <a:pt x="924217" y="69089"/>
                </a:lnTo>
                <a:lnTo>
                  <a:pt x="929727" y="66392"/>
                </a:lnTo>
                <a:lnTo>
                  <a:pt x="931887" y="76044"/>
                </a:lnTo>
                <a:lnTo>
                  <a:pt x="943768" y="84139"/>
                </a:lnTo>
                <a:lnTo>
                  <a:pt x="951518" y="84582"/>
                </a:lnTo>
                <a:lnTo>
                  <a:pt x="956077" y="90360"/>
                </a:lnTo>
                <a:lnTo>
                  <a:pt x="962209" y="90806"/>
                </a:lnTo>
                <a:lnTo>
                  <a:pt x="969498" y="82823"/>
                </a:lnTo>
                <a:lnTo>
                  <a:pt x="974783" y="101900"/>
                </a:lnTo>
                <a:lnTo>
                  <a:pt x="987797" y="113520"/>
                </a:lnTo>
                <a:lnTo>
                  <a:pt x="995636" y="133548"/>
                </a:lnTo>
                <a:lnTo>
                  <a:pt x="1013934" y="135487"/>
                </a:lnTo>
                <a:lnTo>
                  <a:pt x="1017262" y="150917"/>
                </a:lnTo>
                <a:lnTo>
                  <a:pt x="1039130" y="157107"/>
                </a:lnTo>
                <a:lnTo>
                  <a:pt x="1049290" y="155798"/>
                </a:lnTo>
                <a:lnTo>
                  <a:pt x="1054028" y="146119"/>
                </a:lnTo>
                <a:lnTo>
                  <a:pt x="1075210" y="149005"/>
                </a:lnTo>
                <a:lnTo>
                  <a:pt x="1087569" y="136717"/>
                </a:lnTo>
                <a:lnTo>
                  <a:pt x="1098300" y="140740"/>
                </a:lnTo>
                <a:lnTo>
                  <a:pt x="1110325" y="137733"/>
                </a:lnTo>
                <a:lnTo>
                  <a:pt x="1112813" y="132609"/>
                </a:lnTo>
                <a:lnTo>
                  <a:pt x="1125145" y="132130"/>
                </a:lnTo>
                <a:lnTo>
                  <a:pt x="1131625" y="123023"/>
                </a:lnTo>
                <a:lnTo>
                  <a:pt x="1155636" y="135748"/>
                </a:lnTo>
                <a:lnTo>
                  <a:pt x="1172187" y="136633"/>
                </a:lnTo>
                <a:lnTo>
                  <a:pt x="1176414" y="147299"/>
                </a:lnTo>
                <a:lnTo>
                  <a:pt x="1174027" y="151809"/>
                </a:lnTo>
                <a:lnTo>
                  <a:pt x="1189140" y="164871"/>
                </a:lnTo>
                <a:lnTo>
                  <a:pt x="1201695" y="158574"/>
                </a:lnTo>
                <a:lnTo>
                  <a:pt x="1203645" y="143921"/>
                </a:lnTo>
                <a:lnTo>
                  <a:pt x="1213297" y="140399"/>
                </a:lnTo>
                <a:lnTo>
                  <a:pt x="1220450" y="131480"/>
                </a:lnTo>
                <a:lnTo>
                  <a:pt x="1227731" y="138028"/>
                </a:lnTo>
                <a:lnTo>
                  <a:pt x="1236142" y="138642"/>
                </a:lnTo>
                <a:lnTo>
                  <a:pt x="1237298" y="147698"/>
                </a:lnTo>
                <a:lnTo>
                  <a:pt x="1250296" y="153560"/>
                </a:lnTo>
                <a:lnTo>
                  <a:pt x="1269648" y="151768"/>
                </a:lnTo>
                <a:lnTo>
                  <a:pt x="1275288" y="147229"/>
                </a:lnTo>
                <a:lnTo>
                  <a:pt x="1296004" y="152992"/>
                </a:lnTo>
                <a:lnTo>
                  <a:pt x="1300619" y="145608"/>
                </a:lnTo>
                <a:lnTo>
                  <a:pt x="1329998" y="150826"/>
                </a:lnTo>
                <a:lnTo>
                  <a:pt x="1334560" y="143683"/>
                </a:lnTo>
                <a:lnTo>
                  <a:pt x="1344482" y="150069"/>
                </a:lnTo>
                <a:lnTo>
                  <a:pt x="1364873" y="153338"/>
                </a:lnTo>
                <a:lnTo>
                  <a:pt x="1381990" y="174435"/>
                </a:lnTo>
                <a:lnTo>
                  <a:pt x="1386036" y="197408"/>
                </a:lnTo>
                <a:lnTo>
                  <a:pt x="1402548" y="204777"/>
                </a:lnTo>
                <a:lnTo>
                  <a:pt x="1416657" y="205231"/>
                </a:lnTo>
                <a:lnTo>
                  <a:pt x="1412020" y="232477"/>
                </a:lnTo>
                <a:lnTo>
                  <a:pt x="1403769" y="248525"/>
                </a:lnTo>
                <a:lnTo>
                  <a:pt x="1409529" y="256009"/>
                </a:lnTo>
                <a:lnTo>
                  <a:pt x="1400846" y="251828"/>
                </a:lnTo>
                <a:lnTo>
                  <a:pt x="1394513" y="261934"/>
                </a:lnTo>
                <a:lnTo>
                  <a:pt x="1393697" y="269810"/>
                </a:lnTo>
                <a:lnTo>
                  <a:pt x="1404417" y="274533"/>
                </a:lnTo>
                <a:lnTo>
                  <a:pt x="1390554" y="286549"/>
                </a:lnTo>
                <a:lnTo>
                  <a:pt x="1383607" y="281491"/>
                </a:lnTo>
                <a:lnTo>
                  <a:pt x="1379248" y="288826"/>
                </a:lnTo>
                <a:lnTo>
                  <a:pt x="1388438" y="304824"/>
                </a:lnTo>
                <a:lnTo>
                  <a:pt x="1388998" y="319731"/>
                </a:lnTo>
                <a:lnTo>
                  <a:pt x="1401223" y="333847"/>
                </a:lnTo>
                <a:lnTo>
                  <a:pt x="1396609" y="340057"/>
                </a:lnTo>
                <a:lnTo>
                  <a:pt x="1402488" y="343705"/>
                </a:lnTo>
                <a:lnTo>
                  <a:pt x="1406315" y="353398"/>
                </a:lnTo>
                <a:lnTo>
                  <a:pt x="1395322" y="365881"/>
                </a:lnTo>
                <a:lnTo>
                  <a:pt x="1418458" y="375650"/>
                </a:lnTo>
                <a:lnTo>
                  <a:pt x="1403552" y="384624"/>
                </a:lnTo>
                <a:lnTo>
                  <a:pt x="1405150" y="391500"/>
                </a:lnTo>
                <a:lnTo>
                  <a:pt x="1415238" y="394000"/>
                </a:lnTo>
                <a:lnTo>
                  <a:pt x="1405705" y="407876"/>
                </a:lnTo>
                <a:lnTo>
                  <a:pt x="1401556" y="439636"/>
                </a:lnTo>
                <a:lnTo>
                  <a:pt x="1391138" y="457891"/>
                </a:lnTo>
                <a:lnTo>
                  <a:pt x="1385069" y="480814"/>
                </a:lnTo>
                <a:lnTo>
                  <a:pt x="1383189" y="492040"/>
                </a:lnTo>
                <a:lnTo>
                  <a:pt x="1390783" y="497878"/>
                </a:lnTo>
                <a:lnTo>
                  <a:pt x="1381944" y="505290"/>
                </a:lnTo>
                <a:lnTo>
                  <a:pt x="1383926" y="535340"/>
                </a:lnTo>
                <a:lnTo>
                  <a:pt x="1369613" y="563445"/>
                </a:lnTo>
                <a:lnTo>
                  <a:pt x="1370649" y="572910"/>
                </a:lnTo>
                <a:lnTo>
                  <a:pt x="1363332" y="577531"/>
                </a:lnTo>
                <a:lnTo>
                  <a:pt x="1360909" y="586556"/>
                </a:lnTo>
                <a:lnTo>
                  <a:pt x="1363451" y="593967"/>
                </a:lnTo>
                <a:lnTo>
                  <a:pt x="1366698" y="593738"/>
                </a:lnTo>
                <a:lnTo>
                  <a:pt x="1363989" y="601868"/>
                </a:lnTo>
                <a:lnTo>
                  <a:pt x="1358474" y="605920"/>
                </a:lnTo>
                <a:lnTo>
                  <a:pt x="1356218" y="615087"/>
                </a:lnTo>
                <a:lnTo>
                  <a:pt x="1354601" y="607033"/>
                </a:lnTo>
                <a:lnTo>
                  <a:pt x="1344052" y="611863"/>
                </a:lnTo>
                <a:lnTo>
                  <a:pt x="1338590" y="629455"/>
                </a:lnTo>
                <a:lnTo>
                  <a:pt x="1329332" y="624838"/>
                </a:lnTo>
                <a:lnTo>
                  <a:pt x="1317586" y="643564"/>
                </a:lnTo>
                <a:lnTo>
                  <a:pt x="1317856" y="647143"/>
                </a:lnTo>
                <a:lnTo>
                  <a:pt x="1339553" y="655802"/>
                </a:lnTo>
                <a:lnTo>
                  <a:pt x="1333489" y="656683"/>
                </a:lnTo>
                <a:lnTo>
                  <a:pt x="1336422" y="662775"/>
                </a:lnTo>
                <a:lnTo>
                  <a:pt x="1332141" y="678383"/>
                </a:lnTo>
                <a:lnTo>
                  <a:pt x="1339952" y="682212"/>
                </a:lnTo>
                <a:lnTo>
                  <a:pt x="1339549" y="686533"/>
                </a:lnTo>
                <a:lnTo>
                  <a:pt x="1326265" y="691837"/>
                </a:lnTo>
                <a:lnTo>
                  <a:pt x="1326340" y="700058"/>
                </a:lnTo>
                <a:lnTo>
                  <a:pt x="1314374" y="698699"/>
                </a:lnTo>
                <a:lnTo>
                  <a:pt x="1308769" y="719779"/>
                </a:lnTo>
                <a:lnTo>
                  <a:pt x="1295229" y="718519"/>
                </a:lnTo>
                <a:lnTo>
                  <a:pt x="1279705" y="732019"/>
                </a:lnTo>
                <a:lnTo>
                  <a:pt x="1272659" y="755587"/>
                </a:lnTo>
                <a:lnTo>
                  <a:pt x="1238979" y="760214"/>
                </a:lnTo>
                <a:lnTo>
                  <a:pt x="1237324" y="776991"/>
                </a:lnTo>
                <a:lnTo>
                  <a:pt x="1232267" y="771511"/>
                </a:lnTo>
                <a:lnTo>
                  <a:pt x="1224521" y="788367"/>
                </a:lnTo>
                <a:lnTo>
                  <a:pt x="1204464" y="811604"/>
                </a:lnTo>
                <a:lnTo>
                  <a:pt x="1204091" y="821902"/>
                </a:lnTo>
                <a:lnTo>
                  <a:pt x="1219506" y="841388"/>
                </a:lnTo>
                <a:lnTo>
                  <a:pt x="1213519" y="847899"/>
                </a:lnTo>
                <a:lnTo>
                  <a:pt x="1215348" y="862329"/>
                </a:lnTo>
                <a:lnTo>
                  <a:pt x="1240591" y="866674"/>
                </a:lnTo>
                <a:lnTo>
                  <a:pt x="1253341" y="860453"/>
                </a:lnTo>
                <a:lnTo>
                  <a:pt x="1257032" y="871714"/>
                </a:lnTo>
                <a:lnTo>
                  <a:pt x="1254225" y="884368"/>
                </a:lnTo>
                <a:lnTo>
                  <a:pt x="1262217" y="899172"/>
                </a:lnTo>
                <a:lnTo>
                  <a:pt x="1238357" y="932405"/>
                </a:lnTo>
                <a:lnTo>
                  <a:pt x="1210562" y="937061"/>
                </a:lnTo>
                <a:lnTo>
                  <a:pt x="1212152" y="950210"/>
                </a:lnTo>
                <a:lnTo>
                  <a:pt x="1218029" y="957785"/>
                </a:lnTo>
                <a:lnTo>
                  <a:pt x="1211604" y="981731"/>
                </a:lnTo>
                <a:lnTo>
                  <a:pt x="1201102" y="994338"/>
                </a:lnTo>
                <a:lnTo>
                  <a:pt x="1219526" y="1008582"/>
                </a:lnTo>
                <a:lnTo>
                  <a:pt x="1227078" y="1021709"/>
                </a:lnTo>
                <a:lnTo>
                  <a:pt x="1214790" y="1036752"/>
                </a:lnTo>
                <a:lnTo>
                  <a:pt x="1224109" y="1042349"/>
                </a:lnTo>
                <a:lnTo>
                  <a:pt x="1223601" y="1054232"/>
                </a:lnTo>
                <a:lnTo>
                  <a:pt x="1232727" y="1068516"/>
                </a:lnTo>
                <a:lnTo>
                  <a:pt x="1226859" y="1087669"/>
                </a:lnTo>
                <a:lnTo>
                  <a:pt x="1230615" y="1095502"/>
                </a:lnTo>
                <a:lnTo>
                  <a:pt x="1222568" y="1094063"/>
                </a:lnTo>
                <a:lnTo>
                  <a:pt x="1220766" y="1102489"/>
                </a:lnTo>
                <a:lnTo>
                  <a:pt x="1210865" y="1098939"/>
                </a:lnTo>
                <a:lnTo>
                  <a:pt x="1206939" y="1104099"/>
                </a:lnTo>
                <a:lnTo>
                  <a:pt x="1202242" y="1102667"/>
                </a:lnTo>
                <a:lnTo>
                  <a:pt x="1193049" y="1141624"/>
                </a:lnTo>
                <a:lnTo>
                  <a:pt x="1178452" y="1151584"/>
                </a:lnTo>
                <a:lnTo>
                  <a:pt x="1168809" y="1150726"/>
                </a:lnTo>
                <a:lnTo>
                  <a:pt x="1167266" y="1163864"/>
                </a:lnTo>
                <a:lnTo>
                  <a:pt x="1150066" y="1159172"/>
                </a:lnTo>
                <a:lnTo>
                  <a:pt x="1152261" y="1163159"/>
                </a:lnTo>
                <a:lnTo>
                  <a:pt x="1143472" y="1166674"/>
                </a:lnTo>
                <a:lnTo>
                  <a:pt x="1147760" y="1172012"/>
                </a:lnTo>
                <a:lnTo>
                  <a:pt x="1143609" y="1192506"/>
                </a:lnTo>
                <a:lnTo>
                  <a:pt x="1152869" y="1193668"/>
                </a:lnTo>
                <a:lnTo>
                  <a:pt x="1152384" y="1207565"/>
                </a:lnTo>
                <a:lnTo>
                  <a:pt x="1157894" y="1210310"/>
                </a:lnTo>
                <a:lnTo>
                  <a:pt x="1152201" y="1219354"/>
                </a:lnTo>
                <a:lnTo>
                  <a:pt x="1159152" y="1216516"/>
                </a:lnTo>
                <a:lnTo>
                  <a:pt x="1158742" y="1224323"/>
                </a:lnTo>
                <a:lnTo>
                  <a:pt x="1163402" y="1224736"/>
                </a:lnTo>
                <a:lnTo>
                  <a:pt x="1165050" y="1220062"/>
                </a:lnTo>
                <a:lnTo>
                  <a:pt x="1181362" y="1233173"/>
                </a:lnTo>
                <a:lnTo>
                  <a:pt x="1171528" y="1237324"/>
                </a:lnTo>
                <a:lnTo>
                  <a:pt x="1179046" y="1242108"/>
                </a:lnTo>
                <a:lnTo>
                  <a:pt x="1176264" y="1247745"/>
                </a:lnTo>
                <a:lnTo>
                  <a:pt x="1182342" y="1254854"/>
                </a:lnTo>
                <a:lnTo>
                  <a:pt x="1182561" y="1263223"/>
                </a:lnTo>
                <a:lnTo>
                  <a:pt x="1188321" y="1265446"/>
                </a:lnTo>
                <a:lnTo>
                  <a:pt x="1177661" y="1282241"/>
                </a:lnTo>
                <a:lnTo>
                  <a:pt x="1179059" y="1287089"/>
                </a:lnTo>
                <a:lnTo>
                  <a:pt x="1169219" y="1297909"/>
                </a:lnTo>
                <a:lnTo>
                  <a:pt x="1167535" y="1313307"/>
                </a:lnTo>
                <a:lnTo>
                  <a:pt x="1161895" y="1320278"/>
                </a:lnTo>
                <a:lnTo>
                  <a:pt x="1170015" y="1327026"/>
                </a:lnTo>
                <a:lnTo>
                  <a:pt x="1170024" y="1345145"/>
                </a:lnTo>
                <a:lnTo>
                  <a:pt x="1181608" y="1360866"/>
                </a:lnTo>
                <a:lnTo>
                  <a:pt x="1159455" y="1382383"/>
                </a:lnTo>
                <a:lnTo>
                  <a:pt x="1157698" y="1394849"/>
                </a:lnTo>
                <a:lnTo>
                  <a:pt x="1149129" y="1394750"/>
                </a:lnTo>
                <a:lnTo>
                  <a:pt x="1138462" y="1405605"/>
                </a:lnTo>
                <a:lnTo>
                  <a:pt x="1131474" y="1402792"/>
                </a:lnTo>
                <a:lnTo>
                  <a:pt x="1131110" y="1411517"/>
                </a:lnTo>
                <a:lnTo>
                  <a:pt x="1123572" y="1405676"/>
                </a:lnTo>
                <a:lnTo>
                  <a:pt x="1129192" y="1416095"/>
                </a:lnTo>
                <a:lnTo>
                  <a:pt x="1125081" y="1423324"/>
                </a:lnTo>
                <a:lnTo>
                  <a:pt x="1115043" y="1426118"/>
                </a:lnTo>
                <a:lnTo>
                  <a:pt x="1102353" y="1420059"/>
                </a:lnTo>
                <a:lnTo>
                  <a:pt x="1081877" y="1428812"/>
                </a:lnTo>
                <a:lnTo>
                  <a:pt x="1067269" y="1443401"/>
                </a:lnTo>
                <a:lnTo>
                  <a:pt x="1059383" y="1440353"/>
                </a:lnTo>
                <a:lnTo>
                  <a:pt x="1060741" y="1428683"/>
                </a:lnTo>
                <a:lnTo>
                  <a:pt x="1054346" y="1419629"/>
                </a:lnTo>
                <a:lnTo>
                  <a:pt x="1038341" y="1417960"/>
                </a:lnTo>
                <a:lnTo>
                  <a:pt x="1031824" y="1423435"/>
                </a:lnTo>
                <a:lnTo>
                  <a:pt x="1015793" y="1420272"/>
                </a:lnTo>
                <a:lnTo>
                  <a:pt x="985862" y="1403800"/>
                </a:lnTo>
                <a:lnTo>
                  <a:pt x="977674" y="1394024"/>
                </a:lnTo>
                <a:lnTo>
                  <a:pt x="976968" y="1383059"/>
                </a:lnTo>
                <a:lnTo>
                  <a:pt x="951985" y="1383997"/>
                </a:lnTo>
                <a:lnTo>
                  <a:pt x="944443" y="1400649"/>
                </a:lnTo>
                <a:lnTo>
                  <a:pt x="939049" y="1403266"/>
                </a:lnTo>
                <a:lnTo>
                  <a:pt x="932134" y="1424002"/>
                </a:lnTo>
                <a:lnTo>
                  <a:pt x="933290" y="1443336"/>
                </a:lnTo>
                <a:lnTo>
                  <a:pt x="905529" y="1454225"/>
                </a:lnTo>
                <a:lnTo>
                  <a:pt x="899089" y="1463412"/>
                </a:lnTo>
                <a:lnTo>
                  <a:pt x="888579" y="1450214"/>
                </a:lnTo>
                <a:lnTo>
                  <a:pt x="875406" y="1451856"/>
                </a:lnTo>
                <a:lnTo>
                  <a:pt x="864911" y="1458307"/>
                </a:lnTo>
                <a:lnTo>
                  <a:pt x="863198" y="1462088"/>
                </a:lnTo>
                <a:lnTo>
                  <a:pt x="868360" y="1468951"/>
                </a:lnTo>
                <a:lnTo>
                  <a:pt x="864087" y="1486243"/>
                </a:lnTo>
                <a:lnTo>
                  <a:pt x="868511" y="1492548"/>
                </a:lnTo>
                <a:lnTo>
                  <a:pt x="891651" y="1499386"/>
                </a:lnTo>
                <a:lnTo>
                  <a:pt x="896883" y="1493906"/>
                </a:lnTo>
                <a:lnTo>
                  <a:pt x="905694" y="1494166"/>
                </a:lnTo>
                <a:lnTo>
                  <a:pt x="902523" y="1515551"/>
                </a:lnTo>
                <a:lnTo>
                  <a:pt x="907145" y="1536635"/>
                </a:lnTo>
                <a:lnTo>
                  <a:pt x="901419" y="1555102"/>
                </a:lnTo>
                <a:lnTo>
                  <a:pt x="903250" y="1561004"/>
                </a:lnTo>
                <a:lnTo>
                  <a:pt x="908274" y="1558486"/>
                </a:lnTo>
                <a:lnTo>
                  <a:pt x="911539" y="1561400"/>
                </a:lnTo>
                <a:lnTo>
                  <a:pt x="915682" y="1581323"/>
                </a:lnTo>
                <a:lnTo>
                  <a:pt x="886129" y="1591330"/>
                </a:lnTo>
                <a:lnTo>
                  <a:pt x="879833" y="1600481"/>
                </a:lnTo>
                <a:lnTo>
                  <a:pt x="909433" y="1636519"/>
                </a:lnTo>
                <a:lnTo>
                  <a:pt x="911574" y="1649949"/>
                </a:lnTo>
                <a:lnTo>
                  <a:pt x="899897" y="1651699"/>
                </a:lnTo>
                <a:lnTo>
                  <a:pt x="882980" y="1666212"/>
                </a:lnTo>
                <a:lnTo>
                  <a:pt x="881680" y="1675037"/>
                </a:lnTo>
                <a:lnTo>
                  <a:pt x="878434" y="1673549"/>
                </a:lnTo>
                <a:lnTo>
                  <a:pt x="877023" y="1682610"/>
                </a:lnTo>
                <a:lnTo>
                  <a:pt x="872067" y="1680493"/>
                </a:lnTo>
                <a:lnTo>
                  <a:pt x="869265" y="1683619"/>
                </a:lnTo>
                <a:lnTo>
                  <a:pt x="870602" y="1687796"/>
                </a:lnTo>
                <a:lnTo>
                  <a:pt x="859735" y="1686641"/>
                </a:lnTo>
                <a:lnTo>
                  <a:pt x="854122" y="1694234"/>
                </a:lnTo>
                <a:lnTo>
                  <a:pt x="862559" y="1704991"/>
                </a:lnTo>
                <a:lnTo>
                  <a:pt x="862129" y="1713640"/>
                </a:lnTo>
                <a:lnTo>
                  <a:pt x="840774" y="1726531"/>
                </a:lnTo>
                <a:lnTo>
                  <a:pt x="823558" y="1732802"/>
                </a:lnTo>
                <a:lnTo>
                  <a:pt x="820591" y="1728846"/>
                </a:lnTo>
                <a:lnTo>
                  <a:pt x="808771" y="1736040"/>
                </a:lnTo>
                <a:lnTo>
                  <a:pt x="793655" y="1730623"/>
                </a:lnTo>
                <a:lnTo>
                  <a:pt x="784846" y="1721573"/>
                </a:lnTo>
                <a:lnTo>
                  <a:pt x="778443" y="1753663"/>
                </a:lnTo>
                <a:lnTo>
                  <a:pt x="771321" y="1766035"/>
                </a:lnTo>
                <a:lnTo>
                  <a:pt x="772771" y="1779906"/>
                </a:lnTo>
                <a:lnTo>
                  <a:pt x="768252" y="1793660"/>
                </a:lnTo>
                <a:lnTo>
                  <a:pt x="754396" y="1799554"/>
                </a:lnTo>
                <a:lnTo>
                  <a:pt x="744220" y="1815552"/>
                </a:lnTo>
                <a:lnTo>
                  <a:pt x="751476" y="1836320"/>
                </a:lnTo>
                <a:lnTo>
                  <a:pt x="746705" y="1836702"/>
                </a:lnTo>
                <a:lnTo>
                  <a:pt x="744837" y="1832500"/>
                </a:lnTo>
                <a:lnTo>
                  <a:pt x="718744" y="1851713"/>
                </a:lnTo>
                <a:lnTo>
                  <a:pt x="686832" y="1856310"/>
                </a:lnTo>
                <a:lnTo>
                  <a:pt x="683940" y="1850783"/>
                </a:lnTo>
                <a:lnTo>
                  <a:pt x="672400" y="1881099"/>
                </a:lnTo>
                <a:lnTo>
                  <a:pt x="643429" y="1894676"/>
                </a:lnTo>
                <a:lnTo>
                  <a:pt x="644420" y="1905242"/>
                </a:lnTo>
                <a:lnTo>
                  <a:pt x="639334" y="1912970"/>
                </a:lnTo>
                <a:lnTo>
                  <a:pt x="643857" y="1921540"/>
                </a:lnTo>
                <a:lnTo>
                  <a:pt x="642163" y="1927259"/>
                </a:lnTo>
                <a:lnTo>
                  <a:pt x="647190" y="1938668"/>
                </a:lnTo>
                <a:lnTo>
                  <a:pt x="662743" y="1954811"/>
                </a:lnTo>
                <a:lnTo>
                  <a:pt x="647792" y="1961036"/>
                </a:lnTo>
                <a:lnTo>
                  <a:pt x="629160" y="1976328"/>
                </a:lnTo>
                <a:lnTo>
                  <a:pt x="618971" y="1972983"/>
                </a:lnTo>
                <a:lnTo>
                  <a:pt x="607416" y="1960280"/>
                </a:lnTo>
                <a:lnTo>
                  <a:pt x="613351" y="1948053"/>
                </a:lnTo>
                <a:lnTo>
                  <a:pt x="608837" y="1943801"/>
                </a:lnTo>
                <a:lnTo>
                  <a:pt x="606811" y="1931620"/>
                </a:lnTo>
                <a:lnTo>
                  <a:pt x="612187" y="1922925"/>
                </a:lnTo>
                <a:lnTo>
                  <a:pt x="603616" y="1902473"/>
                </a:lnTo>
                <a:lnTo>
                  <a:pt x="598110" y="1907705"/>
                </a:lnTo>
                <a:lnTo>
                  <a:pt x="570417" y="1891522"/>
                </a:lnTo>
                <a:lnTo>
                  <a:pt x="552927" y="1896067"/>
                </a:lnTo>
                <a:lnTo>
                  <a:pt x="530259" y="1892970"/>
                </a:lnTo>
                <a:lnTo>
                  <a:pt x="520920" y="1900338"/>
                </a:lnTo>
                <a:lnTo>
                  <a:pt x="514722" y="1895829"/>
                </a:lnTo>
                <a:lnTo>
                  <a:pt x="505827" y="1901251"/>
                </a:lnTo>
                <a:lnTo>
                  <a:pt x="506662" y="1904705"/>
                </a:lnTo>
                <a:lnTo>
                  <a:pt x="496645" y="1897730"/>
                </a:lnTo>
                <a:lnTo>
                  <a:pt x="485739" y="1873749"/>
                </a:lnTo>
                <a:lnTo>
                  <a:pt x="524734" y="1857325"/>
                </a:lnTo>
                <a:lnTo>
                  <a:pt x="530561" y="1842051"/>
                </a:lnTo>
                <a:lnTo>
                  <a:pt x="512019" y="1821868"/>
                </a:lnTo>
                <a:lnTo>
                  <a:pt x="500979" y="1818771"/>
                </a:lnTo>
                <a:lnTo>
                  <a:pt x="493128" y="1807865"/>
                </a:lnTo>
                <a:lnTo>
                  <a:pt x="471065" y="1810903"/>
                </a:lnTo>
                <a:lnTo>
                  <a:pt x="447696" y="1807407"/>
                </a:lnTo>
                <a:lnTo>
                  <a:pt x="444582" y="1802693"/>
                </a:lnTo>
                <a:lnTo>
                  <a:pt x="447604" y="1788265"/>
                </a:lnTo>
                <a:lnTo>
                  <a:pt x="443820" y="1789929"/>
                </a:lnTo>
                <a:lnTo>
                  <a:pt x="428252" y="1772289"/>
                </a:lnTo>
                <a:lnTo>
                  <a:pt x="424022" y="1750027"/>
                </a:lnTo>
                <a:lnTo>
                  <a:pt x="421660" y="1746794"/>
                </a:lnTo>
                <a:lnTo>
                  <a:pt x="413585" y="1753298"/>
                </a:lnTo>
                <a:lnTo>
                  <a:pt x="409734" y="1763711"/>
                </a:lnTo>
                <a:lnTo>
                  <a:pt x="411308" y="1787952"/>
                </a:lnTo>
                <a:lnTo>
                  <a:pt x="393305" y="1798983"/>
                </a:lnTo>
                <a:lnTo>
                  <a:pt x="390144" y="1792857"/>
                </a:lnTo>
                <a:lnTo>
                  <a:pt x="375741" y="1795533"/>
                </a:lnTo>
                <a:lnTo>
                  <a:pt x="362177" y="1790532"/>
                </a:lnTo>
                <a:lnTo>
                  <a:pt x="356593" y="1792312"/>
                </a:lnTo>
                <a:lnTo>
                  <a:pt x="349110" y="1788615"/>
                </a:lnTo>
                <a:lnTo>
                  <a:pt x="353757" y="1756045"/>
                </a:lnTo>
                <a:lnTo>
                  <a:pt x="336799" y="1763593"/>
                </a:lnTo>
                <a:lnTo>
                  <a:pt x="319225" y="1751819"/>
                </a:lnTo>
                <a:lnTo>
                  <a:pt x="304977" y="1759960"/>
                </a:lnTo>
                <a:lnTo>
                  <a:pt x="232795" y="1684954"/>
                </a:lnTo>
                <a:lnTo>
                  <a:pt x="227444" y="1687315"/>
                </a:lnTo>
                <a:lnTo>
                  <a:pt x="223378" y="1703193"/>
                </a:lnTo>
                <a:lnTo>
                  <a:pt x="219390" y="1705117"/>
                </a:lnTo>
                <a:lnTo>
                  <a:pt x="213987" y="1690444"/>
                </a:lnTo>
                <a:lnTo>
                  <a:pt x="223556" y="1681909"/>
                </a:lnTo>
                <a:lnTo>
                  <a:pt x="201065" y="1665510"/>
                </a:lnTo>
                <a:lnTo>
                  <a:pt x="177221" y="1629250"/>
                </a:lnTo>
                <a:lnTo>
                  <a:pt x="179670" y="1618862"/>
                </a:lnTo>
                <a:lnTo>
                  <a:pt x="183159" y="1616562"/>
                </a:lnTo>
                <a:lnTo>
                  <a:pt x="186996" y="1619515"/>
                </a:lnTo>
                <a:lnTo>
                  <a:pt x="204737" y="1588055"/>
                </a:lnTo>
                <a:lnTo>
                  <a:pt x="231752" y="1572905"/>
                </a:lnTo>
                <a:lnTo>
                  <a:pt x="227234" y="1540346"/>
                </a:lnTo>
                <a:lnTo>
                  <a:pt x="234156" y="1514241"/>
                </a:lnTo>
                <a:close/>
              </a:path>
            </a:pathLst>
          </a:custGeom>
          <a:solidFill>
            <a:srgbClr val="F2F2F2"/>
          </a:solidFill>
          <a:ln w="6985">
            <a:solidFill>
              <a:srgbClr val="A3A3A3"/>
            </a:solidFill>
          </a:ln>
          <a:effectLst/>
        </p:spPr>
        <p:txBody>
          <a:bodyPr rtlCol="0" anchor="ctr"/>
          <a:lstStyle/>
          <a:p>
            <a:pPr algn="ctr"/>
            <a:endParaRPr/>
          </a:p>
        </p:txBody>
      </p:sp>
      <p:sp>
        <p:nvSpPr>
          <p:cNvPr id="544" name="Principado de Asturias · polígono 1"/>
          <p:cNvSpPr/>
          <p:nvPr/>
        </p:nvSpPr>
        <p:spPr>
          <a:xfrm>
            <a:off x="2666132" y="2065145"/>
            <a:ext cx="785051" cy="313977"/>
          </a:xfrm>
          <a:custGeom>
            <a:avLst/>
            <a:gdLst/>
            <a:ahLst/>
            <a:cxnLst/>
            <a:rect l="l" t="t" r="r" b="b"/>
            <a:pathLst>
              <a:path w="1286970" h="514717">
                <a:moveTo>
                  <a:pt x="156643" y="323179"/>
                </a:moveTo>
                <a:lnTo>
                  <a:pt x="154372" y="317372"/>
                </a:lnTo>
                <a:lnTo>
                  <a:pt x="150560" y="318734"/>
                </a:lnTo>
                <a:lnTo>
                  <a:pt x="149978" y="312894"/>
                </a:lnTo>
                <a:lnTo>
                  <a:pt x="142138" y="327851"/>
                </a:lnTo>
                <a:lnTo>
                  <a:pt x="142863" y="334022"/>
                </a:lnTo>
                <a:lnTo>
                  <a:pt x="135147" y="335204"/>
                </a:lnTo>
                <a:lnTo>
                  <a:pt x="126232" y="344784"/>
                </a:lnTo>
                <a:lnTo>
                  <a:pt x="118090" y="345357"/>
                </a:lnTo>
                <a:lnTo>
                  <a:pt x="116134" y="350597"/>
                </a:lnTo>
                <a:lnTo>
                  <a:pt x="108570" y="348499"/>
                </a:lnTo>
                <a:lnTo>
                  <a:pt x="97157" y="327604"/>
                </a:lnTo>
                <a:lnTo>
                  <a:pt x="104801" y="313735"/>
                </a:lnTo>
                <a:lnTo>
                  <a:pt x="101855" y="302698"/>
                </a:lnTo>
                <a:lnTo>
                  <a:pt x="87200" y="300698"/>
                </a:lnTo>
                <a:lnTo>
                  <a:pt x="83280" y="290384"/>
                </a:lnTo>
                <a:lnTo>
                  <a:pt x="78237" y="296757"/>
                </a:lnTo>
                <a:lnTo>
                  <a:pt x="58231" y="276392"/>
                </a:lnTo>
                <a:lnTo>
                  <a:pt x="53454" y="258422"/>
                </a:lnTo>
                <a:lnTo>
                  <a:pt x="59100" y="235848"/>
                </a:lnTo>
                <a:lnTo>
                  <a:pt x="44345" y="239503"/>
                </a:lnTo>
                <a:lnTo>
                  <a:pt x="39281" y="236857"/>
                </a:lnTo>
                <a:lnTo>
                  <a:pt x="32395" y="222053"/>
                </a:lnTo>
                <a:lnTo>
                  <a:pt x="24699" y="218626"/>
                </a:lnTo>
                <a:lnTo>
                  <a:pt x="26469" y="191302"/>
                </a:lnTo>
                <a:lnTo>
                  <a:pt x="21217" y="184148"/>
                </a:lnTo>
                <a:lnTo>
                  <a:pt x="11045" y="189895"/>
                </a:lnTo>
                <a:lnTo>
                  <a:pt x="0" y="178141"/>
                </a:lnTo>
                <a:lnTo>
                  <a:pt x="6611" y="169976"/>
                </a:lnTo>
                <a:lnTo>
                  <a:pt x="2926" y="163729"/>
                </a:lnTo>
                <a:lnTo>
                  <a:pt x="4647" y="153098"/>
                </a:lnTo>
                <a:lnTo>
                  <a:pt x="19483" y="152787"/>
                </a:lnTo>
                <a:lnTo>
                  <a:pt x="26353" y="157621"/>
                </a:lnTo>
                <a:lnTo>
                  <a:pt x="38437" y="155236"/>
                </a:lnTo>
                <a:lnTo>
                  <a:pt x="39557" y="146017"/>
                </a:lnTo>
                <a:lnTo>
                  <a:pt x="46355" y="144242"/>
                </a:lnTo>
                <a:lnTo>
                  <a:pt x="44439" y="136485"/>
                </a:lnTo>
                <a:lnTo>
                  <a:pt x="65102" y="121771"/>
                </a:lnTo>
                <a:lnTo>
                  <a:pt x="66111" y="96951"/>
                </a:lnTo>
                <a:lnTo>
                  <a:pt x="71910" y="77081"/>
                </a:lnTo>
                <a:lnTo>
                  <a:pt x="75582" y="76194"/>
                </a:lnTo>
                <a:lnTo>
                  <a:pt x="77419" y="73873"/>
                </a:lnTo>
                <a:lnTo>
                  <a:pt x="73804" y="69137"/>
                </a:lnTo>
                <a:lnTo>
                  <a:pt x="77114" y="69407"/>
                </a:lnTo>
                <a:lnTo>
                  <a:pt x="76758" y="67210"/>
                </a:lnTo>
                <a:lnTo>
                  <a:pt x="79552" y="69635"/>
                </a:lnTo>
                <a:lnTo>
                  <a:pt x="85020" y="70250"/>
                </a:lnTo>
                <a:lnTo>
                  <a:pt x="86362" y="68647"/>
                </a:lnTo>
                <a:lnTo>
                  <a:pt x="87809" y="70845"/>
                </a:lnTo>
                <a:lnTo>
                  <a:pt x="100390" y="69095"/>
                </a:lnTo>
                <a:lnTo>
                  <a:pt x="109194" y="64508"/>
                </a:lnTo>
                <a:lnTo>
                  <a:pt x="110203" y="61264"/>
                </a:lnTo>
                <a:lnTo>
                  <a:pt x="112965" y="64543"/>
                </a:lnTo>
                <a:lnTo>
                  <a:pt x="113805" y="56986"/>
                </a:lnTo>
                <a:lnTo>
                  <a:pt x="118290" y="60375"/>
                </a:lnTo>
                <a:lnTo>
                  <a:pt x="121586" y="60194"/>
                </a:lnTo>
                <a:lnTo>
                  <a:pt x="123838" y="56975"/>
                </a:lnTo>
                <a:lnTo>
                  <a:pt x="129215" y="58444"/>
                </a:lnTo>
                <a:lnTo>
                  <a:pt x="129293" y="60230"/>
                </a:lnTo>
                <a:lnTo>
                  <a:pt x="131547" y="61476"/>
                </a:lnTo>
                <a:lnTo>
                  <a:pt x="131185" y="62672"/>
                </a:lnTo>
                <a:lnTo>
                  <a:pt x="141240" y="60623"/>
                </a:lnTo>
                <a:lnTo>
                  <a:pt x="147543" y="65337"/>
                </a:lnTo>
                <a:lnTo>
                  <a:pt x="152280" y="59986"/>
                </a:lnTo>
                <a:lnTo>
                  <a:pt x="153024" y="62393"/>
                </a:lnTo>
                <a:lnTo>
                  <a:pt x="156689" y="61683"/>
                </a:lnTo>
                <a:lnTo>
                  <a:pt x="158278" y="59951"/>
                </a:lnTo>
                <a:lnTo>
                  <a:pt x="157931" y="61715"/>
                </a:lnTo>
                <a:lnTo>
                  <a:pt x="158775" y="62185"/>
                </a:lnTo>
                <a:lnTo>
                  <a:pt x="158178" y="63194"/>
                </a:lnTo>
                <a:lnTo>
                  <a:pt x="160185" y="63513"/>
                </a:lnTo>
                <a:lnTo>
                  <a:pt x="159318" y="65140"/>
                </a:lnTo>
                <a:lnTo>
                  <a:pt x="170589" y="62695"/>
                </a:lnTo>
                <a:lnTo>
                  <a:pt x="179069" y="70628"/>
                </a:lnTo>
                <a:lnTo>
                  <a:pt x="182652" y="67351"/>
                </a:lnTo>
                <a:lnTo>
                  <a:pt x="182636" y="68698"/>
                </a:lnTo>
                <a:lnTo>
                  <a:pt x="184479" y="70002"/>
                </a:lnTo>
                <a:lnTo>
                  <a:pt x="191648" y="69517"/>
                </a:lnTo>
                <a:lnTo>
                  <a:pt x="196448" y="61237"/>
                </a:lnTo>
                <a:lnTo>
                  <a:pt x="198293" y="62871"/>
                </a:lnTo>
                <a:lnTo>
                  <a:pt x="201876" y="61241"/>
                </a:lnTo>
                <a:lnTo>
                  <a:pt x="201493" y="63856"/>
                </a:lnTo>
                <a:lnTo>
                  <a:pt x="204246" y="66059"/>
                </a:lnTo>
                <a:lnTo>
                  <a:pt x="216270" y="63970"/>
                </a:lnTo>
                <a:lnTo>
                  <a:pt x="220907" y="69649"/>
                </a:lnTo>
                <a:lnTo>
                  <a:pt x="227814" y="64205"/>
                </a:lnTo>
                <a:lnTo>
                  <a:pt x="239734" y="67825"/>
                </a:lnTo>
                <a:lnTo>
                  <a:pt x="252297" y="62085"/>
                </a:lnTo>
                <a:lnTo>
                  <a:pt x="265045" y="62157"/>
                </a:lnTo>
                <a:lnTo>
                  <a:pt x="267886" y="58358"/>
                </a:lnTo>
                <a:lnTo>
                  <a:pt x="273745" y="65828"/>
                </a:lnTo>
                <a:lnTo>
                  <a:pt x="278883" y="62893"/>
                </a:lnTo>
                <a:lnTo>
                  <a:pt x="281287" y="70903"/>
                </a:lnTo>
                <a:lnTo>
                  <a:pt x="291515" y="68305"/>
                </a:lnTo>
                <a:lnTo>
                  <a:pt x="300592" y="69751"/>
                </a:lnTo>
                <a:lnTo>
                  <a:pt x="301174" y="73310"/>
                </a:lnTo>
                <a:lnTo>
                  <a:pt x="308259" y="70421"/>
                </a:lnTo>
                <a:lnTo>
                  <a:pt x="312684" y="76754"/>
                </a:lnTo>
                <a:lnTo>
                  <a:pt x="313310" y="73101"/>
                </a:lnTo>
                <a:lnTo>
                  <a:pt x="322555" y="75436"/>
                </a:lnTo>
                <a:lnTo>
                  <a:pt x="341006" y="73413"/>
                </a:lnTo>
                <a:lnTo>
                  <a:pt x="343063" y="59521"/>
                </a:lnTo>
                <a:lnTo>
                  <a:pt x="352975" y="66264"/>
                </a:lnTo>
                <a:lnTo>
                  <a:pt x="354042" y="66261"/>
                </a:lnTo>
                <a:lnTo>
                  <a:pt x="354978" y="65109"/>
                </a:lnTo>
                <a:lnTo>
                  <a:pt x="355201" y="66165"/>
                </a:lnTo>
                <a:lnTo>
                  <a:pt x="355479" y="66249"/>
                </a:lnTo>
                <a:lnTo>
                  <a:pt x="355400" y="66797"/>
                </a:lnTo>
                <a:lnTo>
                  <a:pt x="355746" y="67244"/>
                </a:lnTo>
                <a:lnTo>
                  <a:pt x="356339" y="67590"/>
                </a:lnTo>
                <a:lnTo>
                  <a:pt x="358071" y="67662"/>
                </a:lnTo>
                <a:lnTo>
                  <a:pt x="358183" y="69500"/>
                </a:lnTo>
                <a:lnTo>
                  <a:pt x="362557" y="71748"/>
                </a:lnTo>
                <a:lnTo>
                  <a:pt x="366952" y="71039"/>
                </a:lnTo>
                <a:lnTo>
                  <a:pt x="369641" y="67248"/>
                </a:lnTo>
                <a:lnTo>
                  <a:pt x="369779" y="68302"/>
                </a:lnTo>
                <a:lnTo>
                  <a:pt x="374883" y="69456"/>
                </a:lnTo>
                <a:lnTo>
                  <a:pt x="378400" y="66636"/>
                </a:lnTo>
                <a:lnTo>
                  <a:pt x="384776" y="69613"/>
                </a:lnTo>
                <a:lnTo>
                  <a:pt x="389268" y="69956"/>
                </a:lnTo>
                <a:lnTo>
                  <a:pt x="392393" y="68045"/>
                </a:lnTo>
                <a:lnTo>
                  <a:pt x="391028" y="72631"/>
                </a:lnTo>
                <a:lnTo>
                  <a:pt x="399033" y="72718"/>
                </a:lnTo>
                <a:lnTo>
                  <a:pt x="402438" y="71683"/>
                </a:lnTo>
                <a:lnTo>
                  <a:pt x="409599" y="65853"/>
                </a:lnTo>
                <a:lnTo>
                  <a:pt x="420175" y="64585"/>
                </a:lnTo>
                <a:lnTo>
                  <a:pt x="420492" y="61909"/>
                </a:lnTo>
                <a:lnTo>
                  <a:pt x="423299" y="64699"/>
                </a:lnTo>
                <a:lnTo>
                  <a:pt x="427101" y="62525"/>
                </a:lnTo>
                <a:lnTo>
                  <a:pt x="426469" y="59515"/>
                </a:lnTo>
                <a:lnTo>
                  <a:pt x="426804" y="60591"/>
                </a:lnTo>
                <a:lnTo>
                  <a:pt x="432071" y="60310"/>
                </a:lnTo>
                <a:lnTo>
                  <a:pt x="440592" y="54316"/>
                </a:lnTo>
                <a:lnTo>
                  <a:pt x="446272" y="55110"/>
                </a:lnTo>
                <a:lnTo>
                  <a:pt x="452751" y="47779"/>
                </a:lnTo>
                <a:lnTo>
                  <a:pt x="451781" y="43548"/>
                </a:lnTo>
                <a:lnTo>
                  <a:pt x="460405" y="47606"/>
                </a:lnTo>
                <a:lnTo>
                  <a:pt x="463608" y="54060"/>
                </a:lnTo>
                <a:lnTo>
                  <a:pt x="468817" y="50224"/>
                </a:lnTo>
                <a:lnTo>
                  <a:pt x="471742" y="58354"/>
                </a:lnTo>
                <a:lnTo>
                  <a:pt x="478898" y="53947"/>
                </a:lnTo>
                <a:lnTo>
                  <a:pt x="480100" y="64477"/>
                </a:lnTo>
                <a:lnTo>
                  <a:pt x="495148" y="59801"/>
                </a:lnTo>
                <a:lnTo>
                  <a:pt x="495256" y="61389"/>
                </a:lnTo>
                <a:lnTo>
                  <a:pt x="496749" y="60488"/>
                </a:lnTo>
                <a:lnTo>
                  <a:pt x="498540" y="61952"/>
                </a:lnTo>
                <a:lnTo>
                  <a:pt x="495903" y="61628"/>
                </a:lnTo>
                <a:lnTo>
                  <a:pt x="498570" y="64489"/>
                </a:lnTo>
                <a:lnTo>
                  <a:pt x="504257" y="63788"/>
                </a:lnTo>
                <a:lnTo>
                  <a:pt x="505540" y="67779"/>
                </a:lnTo>
                <a:lnTo>
                  <a:pt x="509953" y="66038"/>
                </a:lnTo>
                <a:lnTo>
                  <a:pt x="509946" y="69025"/>
                </a:lnTo>
                <a:lnTo>
                  <a:pt x="515127" y="69972"/>
                </a:lnTo>
                <a:lnTo>
                  <a:pt x="518871" y="67869"/>
                </a:lnTo>
                <a:lnTo>
                  <a:pt x="518554" y="65445"/>
                </a:lnTo>
                <a:lnTo>
                  <a:pt x="522235" y="68036"/>
                </a:lnTo>
                <a:lnTo>
                  <a:pt x="524990" y="68053"/>
                </a:lnTo>
                <a:lnTo>
                  <a:pt x="531889" y="63840"/>
                </a:lnTo>
                <a:lnTo>
                  <a:pt x="532285" y="60019"/>
                </a:lnTo>
                <a:lnTo>
                  <a:pt x="532012" y="64081"/>
                </a:lnTo>
                <a:lnTo>
                  <a:pt x="537745" y="63018"/>
                </a:lnTo>
                <a:lnTo>
                  <a:pt x="551628" y="54539"/>
                </a:lnTo>
                <a:lnTo>
                  <a:pt x="552605" y="52920"/>
                </a:lnTo>
                <a:lnTo>
                  <a:pt x="551700" y="51010"/>
                </a:lnTo>
                <a:lnTo>
                  <a:pt x="552803" y="51408"/>
                </a:lnTo>
                <a:lnTo>
                  <a:pt x="553495" y="50978"/>
                </a:lnTo>
                <a:lnTo>
                  <a:pt x="553907" y="51305"/>
                </a:lnTo>
                <a:lnTo>
                  <a:pt x="555757" y="49624"/>
                </a:lnTo>
                <a:lnTo>
                  <a:pt x="558868" y="49832"/>
                </a:lnTo>
                <a:lnTo>
                  <a:pt x="561230" y="48147"/>
                </a:lnTo>
                <a:lnTo>
                  <a:pt x="561359" y="51699"/>
                </a:lnTo>
                <a:lnTo>
                  <a:pt x="571163" y="57568"/>
                </a:lnTo>
                <a:lnTo>
                  <a:pt x="581956" y="52312"/>
                </a:lnTo>
                <a:lnTo>
                  <a:pt x="586766" y="54875"/>
                </a:lnTo>
                <a:lnTo>
                  <a:pt x="590582" y="53799"/>
                </a:lnTo>
                <a:lnTo>
                  <a:pt x="597553" y="48174"/>
                </a:lnTo>
                <a:lnTo>
                  <a:pt x="595398" y="45230"/>
                </a:lnTo>
                <a:lnTo>
                  <a:pt x="603480" y="47870"/>
                </a:lnTo>
                <a:lnTo>
                  <a:pt x="594581" y="42226"/>
                </a:lnTo>
                <a:lnTo>
                  <a:pt x="609039" y="36767"/>
                </a:lnTo>
                <a:lnTo>
                  <a:pt x="610988" y="34159"/>
                </a:lnTo>
                <a:lnTo>
                  <a:pt x="609974" y="32452"/>
                </a:lnTo>
                <a:lnTo>
                  <a:pt x="612347" y="29320"/>
                </a:lnTo>
                <a:lnTo>
                  <a:pt x="611067" y="24111"/>
                </a:lnTo>
                <a:lnTo>
                  <a:pt x="614470" y="24800"/>
                </a:lnTo>
                <a:lnTo>
                  <a:pt x="616967" y="22969"/>
                </a:lnTo>
                <a:lnTo>
                  <a:pt x="617362" y="21284"/>
                </a:lnTo>
                <a:lnTo>
                  <a:pt x="618318" y="24234"/>
                </a:lnTo>
                <a:lnTo>
                  <a:pt x="623620" y="24947"/>
                </a:lnTo>
                <a:lnTo>
                  <a:pt x="633766" y="19501"/>
                </a:lnTo>
                <a:lnTo>
                  <a:pt x="637381" y="16081"/>
                </a:lnTo>
                <a:lnTo>
                  <a:pt x="637533" y="3658"/>
                </a:lnTo>
                <a:lnTo>
                  <a:pt x="646619" y="0"/>
                </a:lnTo>
                <a:lnTo>
                  <a:pt x="645499" y="2718"/>
                </a:lnTo>
                <a:lnTo>
                  <a:pt x="649488" y="4098"/>
                </a:lnTo>
                <a:lnTo>
                  <a:pt x="648663" y="10203"/>
                </a:lnTo>
                <a:lnTo>
                  <a:pt x="651419" y="13650"/>
                </a:lnTo>
                <a:lnTo>
                  <a:pt x="660418" y="12067"/>
                </a:lnTo>
                <a:lnTo>
                  <a:pt x="661101" y="18671"/>
                </a:lnTo>
                <a:lnTo>
                  <a:pt x="667151" y="15872"/>
                </a:lnTo>
                <a:lnTo>
                  <a:pt x="668761" y="20610"/>
                </a:lnTo>
                <a:lnTo>
                  <a:pt x="674020" y="19516"/>
                </a:lnTo>
                <a:lnTo>
                  <a:pt x="674129" y="27595"/>
                </a:lnTo>
                <a:lnTo>
                  <a:pt x="670273" y="30983"/>
                </a:lnTo>
                <a:lnTo>
                  <a:pt x="677600" y="36283"/>
                </a:lnTo>
                <a:lnTo>
                  <a:pt x="679882" y="34919"/>
                </a:lnTo>
                <a:lnTo>
                  <a:pt x="681408" y="43337"/>
                </a:lnTo>
                <a:lnTo>
                  <a:pt x="685209" y="43656"/>
                </a:lnTo>
                <a:lnTo>
                  <a:pt x="684906" y="49247"/>
                </a:lnTo>
                <a:lnTo>
                  <a:pt x="697034" y="57850"/>
                </a:lnTo>
                <a:lnTo>
                  <a:pt x="708437" y="61400"/>
                </a:lnTo>
                <a:lnTo>
                  <a:pt x="715894" y="58579"/>
                </a:lnTo>
                <a:lnTo>
                  <a:pt x="716787" y="52133"/>
                </a:lnTo>
                <a:lnTo>
                  <a:pt x="725803" y="49193"/>
                </a:lnTo>
                <a:lnTo>
                  <a:pt x="726316" y="53874"/>
                </a:lnTo>
                <a:lnTo>
                  <a:pt x="717428" y="54685"/>
                </a:lnTo>
                <a:lnTo>
                  <a:pt x="720156" y="60708"/>
                </a:lnTo>
                <a:lnTo>
                  <a:pt x="725657" y="59660"/>
                </a:lnTo>
                <a:lnTo>
                  <a:pt x="723528" y="63576"/>
                </a:lnTo>
                <a:lnTo>
                  <a:pt x="717409" y="63526"/>
                </a:lnTo>
                <a:lnTo>
                  <a:pt x="718081" y="66221"/>
                </a:lnTo>
                <a:lnTo>
                  <a:pt x="715906" y="62407"/>
                </a:lnTo>
                <a:lnTo>
                  <a:pt x="713439" y="62847"/>
                </a:lnTo>
                <a:lnTo>
                  <a:pt x="716181" y="73505"/>
                </a:lnTo>
                <a:lnTo>
                  <a:pt x="721565" y="66464"/>
                </a:lnTo>
                <a:lnTo>
                  <a:pt x="723480" y="69494"/>
                </a:lnTo>
                <a:lnTo>
                  <a:pt x="716712" y="76104"/>
                </a:lnTo>
                <a:lnTo>
                  <a:pt x="723989" y="76589"/>
                </a:lnTo>
                <a:lnTo>
                  <a:pt x="724710" y="80051"/>
                </a:lnTo>
                <a:lnTo>
                  <a:pt x="725289" y="76752"/>
                </a:lnTo>
                <a:lnTo>
                  <a:pt x="731100" y="77385"/>
                </a:lnTo>
                <a:lnTo>
                  <a:pt x="728294" y="75847"/>
                </a:lnTo>
                <a:lnTo>
                  <a:pt x="730994" y="73744"/>
                </a:lnTo>
                <a:lnTo>
                  <a:pt x="739237" y="78918"/>
                </a:lnTo>
                <a:lnTo>
                  <a:pt x="753750" y="67590"/>
                </a:lnTo>
                <a:lnTo>
                  <a:pt x="757476" y="73475"/>
                </a:lnTo>
                <a:lnTo>
                  <a:pt x="763472" y="75011"/>
                </a:lnTo>
                <a:lnTo>
                  <a:pt x="796466" y="76459"/>
                </a:lnTo>
                <a:lnTo>
                  <a:pt x="801589" y="72366"/>
                </a:lnTo>
                <a:lnTo>
                  <a:pt x="813372" y="77556"/>
                </a:lnTo>
                <a:lnTo>
                  <a:pt x="823559" y="72661"/>
                </a:lnTo>
                <a:lnTo>
                  <a:pt x="852160" y="70345"/>
                </a:lnTo>
                <a:lnTo>
                  <a:pt x="859786" y="73618"/>
                </a:lnTo>
                <a:lnTo>
                  <a:pt x="864213" y="87041"/>
                </a:lnTo>
                <a:lnTo>
                  <a:pt x="864329" y="82927"/>
                </a:lnTo>
                <a:lnTo>
                  <a:pt x="865496" y="86781"/>
                </a:lnTo>
                <a:lnTo>
                  <a:pt x="872119" y="80425"/>
                </a:lnTo>
                <a:lnTo>
                  <a:pt x="881024" y="86285"/>
                </a:lnTo>
                <a:lnTo>
                  <a:pt x="908919" y="83445"/>
                </a:lnTo>
                <a:lnTo>
                  <a:pt x="923388" y="94471"/>
                </a:lnTo>
                <a:lnTo>
                  <a:pt x="922000" y="102152"/>
                </a:lnTo>
                <a:lnTo>
                  <a:pt x="930727" y="106076"/>
                </a:lnTo>
                <a:lnTo>
                  <a:pt x="947054" y="123461"/>
                </a:lnTo>
                <a:lnTo>
                  <a:pt x="959400" y="120982"/>
                </a:lnTo>
                <a:lnTo>
                  <a:pt x="967492" y="123667"/>
                </a:lnTo>
                <a:lnTo>
                  <a:pt x="991709" y="117016"/>
                </a:lnTo>
                <a:lnTo>
                  <a:pt x="995752" y="122375"/>
                </a:lnTo>
                <a:lnTo>
                  <a:pt x="1009569" y="122641"/>
                </a:lnTo>
                <a:lnTo>
                  <a:pt x="1015855" y="129242"/>
                </a:lnTo>
                <a:lnTo>
                  <a:pt x="1023672" y="127249"/>
                </a:lnTo>
                <a:lnTo>
                  <a:pt x="1033361" y="132896"/>
                </a:lnTo>
                <a:lnTo>
                  <a:pt x="1047046" y="134289"/>
                </a:lnTo>
                <a:lnTo>
                  <a:pt x="1058377" y="132331"/>
                </a:lnTo>
                <a:lnTo>
                  <a:pt x="1059490" y="136716"/>
                </a:lnTo>
                <a:lnTo>
                  <a:pt x="1063194" y="131840"/>
                </a:lnTo>
                <a:lnTo>
                  <a:pt x="1081775" y="135351"/>
                </a:lnTo>
                <a:lnTo>
                  <a:pt x="1086812" y="131763"/>
                </a:lnTo>
                <a:lnTo>
                  <a:pt x="1088017" y="135230"/>
                </a:lnTo>
                <a:lnTo>
                  <a:pt x="1111533" y="145546"/>
                </a:lnTo>
                <a:lnTo>
                  <a:pt x="1128608" y="142261"/>
                </a:lnTo>
                <a:lnTo>
                  <a:pt x="1129789" y="151015"/>
                </a:lnTo>
                <a:lnTo>
                  <a:pt x="1131534" y="146742"/>
                </a:lnTo>
                <a:lnTo>
                  <a:pt x="1136545" y="149475"/>
                </a:lnTo>
                <a:lnTo>
                  <a:pt x="1141305" y="146922"/>
                </a:lnTo>
                <a:lnTo>
                  <a:pt x="1143586" y="152212"/>
                </a:lnTo>
                <a:lnTo>
                  <a:pt x="1153868" y="151882"/>
                </a:lnTo>
                <a:lnTo>
                  <a:pt x="1154366" y="155980"/>
                </a:lnTo>
                <a:lnTo>
                  <a:pt x="1154456" y="152108"/>
                </a:lnTo>
                <a:lnTo>
                  <a:pt x="1163863" y="153717"/>
                </a:lnTo>
                <a:lnTo>
                  <a:pt x="1164511" y="155960"/>
                </a:lnTo>
                <a:lnTo>
                  <a:pt x="1173208" y="158672"/>
                </a:lnTo>
                <a:lnTo>
                  <a:pt x="1170737" y="159459"/>
                </a:lnTo>
                <a:lnTo>
                  <a:pt x="1176331" y="163193"/>
                </a:lnTo>
                <a:lnTo>
                  <a:pt x="1178454" y="162605"/>
                </a:lnTo>
                <a:lnTo>
                  <a:pt x="1178539" y="161236"/>
                </a:lnTo>
                <a:lnTo>
                  <a:pt x="1182244" y="162574"/>
                </a:lnTo>
                <a:lnTo>
                  <a:pt x="1183944" y="160807"/>
                </a:lnTo>
                <a:lnTo>
                  <a:pt x="1189544" y="165521"/>
                </a:lnTo>
                <a:lnTo>
                  <a:pt x="1196479" y="164818"/>
                </a:lnTo>
                <a:lnTo>
                  <a:pt x="1196030" y="169967"/>
                </a:lnTo>
                <a:lnTo>
                  <a:pt x="1204911" y="167022"/>
                </a:lnTo>
                <a:lnTo>
                  <a:pt x="1234734" y="176297"/>
                </a:lnTo>
                <a:lnTo>
                  <a:pt x="1252583" y="173506"/>
                </a:lnTo>
                <a:lnTo>
                  <a:pt x="1255077" y="177726"/>
                </a:lnTo>
                <a:lnTo>
                  <a:pt x="1259985" y="178439"/>
                </a:lnTo>
                <a:lnTo>
                  <a:pt x="1264933" y="177159"/>
                </a:lnTo>
                <a:lnTo>
                  <a:pt x="1265246" y="176389"/>
                </a:lnTo>
                <a:lnTo>
                  <a:pt x="1264431" y="174482"/>
                </a:lnTo>
                <a:lnTo>
                  <a:pt x="1275542" y="173201"/>
                </a:lnTo>
                <a:lnTo>
                  <a:pt x="1286042" y="177596"/>
                </a:lnTo>
                <a:lnTo>
                  <a:pt x="1286970" y="185483"/>
                </a:lnTo>
                <a:lnTo>
                  <a:pt x="1281840" y="195573"/>
                </a:lnTo>
                <a:lnTo>
                  <a:pt x="1275470" y="194561"/>
                </a:lnTo>
                <a:lnTo>
                  <a:pt x="1276891" y="200235"/>
                </a:lnTo>
                <a:lnTo>
                  <a:pt x="1272801" y="202256"/>
                </a:lnTo>
                <a:lnTo>
                  <a:pt x="1273438" y="210596"/>
                </a:lnTo>
                <a:lnTo>
                  <a:pt x="1280951" y="214160"/>
                </a:lnTo>
                <a:lnTo>
                  <a:pt x="1281227" y="253248"/>
                </a:lnTo>
                <a:lnTo>
                  <a:pt x="1269210" y="259903"/>
                </a:lnTo>
                <a:lnTo>
                  <a:pt x="1267096" y="248165"/>
                </a:lnTo>
                <a:lnTo>
                  <a:pt x="1240219" y="240283"/>
                </a:lnTo>
                <a:lnTo>
                  <a:pt x="1226263" y="255588"/>
                </a:lnTo>
                <a:lnTo>
                  <a:pt x="1228659" y="261157"/>
                </a:lnTo>
                <a:lnTo>
                  <a:pt x="1192788" y="261300"/>
                </a:lnTo>
                <a:lnTo>
                  <a:pt x="1180793" y="267604"/>
                </a:lnTo>
                <a:lnTo>
                  <a:pt x="1185577" y="286002"/>
                </a:lnTo>
                <a:lnTo>
                  <a:pt x="1180870" y="290171"/>
                </a:lnTo>
                <a:lnTo>
                  <a:pt x="1179506" y="311437"/>
                </a:lnTo>
                <a:lnTo>
                  <a:pt x="1175001" y="315724"/>
                </a:lnTo>
                <a:lnTo>
                  <a:pt x="1157650" y="310737"/>
                </a:lnTo>
                <a:lnTo>
                  <a:pt x="1138394" y="319301"/>
                </a:lnTo>
                <a:lnTo>
                  <a:pt x="1127773" y="318203"/>
                </a:lnTo>
                <a:lnTo>
                  <a:pt x="1128482" y="312336"/>
                </a:lnTo>
                <a:lnTo>
                  <a:pt x="1118236" y="301993"/>
                </a:lnTo>
                <a:lnTo>
                  <a:pt x="1113330" y="286990"/>
                </a:lnTo>
                <a:lnTo>
                  <a:pt x="1095248" y="280412"/>
                </a:lnTo>
                <a:lnTo>
                  <a:pt x="1089959" y="287682"/>
                </a:lnTo>
                <a:lnTo>
                  <a:pt x="1078851" y="289059"/>
                </a:lnTo>
                <a:lnTo>
                  <a:pt x="1060668" y="305316"/>
                </a:lnTo>
                <a:lnTo>
                  <a:pt x="1052929" y="315201"/>
                </a:lnTo>
                <a:lnTo>
                  <a:pt x="1052348" y="325151"/>
                </a:lnTo>
                <a:lnTo>
                  <a:pt x="1040866" y="316397"/>
                </a:lnTo>
                <a:lnTo>
                  <a:pt x="1031505" y="315626"/>
                </a:lnTo>
                <a:lnTo>
                  <a:pt x="1022557" y="322462"/>
                </a:lnTo>
                <a:lnTo>
                  <a:pt x="1014294" y="319412"/>
                </a:lnTo>
                <a:lnTo>
                  <a:pt x="1014904" y="327373"/>
                </a:lnTo>
                <a:lnTo>
                  <a:pt x="1005974" y="343160"/>
                </a:lnTo>
                <a:lnTo>
                  <a:pt x="1002201" y="370306"/>
                </a:lnTo>
                <a:lnTo>
                  <a:pt x="983444" y="369601"/>
                </a:lnTo>
                <a:lnTo>
                  <a:pt x="980012" y="361550"/>
                </a:lnTo>
                <a:lnTo>
                  <a:pt x="946877" y="381756"/>
                </a:lnTo>
                <a:lnTo>
                  <a:pt x="921876" y="379731"/>
                </a:lnTo>
                <a:lnTo>
                  <a:pt x="915317" y="386412"/>
                </a:lnTo>
                <a:lnTo>
                  <a:pt x="901168" y="381973"/>
                </a:lnTo>
                <a:lnTo>
                  <a:pt x="893731" y="385000"/>
                </a:lnTo>
                <a:lnTo>
                  <a:pt x="886743" y="382221"/>
                </a:lnTo>
                <a:lnTo>
                  <a:pt x="885664" y="375582"/>
                </a:lnTo>
                <a:lnTo>
                  <a:pt x="873407" y="375102"/>
                </a:lnTo>
                <a:lnTo>
                  <a:pt x="866679" y="379943"/>
                </a:lnTo>
                <a:lnTo>
                  <a:pt x="863140" y="404931"/>
                </a:lnTo>
                <a:lnTo>
                  <a:pt x="820720" y="401258"/>
                </a:lnTo>
                <a:lnTo>
                  <a:pt x="813361" y="423444"/>
                </a:lnTo>
                <a:lnTo>
                  <a:pt x="807345" y="418614"/>
                </a:lnTo>
                <a:lnTo>
                  <a:pt x="791019" y="425348"/>
                </a:lnTo>
                <a:lnTo>
                  <a:pt x="776765" y="422895"/>
                </a:lnTo>
                <a:lnTo>
                  <a:pt x="774361" y="416290"/>
                </a:lnTo>
                <a:lnTo>
                  <a:pt x="744531" y="414376"/>
                </a:lnTo>
                <a:lnTo>
                  <a:pt x="717368" y="400315"/>
                </a:lnTo>
                <a:lnTo>
                  <a:pt x="700432" y="409443"/>
                </a:lnTo>
                <a:lnTo>
                  <a:pt x="682056" y="446733"/>
                </a:lnTo>
                <a:lnTo>
                  <a:pt x="685008" y="455431"/>
                </a:lnTo>
                <a:lnTo>
                  <a:pt x="663950" y="462050"/>
                </a:lnTo>
                <a:lnTo>
                  <a:pt x="654458" y="458698"/>
                </a:lnTo>
                <a:lnTo>
                  <a:pt x="645179" y="460968"/>
                </a:lnTo>
                <a:lnTo>
                  <a:pt x="636146" y="449496"/>
                </a:lnTo>
                <a:lnTo>
                  <a:pt x="623260" y="451137"/>
                </a:lnTo>
                <a:lnTo>
                  <a:pt x="623886" y="441331"/>
                </a:lnTo>
                <a:lnTo>
                  <a:pt x="613900" y="443624"/>
                </a:lnTo>
                <a:lnTo>
                  <a:pt x="601604" y="430374"/>
                </a:lnTo>
                <a:lnTo>
                  <a:pt x="590487" y="425822"/>
                </a:lnTo>
                <a:lnTo>
                  <a:pt x="584164" y="410535"/>
                </a:lnTo>
                <a:lnTo>
                  <a:pt x="587775" y="402554"/>
                </a:lnTo>
                <a:lnTo>
                  <a:pt x="582149" y="394404"/>
                </a:lnTo>
                <a:lnTo>
                  <a:pt x="574874" y="393141"/>
                </a:lnTo>
                <a:lnTo>
                  <a:pt x="571318" y="399275"/>
                </a:lnTo>
                <a:lnTo>
                  <a:pt x="559469" y="401999"/>
                </a:lnTo>
                <a:lnTo>
                  <a:pt x="544437" y="392501"/>
                </a:lnTo>
                <a:lnTo>
                  <a:pt x="536103" y="393692"/>
                </a:lnTo>
                <a:lnTo>
                  <a:pt x="530396" y="387422"/>
                </a:lnTo>
                <a:lnTo>
                  <a:pt x="525309" y="393340"/>
                </a:lnTo>
                <a:lnTo>
                  <a:pt x="523328" y="416832"/>
                </a:lnTo>
                <a:lnTo>
                  <a:pt x="503723" y="423609"/>
                </a:lnTo>
                <a:lnTo>
                  <a:pt x="483621" y="405945"/>
                </a:lnTo>
                <a:lnTo>
                  <a:pt x="479167" y="404958"/>
                </a:lnTo>
                <a:lnTo>
                  <a:pt x="475594" y="409302"/>
                </a:lnTo>
                <a:lnTo>
                  <a:pt x="465724" y="406339"/>
                </a:lnTo>
                <a:lnTo>
                  <a:pt x="458845" y="422266"/>
                </a:lnTo>
                <a:lnTo>
                  <a:pt x="460306" y="431566"/>
                </a:lnTo>
                <a:lnTo>
                  <a:pt x="442536" y="426847"/>
                </a:lnTo>
                <a:lnTo>
                  <a:pt x="432186" y="413477"/>
                </a:lnTo>
                <a:lnTo>
                  <a:pt x="427381" y="419712"/>
                </a:lnTo>
                <a:lnTo>
                  <a:pt x="412293" y="416798"/>
                </a:lnTo>
                <a:lnTo>
                  <a:pt x="409083" y="406809"/>
                </a:lnTo>
                <a:lnTo>
                  <a:pt x="396593" y="398181"/>
                </a:lnTo>
                <a:lnTo>
                  <a:pt x="389629" y="410355"/>
                </a:lnTo>
                <a:lnTo>
                  <a:pt x="378310" y="412191"/>
                </a:lnTo>
                <a:lnTo>
                  <a:pt x="379608" y="426495"/>
                </a:lnTo>
                <a:lnTo>
                  <a:pt x="371538" y="426284"/>
                </a:lnTo>
                <a:lnTo>
                  <a:pt x="373340" y="437817"/>
                </a:lnTo>
                <a:lnTo>
                  <a:pt x="365267" y="445586"/>
                </a:lnTo>
                <a:lnTo>
                  <a:pt x="359019" y="442026"/>
                </a:lnTo>
                <a:lnTo>
                  <a:pt x="354520" y="449177"/>
                </a:lnTo>
                <a:lnTo>
                  <a:pt x="339254" y="443228"/>
                </a:lnTo>
                <a:lnTo>
                  <a:pt x="341722" y="458669"/>
                </a:lnTo>
                <a:lnTo>
                  <a:pt x="360686" y="461033"/>
                </a:lnTo>
                <a:lnTo>
                  <a:pt x="356846" y="472124"/>
                </a:lnTo>
                <a:lnTo>
                  <a:pt x="360944" y="477092"/>
                </a:lnTo>
                <a:lnTo>
                  <a:pt x="339036" y="481166"/>
                </a:lnTo>
                <a:lnTo>
                  <a:pt x="333650" y="489925"/>
                </a:lnTo>
                <a:lnTo>
                  <a:pt x="323628" y="484344"/>
                </a:lnTo>
                <a:lnTo>
                  <a:pt x="311555" y="489022"/>
                </a:lnTo>
                <a:lnTo>
                  <a:pt x="308862" y="495016"/>
                </a:lnTo>
                <a:lnTo>
                  <a:pt x="277425" y="492651"/>
                </a:lnTo>
                <a:lnTo>
                  <a:pt x="274331" y="487093"/>
                </a:lnTo>
                <a:lnTo>
                  <a:pt x="266791" y="490422"/>
                </a:lnTo>
                <a:lnTo>
                  <a:pt x="261877" y="486495"/>
                </a:lnTo>
                <a:lnTo>
                  <a:pt x="221478" y="491742"/>
                </a:lnTo>
                <a:lnTo>
                  <a:pt x="205097" y="514379"/>
                </a:lnTo>
                <a:lnTo>
                  <a:pt x="197304" y="514717"/>
                </a:lnTo>
                <a:lnTo>
                  <a:pt x="198353" y="504146"/>
                </a:lnTo>
                <a:lnTo>
                  <a:pt x="167001" y="492493"/>
                </a:lnTo>
                <a:lnTo>
                  <a:pt x="164080" y="484533"/>
                </a:lnTo>
                <a:lnTo>
                  <a:pt x="166993" y="465281"/>
                </a:lnTo>
                <a:lnTo>
                  <a:pt x="149982" y="444959"/>
                </a:lnTo>
                <a:lnTo>
                  <a:pt x="131244" y="444090"/>
                </a:lnTo>
                <a:lnTo>
                  <a:pt x="116398" y="429846"/>
                </a:lnTo>
                <a:lnTo>
                  <a:pt x="113492" y="415989"/>
                </a:lnTo>
                <a:lnTo>
                  <a:pt x="108715" y="413354"/>
                </a:lnTo>
                <a:lnTo>
                  <a:pt x="104872" y="419873"/>
                </a:lnTo>
                <a:lnTo>
                  <a:pt x="109068" y="440050"/>
                </a:lnTo>
                <a:lnTo>
                  <a:pt x="105268" y="440475"/>
                </a:lnTo>
                <a:lnTo>
                  <a:pt x="106097" y="443685"/>
                </a:lnTo>
                <a:lnTo>
                  <a:pt x="89387" y="424546"/>
                </a:lnTo>
                <a:lnTo>
                  <a:pt x="96482" y="410154"/>
                </a:lnTo>
                <a:lnTo>
                  <a:pt x="101121" y="417422"/>
                </a:lnTo>
                <a:lnTo>
                  <a:pt x="104718" y="414529"/>
                </a:lnTo>
                <a:lnTo>
                  <a:pt x="106156" y="403009"/>
                </a:lnTo>
                <a:lnTo>
                  <a:pt x="102898" y="399960"/>
                </a:lnTo>
                <a:lnTo>
                  <a:pt x="111764" y="392504"/>
                </a:lnTo>
                <a:lnTo>
                  <a:pt x="111102" y="387228"/>
                </a:lnTo>
                <a:lnTo>
                  <a:pt x="117427" y="380422"/>
                </a:lnTo>
                <a:lnTo>
                  <a:pt x="128572" y="389161"/>
                </a:lnTo>
                <a:lnTo>
                  <a:pt x="138812" y="376981"/>
                </a:lnTo>
                <a:lnTo>
                  <a:pt x="149716" y="377448"/>
                </a:lnTo>
                <a:lnTo>
                  <a:pt x="157593" y="365898"/>
                </a:lnTo>
                <a:lnTo>
                  <a:pt x="170930" y="356251"/>
                </a:lnTo>
                <a:lnTo>
                  <a:pt x="173570" y="342931"/>
                </a:lnTo>
                <a:lnTo>
                  <a:pt x="165484" y="327870"/>
                </a:lnTo>
                <a:lnTo>
                  <a:pt x="156643" y="323179"/>
                </a:lnTo>
                <a:close/>
              </a:path>
            </a:pathLst>
          </a:custGeom>
          <a:solidFill>
            <a:srgbClr val="F2F2F2"/>
          </a:solidFill>
          <a:ln w="6985">
            <a:solidFill>
              <a:srgbClr val="A3A3A3"/>
            </a:solidFill>
          </a:ln>
          <a:effectLst/>
        </p:spPr>
        <p:txBody>
          <a:bodyPr rtlCol="0" anchor="ctr"/>
          <a:lstStyle/>
          <a:p>
            <a:pPr algn="ctr"/>
            <a:endParaRPr/>
          </a:p>
        </p:txBody>
      </p:sp>
      <p:sp>
        <p:nvSpPr>
          <p:cNvPr id="545" name="Illes Balears · polígono 3"/>
          <p:cNvSpPr/>
          <p:nvPr/>
        </p:nvSpPr>
        <p:spPr>
          <a:xfrm>
            <a:off x="5125548" y="3939017"/>
            <a:ext cx="4418" cy="2628"/>
          </a:xfrm>
          <a:custGeom>
            <a:avLst/>
            <a:gdLst/>
            <a:ahLst/>
            <a:cxnLst/>
            <a:rect l="l" t="t" r="r" b="b"/>
            <a:pathLst>
              <a:path w="7243" h="4309">
                <a:moveTo>
                  <a:pt x="0" y="4309"/>
                </a:moveTo>
                <a:lnTo>
                  <a:pt x="3656" y="0"/>
                </a:lnTo>
                <a:lnTo>
                  <a:pt x="7243" y="860"/>
                </a:lnTo>
                <a:lnTo>
                  <a:pt x="6605" y="3749"/>
                </a:lnTo>
                <a:lnTo>
                  <a:pt x="0" y="4309"/>
                </a:lnTo>
                <a:close/>
              </a:path>
            </a:pathLst>
          </a:custGeom>
          <a:solidFill>
            <a:srgbClr val="F2F2F2"/>
          </a:solidFill>
          <a:ln w="6985">
            <a:solidFill>
              <a:srgbClr val="A3A3A3"/>
            </a:solidFill>
          </a:ln>
          <a:effectLst/>
        </p:spPr>
        <p:txBody>
          <a:bodyPr rtlCol="0" anchor="ctr"/>
          <a:lstStyle/>
          <a:p>
            <a:pPr algn="ctr"/>
            <a:endParaRPr/>
          </a:p>
        </p:txBody>
      </p:sp>
      <p:sp>
        <p:nvSpPr>
          <p:cNvPr id="546" name="Illes Balears · polígono 63"/>
          <p:cNvSpPr/>
          <p:nvPr/>
        </p:nvSpPr>
        <p:spPr>
          <a:xfrm>
            <a:off x="5130808" y="3891766"/>
            <a:ext cx="3727" cy="7309"/>
          </a:xfrm>
          <a:custGeom>
            <a:avLst/>
            <a:gdLst/>
            <a:ahLst/>
            <a:cxnLst/>
            <a:rect l="l" t="t" r="r" b="b"/>
            <a:pathLst>
              <a:path w="6111" h="11982">
                <a:moveTo>
                  <a:pt x="3778" y="11982"/>
                </a:moveTo>
                <a:lnTo>
                  <a:pt x="0" y="3616"/>
                </a:lnTo>
                <a:lnTo>
                  <a:pt x="3566" y="0"/>
                </a:lnTo>
                <a:lnTo>
                  <a:pt x="2077" y="6919"/>
                </a:lnTo>
                <a:lnTo>
                  <a:pt x="6111" y="10452"/>
                </a:lnTo>
                <a:lnTo>
                  <a:pt x="3778" y="11982"/>
                </a:lnTo>
                <a:close/>
              </a:path>
            </a:pathLst>
          </a:custGeom>
          <a:solidFill>
            <a:srgbClr val="F2F2F2"/>
          </a:solidFill>
          <a:ln w="6985">
            <a:solidFill>
              <a:srgbClr val="A3A3A3"/>
            </a:solidFill>
          </a:ln>
          <a:effectLst/>
        </p:spPr>
        <p:txBody>
          <a:bodyPr rtlCol="0" anchor="ctr"/>
          <a:lstStyle/>
          <a:p>
            <a:pPr algn="ctr"/>
            <a:endParaRPr/>
          </a:p>
        </p:txBody>
      </p:sp>
      <p:sp>
        <p:nvSpPr>
          <p:cNvPr id="8" name="Illes Balears · polígono 82"/>
          <p:cNvSpPr/>
          <p:nvPr/>
        </p:nvSpPr>
        <p:spPr>
          <a:xfrm>
            <a:off x="5193428" y="3966478"/>
            <a:ext cx="3783" cy="8493"/>
          </a:xfrm>
          <a:custGeom>
            <a:avLst/>
            <a:gdLst/>
            <a:ahLst/>
            <a:cxnLst/>
            <a:rect l="l" t="t" r="r" b="b"/>
            <a:pathLst>
              <a:path w="6202" h="13923">
                <a:moveTo>
                  <a:pt x="6202" y="13923"/>
                </a:moveTo>
                <a:lnTo>
                  <a:pt x="3431" y="9450"/>
                </a:lnTo>
                <a:lnTo>
                  <a:pt x="0" y="11158"/>
                </a:lnTo>
                <a:lnTo>
                  <a:pt x="1206" y="0"/>
                </a:lnTo>
                <a:lnTo>
                  <a:pt x="6202" y="13923"/>
                </a:lnTo>
                <a:close/>
              </a:path>
            </a:pathLst>
          </a:custGeom>
          <a:solidFill>
            <a:srgbClr val="F2F2F2"/>
          </a:solidFill>
          <a:ln w="6985">
            <a:solidFill>
              <a:srgbClr val="A3A3A3"/>
            </a:solidFill>
          </a:ln>
          <a:effectLst/>
        </p:spPr>
        <p:txBody>
          <a:bodyPr rtlCol="0" anchor="ctr"/>
          <a:lstStyle/>
          <a:p>
            <a:pPr algn="ctr"/>
            <a:endParaRPr/>
          </a:p>
        </p:txBody>
      </p:sp>
      <p:sp>
        <p:nvSpPr>
          <p:cNvPr id="9" name="Illes Balears · polígono 117"/>
          <p:cNvSpPr/>
          <p:nvPr/>
        </p:nvSpPr>
        <p:spPr>
          <a:xfrm>
            <a:off x="5132942" y="3845790"/>
            <a:ext cx="119872" cy="108221"/>
          </a:xfrm>
          <a:custGeom>
            <a:avLst/>
            <a:gdLst/>
            <a:ahLst/>
            <a:cxnLst/>
            <a:rect l="l" t="t" r="r" b="b"/>
            <a:pathLst>
              <a:path w="196513" h="177413">
                <a:moveTo>
                  <a:pt x="101239" y="131360"/>
                </a:moveTo>
                <a:lnTo>
                  <a:pt x="91349" y="149989"/>
                </a:lnTo>
                <a:lnTo>
                  <a:pt x="92686" y="176738"/>
                </a:lnTo>
                <a:lnTo>
                  <a:pt x="82346" y="170006"/>
                </a:lnTo>
                <a:lnTo>
                  <a:pt x="75957" y="177413"/>
                </a:lnTo>
                <a:lnTo>
                  <a:pt x="71174" y="158764"/>
                </a:lnTo>
                <a:lnTo>
                  <a:pt x="62436" y="152261"/>
                </a:lnTo>
                <a:lnTo>
                  <a:pt x="55745" y="154385"/>
                </a:lnTo>
                <a:lnTo>
                  <a:pt x="51500" y="161726"/>
                </a:lnTo>
                <a:lnTo>
                  <a:pt x="51958" y="159783"/>
                </a:lnTo>
                <a:lnTo>
                  <a:pt x="52029" y="156962"/>
                </a:lnTo>
                <a:lnTo>
                  <a:pt x="49866" y="154649"/>
                </a:lnTo>
                <a:lnTo>
                  <a:pt x="40431" y="157774"/>
                </a:lnTo>
                <a:lnTo>
                  <a:pt x="44172" y="154755"/>
                </a:lnTo>
                <a:lnTo>
                  <a:pt x="40416" y="148894"/>
                </a:lnTo>
                <a:lnTo>
                  <a:pt x="28073" y="147093"/>
                </a:lnTo>
                <a:lnTo>
                  <a:pt x="25504" y="148346"/>
                </a:lnTo>
                <a:lnTo>
                  <a:pt x="20479" y="155309"/>
                </a:lnTo>
                <a:lnTo>
                  <a:pt x="20132" y="159279"/>
                </a:lnTo>
                <a:lnTo>
                  <a:pt x="16604" y="161710"/>
                </a:lnTo>
                <a:lnTo>
                  <a:pt x="14323" y="155049"/>
                </a:lnTo>
                <a:lnTo>
                  <a:pt x="13194" y="153477"/>
                </a:lnTo>
                <a:lnTo>
                  <a:pt x="10682" y="151362"/>
                </a:lnTo>
                <a:lnTo>
                  <a:pt x="7394" y="150986"/>
                </a:lnTo>
                <a:lnTo>
                  <a:pt x="5140" y="152429"/>
                </a:lnTo>
                <a:lnTo>
                  <a:pt x="6132" y="149450"/>
                </a:lnTo>
                <a:lnTo>
                  <a:pt x="4094" y="147449"/>
                </a:lnTo>
                <a:lnTo>
                  <a:pt x="4601" y="146670"/>
                </a:lnTo>
                <a:lnTo>
                  <a:pt x="4843" y="144547"/>
                </a:lnTo>
                <a:lnTo>
                  <a:pt x="5496" y="143564"/>
                </a:lnTo>
                <a:lnTo>
                  <a:pt x="5631" y="141677"/>
                </a:lnTo>
                <a:lnTo>
                  <a:pt x="3177" y="140526"/>
                </a:lnTo>
                <a:lnTo>
                  <a:pt x="2961" y="138868"/>
                </a:lnTo>
                <a:lnTo>
                  <a:pt x="1526" y="138149"/>
                </a:lnTo>
                <a:lnTo>
                  <a:pt x="2115" y="137597"/>
                </a:lnTo>
                <a:lnTo>
                  <a:pt x="1124" y="136356"/>
                </a:lnTo>
                <a:lnTo>
                  <a:pt x="556" y="135999"/>
                </a:lnTo>
                <a:lnTo>
                  <a:pt x="0" y="135949"/>
                </a:lnTo>
                <a:lnTo>
                  <a:pt x="5050" y="125990"/>
                </a:lnTo>
                <a:lnTo>
                  <a:pt x="3461" y="120281"/>
                </a:lnTo>
                <a:lnTo>
                  <a:pt x="11070" y="110353"/>
                </a:lnTo>
                <a:lnTo>
                  <a:pt x="758" y="98177"/>
                </a:lnTo>
                <a:lnTo>
                  <a:pt x="7552" y="88209"/>
                </a:lnTo>
                <a:lnTo>
                  <a:pt x="10143" y="91971"/>
                </a:lnTo>
                <a:lnTo>
                  <a:pt x="14171" y="89242"/>
                </a:lnTo>
                <a:lnTo>
                  <a:pt x="15071" y="93545"/>
                </a:lnTo>
                <a:lnTo>
                  <a:pt x="44810" y="89530"/>
                </a:lnTo>
                <a:lnTo>
                  <a:pt x="34181" y="76241"/>
                </a:lnTo>
                <a:lnTo>
                  <a:pt x="41152" y="66527"/>
                </a:lnTo>
                <a:lnTo>
                  <a:pt x="36824" y="54934"/>
                </a:lnTo>
                <a:lnTo>
                  <a:pt x="37556" y="55373"/>
                </a:lnTo>
                <a:lnTo>
                  <a:pt x="44335" y="49782"/>
                </a:lnTo>
                <a:lnTo>
                  <a:pt x="47046" y="44752"/>
                </a:lnTo>
                <a:lnTo>
                  <a:pt x="53854" y="43006"/>
                </a:lnTo>
                <a:lnTo>
                  <a:pt x="54063" y="39867"/>
                </a:lnTo>
                <a:lnTo>
                  <a:pt x="61772" y="39563"/>
                </a:lnTo>
                <a:lnTo>
                  <a:pt x="63186" y="30964"/>
                </a:lnTo>
                <a:lnTo>
                  <a:pt x="66754" y="32151"/>
                </a:lnTo>
                <a:lnTo>
                  <a:pt x="70004" y="26508"/>
                </a:lnTo>
                <a:lnTo>
                  <a:pt x="73493" y="32649"/>
                </a:lnTo>
                <a:lnTo>
                  <a:pt x="77867" y="33828"/>
                </a:lnTo>
                <a:lnTo>
                  <a:pt x="84818" y="23240"/>
                </a:lnTo>
                <a:lnTo>
                  <a:pt x="88570" y="22553"/>
                </a:lnTo>
                <a:lnTo>
                  <a:pt x="89029" y="26234"/>
                </a:lnTo>
                <a:lnTo>
                  <a:pt x="97962" y="24406"/>
                </a:lnTo>
                <a:lnTo>
                  <a:pt x="102527" y="15028"/>
                </a:lnTo>
                <a:lnTo>
                  <a:pt x="109075" y="18202"/>
                </a:lnTo>
                <a:lnTo>
                  <a:pt x="109415" y="22479"/>
                </a:lnTo>
                <a:lnTo>
                  <a:pt x="120127" y="8166"/>
                </a:lnTo>
                <a:lnTo>
                  <a:pt x="130353" y="9833"/>
                </a:lnTo>
                <a:lnTo>
                  <a:pt x="132421" y="3870"/>
                </a:lnTo>
                <a:lnTo>
                  <a:pt x="136231" y="11256"/>
                </a:lnTo>
                <a:lnTo>
                  <a:pt x="140192" y="9994"/>
                </a:lnTo>
                <a:lnTo>
                  <a:pt x="141430" y="1908"/>
                </a:lnTo>
                <a:lnTo>
                  <a:pt x="145451" y="4918"/>
                </a:lnTo>
                <a:lnTo>
                  <a:pt x="147740" y="1810"/>
                </a:lnTo>
                <a:lnTo>
                  <a:pt x="144898" y="0"/>
                </a:lnTo>
                <a:lnTo>
                  <a:pt x="158193" y="203"/>
                </a:lnTo>
                <a:lnTo>
                  <a:pt x="155923" y="6269"/>
                </a:lnTo>
                <a:lnTo>
                  <a:pt x="166324" y="14865"/>
                </a:lnTo>
                <a:lnTo>
                  <a:pt x="170779" y="11260"/>
                </a:lnTo>
                <a:lnTo>
                  <a:pt x="182774" y="11900"/>
                </a:lnTo>
                <a:lnTo>
                  <a:pt x="188452" y="16425"/>
                </a:lnTo>
                <a:lnTo>
                  <a:pt x="186763" y="23244"/>
                </a:lnTo>
                <a:lnTo>
                  <a:pt x="190934" y="23258"/>
                </a:lnTo>
                <a:lnTo>
                  <a:pt x="181978" y="25963"/>
                </a:lnTo>
                <a:lnTo>
                  <a:pt x="180761" y="34780"/>
                </a:lnTo>
                <a:lnTo>
                  <a:pt x="183972" y="40520"/>
                </a:lnTo>
                <a:lnTo>
                  <a:pt x="190833" y="45181"/>
                </a:lnTo>
                <a:lnTo>
                  <a:pt x="190318" y="50810"/>
                </a:lnTo>
                <a:lnTo>
                  <a:pt x="195837" y="49659"/>
                </a:lnTo>
                <a:lnTo>
                  <a:pt x="196513" y="55308"/>
                </a:lnTo>
                <a:lnTo>
                  <a:pt x="189121" y="54036"/>
                </a:lnTo>
                <a:lnTo>
                  <a:pt x="183972" y="57165"/>
                </a:lnTo>
                <a:lnTo>
                  <a:pt x="183508" y="62837"/>
                </a:lnTo>
                <a:lnTo>
                  <a:pt x="179039" y="62689"/>
                </a:lnTo>
                <a:lnTo>
                  <a:pt x="175509" y="71775"/>
                </a:lnTo>
                <a:lnTo>
                  <a:pt x="177173" y="79042"/>
                </a:lnTo>
                <a:lnTo>
                  <a:pt x="162940" y="77106"/>
                </a:lnTo>
                <a:lnTo>
                  <a:pt x="160202" y="82945"/>
                </a:lnTo>
                <a:lnTo>
                  <a:pt x="156235" y="84243"/>
                </a:lnTo>
                <a:lnTo>
                  <a:pt x="157912" y="82346"/>
                </a:lnTo>
                <a:lnTo>
                  <a:pt x="156833" y="81285"/>
                </a:lnTo>
                <a:lnTo>
                  <a:pt x="153305" y="86283"/>
                </a:lnTo>
                <a:lnTo>
                  <a:pt x="151183" y="83314"/>
                </a:lnTo>
                <a:lnTo>
                  <a:pt x="153770" y="96206"/>
                </a:lnTo>
                <a:lnTo>
                  <a:pt x="147648" y="101653"/>
                </a:lnTo>
                <a:lnTo>
                  <a:pt x="151890" y="106528"/>
                </a:lnTo>
                <a:lnTo>
                  <a:pt x="142902" y="105397"/>
                </a:lnTo>
                <a:lnTo>
                  <a:pt x="140506" y="113867"/>
                </a:lnTo>
                <a:lnTo>
                  <a:pt x="139353" y="113367"/>
                </a:lnTo>
                <a:lnTo>
                  <a:pt x="137904" y="113793"/>
                </a:lnTo>
                <a:lnTo>
                  <a:pt x="132579" y="117050"/>
                </a:lnTo>
                <a:lnTo>
                  <a:pt x="125802" y="124766"/>
                </a:lnTo>
                <a:lnTo>
                  <a:pt x="126833" y="126311"/>
                </a:lnTo>
                <a:lnTo>
                  <a:pt x="116353" y="123816"/>
                </a:lnTo>
                <a:lnTo>
                  <a:pt x="114835" y="126040"/>
                </a:lnTo>
                <a:lnTo>
                  <a:pt x="117370" y="132065"/>
                </a:lnTo>
                <a:lnTo>
                  <a:pt x="114181" y="127127"/>
                </a:lnTo>
                <a:lnTo>
                  <a:pt x="108874" y="124050"/>
                </a:lnTo>
                <a:lnTo>
                  <a:pt x="108434" y="132803"/>
                </a:lnTo>
                <a:lnTo>
                  <a:pt x="101239" y="131360"/>
                </a:lnTo>
                <a:close/>
              </a:path>
            </a:pathLst>
          </a:custGeom>
          <a:solidFill>
            <a:srgbClr val="F2F2F2"/>
          </a:solidFill>
          <a:ln w="6985">
            <a:solidFill>
              <a:srgbClr val="A3A3A3"/>
            </a:solidFill>
          </a:ln>
          <a:effectLst/>
        </p:spPr>
        <p:txBody>
          <a:bodyPr rtlCol="0" anchor="ctr"/>
          <a:lstStyle/>
          <a:p>
            <a:pPr algn="ctr"/>
            <a:endParaRPr/>
          </a:p>
        </p:txBody>
      </p:sp>
      <p:sp>
        <p:nvSpPr>
          <p:cNvPr id="10" name="Illes Balears · polígono 128"/>
          <p:cNvSpPr/>
          <p:nvPr/>
        </p:nvSpPr>
        <p:spPr>
          <a:xfrm>
            <a:off x="5181942" y="3976168"/>
            <a:ext cx="60069" cy="49090"/>
          </a:xfrm>
          <a:custGeom>
            <a:avLst/>
            <a:gdLst/>
            <a:ahLst/>
            <a:cxnLst/>
            <a:rect l="l" t="t" r="r" b="b"/>
            <a:pathLst>
              <a:path w="98474" h="80476">
                <a:moveTo>
                  <a:pt x="6840" y="80476"/>
                </a:moveTo>
                <a:lnTo>
                  <a:pt x="1874" y="78452"/>
                </a:lnTo>
                <a:lnTo>
                  <a:pt x="146" y="48782"/>
                </a:lnTo>
                <a:lnTo>
                  <a:pt x="4857" y="44573"/>
                </a:lnTo>
                <a:lnTo>
                  <a:pt x="2933" y="36247"/>
                </a:lnTo>
                <a:lnTo>
                  <a:pt x="0" y="32322"/>
                </a:lnTo>
                <a:lnTo>
                  <a:pt x="5581" y="28012"/>
                </a:lnTo>
                <a:lnTo>
                  <a:pt x="7853" y="22336"/>
                </a:lnTo>
                <a:lnTo>
                  <a:pt x="10289" y="27017"/>
                </a:lnTo>
                <a:lnTo>
                  <a:pt x="15321" y="25115"/>
                </a:lnTo>
                <a:lnTo>
                  <a:pt x="12957" y="30681"/>
                </a:lnTo>
                <a:lnTo>
                  <a:pt x="18774" y="30346"/>
                </a:lnTo>
                <a:lnTo>
                  <a:pt x="15335" y="24659"/>
                </a:lnTo>
                <a:lnTo>
                  <a:pt x="23246" y="20688"/>
                </a:lnTo>
                <a:lnTo>
                  <a:pt x="26493" y="7610"/>
                </a:lnTo>
                <a:lnTo>
                  <a:pt x="25526" y="0"/>
                </a:lnTo>
                <a:lnTo>
                  <a:pt x="32023" y="23921"/>
                </a:lnTo>
                <a:lnTo>
                  <a:pt x="36707" y="28976"/>
                </a:lnTo>
                <a:lnTo>
                  <a:pt x="40198" y="30325"/>
                </a:lnTo>
                <a:lnTo>
                  <a:pt x="44501" y="26875"/>
                </a:lnTo>
                <a:lnTo>
                  <a:pt x="46942" y="42760"/>
                </a:lnTo>
                <a:lnTo>
                  <a:pt x="55598" y="51180"/>
                </a:lnTo>
                <a:lnTo>
                  <a:pt x="72257" y="61017"/>
                </a:lnTo>
                <a:lnTo>
                  <a:pt x="90929" y="49411"/>
                </a:lnTo>
                <a:lnTo>
                  <a:pt x="98474" y="62887"/>
                </a:lnTo>
                <a:lnTo>
                  <a:pt x="92630" y="74478"/>
                </a:lnTo>
                <a:lnTo>
                  <a:pt x="73893" y="74019"/>
                </a:lnTo>
                <a:lnTo>
                  <a:pt x="48049" y="56121"/>
                </a:lnTo>
                <a:lnTo>
                  <a:pt x="32163" y="53514"/>
                </a:lnTo>
                <a:lnTo>
                  <a:pt x="26733" y="57248"/>
                </a:lnTo>
                <a:lnTo>
                  <a:pt x="24023" y="65544"/>
                </a:lnTo>
                <a:lnTo>
                  <a:pt x="21413" y="65072"/>
                </a:lnTo>
                <a:lnTo>
                  <a:pt x="6840" y="80476"/>
                </a:lnTo>
                <a:close/>
              </a:path>
            </a:pathLst>
          </a:custGeom>
          <a:solidFill>
            <a:srgbClr val="F2F2F2"/>
          </a:solidFill>
          <a:ln w="6985">
            <a:solidFill>
              <a:srgbClr val="A3A3A3"/>
            </a:solidFill>
          </a:ln>
          <a:effectLst/>
        </p:spPr>
        <p:txBody>
          <a:bodyPr rtlCol="0" anchor="ctr"/>
          <a:lstStyle/>
          <a:p>
            <a:pPr algn="ctr"/>
            <a:endParaRPr/>
          </a:p>
        </p:txBody>
      </p:sp>
      <p:sp>
        <p:nvSpPr>
          <p:cNvPr id="11" name="Illes Balears · polígono 145"/>
          <p:cNvSpPr/>
          <p:nvPr/>
        </p:nvSpPr>
        <p:spPr>
          <a:xfrm>
            <a:off x="5209509" y="3963576"/>
            <a:ext cx="2441" cy="6296"/>
          </a:xfrm>
          <a:custGeom>
            <a:avLst/>
            <a:gdLst/>
            <a:ahLst/>
            <a:cxnLst/>
            <a:rect l="l" t="t" r="r" b="b"/>
            <a:pathLst>
              <a:path w="4003" h="10322">
                <a:moveTo>
                  <a:pt x="2578" y="10322"/>
                </a:moveTo>
                <a:lnTo>
                  <a:pt x="0" y="4730"/>
                </a:lnTo>
                <a:lnTo>
                  <a:pt x="1769" y="0"/>
                </a:lnTo>
                <a:lnTo>
                  <a:pt x="4003" y="3594"/>
                </a:lnTo>
                <a:lnTo>
                  <a:pt x="2578" y="10322"/>
                </a:lnTo>
                <a:close/>
              </a:path>
            </a:pathLst>
          </a:custGeom>
          <a:solidFill>
            <a:srgbClr val="F2F2F2"/>
          </a:solidFill>
          <a:ln w="6985">
            <a:solidFill>
              <a:srgbClr val="A3A3A3"/>
            </a:solidFill>
          </a:ln>
          <a:effectLst/>
        </p:spPr>
        <p:txBody>
          <a:bodyPr rtlCol="0" anchor="ctr"/>
          <a:lstStyle/>
          <a:p>
            <a:pPr algn="ctr"/>
            <a:endParaRPr/>
          </a:p>
        </p:txBody>
      </p:sp>
      <p:sp>
        <p:nvSpPr>
          <p:cNvPr id="12" name="Illes Balears · polígono 170"/>
          <p:cNvSpPr/>
          <p:nvPr/>
        </p:nvSpPr>
        <p:spPr>
          <a:xfrm>
            <a:off x="5257233" y="3874427"/>
            <a:ext cx="2850" cy="3271"/>
          </a:xfrm>
          <a:custGeom>
            <a:avLst/>
            <a:gdLst/>
            <a:ahLst/>
            <a:cxnLst/>
            <a:rect l="l" t="t" r="r" b="b"/>
            <a:pathLst>
              <a:path w="4673" h="5363">
                <a:moveTo>
                  <a:pt x="4542" y="5363"/>
                </a:moveTo>
                <a:lnTo>
                  <a:pt x="1589" y="3943"/>
                </a:lnTo>
                <a:lnTo>
                  <a:pt x="0" y="0"/>
                </a:lnTo>
                <a:lnTo>
                  <a:pt x="4673" y="282"/>
                </a:lnTo>
                <a:lnTo>
                  <a:pt x="4542" y="5363"/>
                </a:lnTo>
                <a:close/>
              </a:path>
            </a:pathLst>
          </a:custGeom>
          <a:solidFill>
            <a:srgbClr val="F2F2F2"/>
          </a:solidFill>
          <a:ln w="6985">
            <a:solidFill>
              <a:srgbClr val="A3A3A3"/>
            </a:solidFill>
          </a:ln>
          <a:effectLst/>
        </p:spPr>
        <p:txBody>
          <a:bodyPr rtlCol="0" anchor="ctr"/>
          <a:lstStyle/>
          <a:p>
            <a:pPr algn="ctr"/>
            <a:endParaRPr/>
          </a:p>
        </p:txBody>
      </p:sp>
      <p:sp>
        <p:nvSpPr>
          <p:cNvPr id="13" name="Illes Balears · polígono 184"/>
          <p:cNvSpPr/>
          <p:nvPr/>
        </p:nvSpPr>
        <p:spPr>
          <a:xfrm>
            <a:off x="5453089" y="3662842"/>
            <a:ext cx="10499" cy="9645"/>
          </a:xfrm>
          <a:custGeom>
            <a:avLst/>
            <a:gdLst/>
            <a:ahLst/>
            <a:cxnLst/>
            <a:rect l="l" t="t" r="r" b="b"/>
            <a:pathLst>
              <a:path w="17212" h="15813">
                <a:moveTo>
                  <a:pt x="17212" y="0"/>
                </a:moveTo>
                <a:lnTo>
                  <a:pt x="0" y="15813"/>
                </a:lnTo>
                <a:lnTo>
                  <a:pt x="3163" y="9229"/>
                </a:lnTo>
                <a:lnTo>
                  <a:pt x="17212" y="0"/>
                </a:lnTo>
                <a:close/>
              </a:path>
            </a:pathLst>
          </a:custGeom>
          <a:solidFill>
            <a:srgbClr val="F2F2F2"/>
          </a:solidFill>
          <a:ln w="6985">
            <a:solidFill>
              <a:srgbClr val="A3A3A3"/>
            </a:solidFill>
          </a:ln>
          <a:effectLst/>
        </p:spPr>
        <p:txBody>
          <a:bodyPr rtlCol="0" anchor="ctr"/>
          <a:lstStyle/>
          <a:p>
            <a:pPr algn="ctr"/>
            <a:endParaRPr/>
          </a:p>
        </p:txBody>
      </p:sp>
      <p:sp>
        <p:nvSpPr>
          <p:cNvPr id="14" name="Illes Balears · polígono 215"/>
          <p:cNvSpPr/>
          <p:nvPr/>
        </p:nvSpPr>
        <p:spPr>
          <a:xfrm>
            <a:off x="5465279" y="3523690"/>
            <a:ext cx="333188" cy="265665"/>
          </a:xfrm>
          <a:custGeom>
            <a:avLst/>
            <a:gdLst/>
            <a:ahLst/>
            <a:cxnLst/>
            <a:rect l="l" t="t" r="r" b="b"/>
            <a:pathLst>
              <a:path w="546210" h="435518">
                <a:moveTo>
                  <a:pt x="121924" y="259521"/>
                </a:moveTo>
                <a:lnTo>
                  <a:pt x="118334" y="270084"/>
                </a:lnTo>
                <a:lnTo>
                  <a:pt x="117357" y="268586"/>
                </a:lnTo>
                <a:lnTo>
                  <a:pt x="111483" y="268484"/>
                </a:lnTo>
                <a:lnTo>
                  <a:pt x="111171" y="270056"/>
                </a:lnTo>
                <a:lnTo>
                  <a:pt x="105980" y="271983"/>
                </a:lnTo>
                <a:lnTo>
                  <a:pt x="105390" y="271766"/>
                </a:lnTo>
                <a:lnTo>
                  <a:pt x="108777" y="270894"/>
                </a:lnTo>
                <a:lnTo>
                  <a:pt x="109131" y="270071"/>
                </a:lnTo>
                <a:lnTo>
                  <a:pt x="104500" y="269553"/>
                </a:lnTo>
                <a:lnTo>
                  <a:pt x="94602" y="273975"/>
                </a:lnTo>
                <a:lnTo>
                  <a:pt x="92879" y="278850"/>
                </a:lnTo>
                <a:lnTo>
                  <a:pt x="97576" y="282528"/>
                </a:lnTo>
                <a:lnTo>
                  <a:pt x="91580" y="285726"/>
                </a:lnTo>
                <a:lnTo>
                  <a:pt x="92395" y="297167"/>
                </a:lnTo>
                <a:lnTo>
                  <a:pt x="84838" y="304297"/>
                </a:lnTo>
                <a:lnTo>
                  <a:pt x="86009" y="316018"/>
                </a:lnTo>
                <a:lnTo>
                  <a:pt x="79556" y="315490"/>
                </a:lnTo>
                <a:lnTo>
                  <a:pt x="70273" y="306463"/>
                </a:lnTo>
                <a:lnTo>
                  <a:pt x="63314" y="310534"/>
                </a:lnTo>
                <a:lnTo>
                  <a:pt x="64790" y="294512"/>
                </a:lnTo>
                <a:lnTo>
                  <a:pt x="59250" y="295410"/>
                </a:lnTo>
                <a:lnTo>
                  <a:pt x="53729" y="286501"/>
                </a:lnTo>
                <a:lnTo>
                  <a:pt x="65011" y="278485"/>
                </a:lnTo>
                <a:lnTo>
                  <a:pt x="58876" y="277694"/>
                </a:lnTo>
                <a:lnTo>
                  <a:pt x="59548" y="275581"/>
                </a:lnTo>
                <a:lnTo>
                  <a:pt x="53459" y="267678"/>
                </a:lnTo>
                <a:lnTo>
                  <a:pt x="50811" y="266360"/>
                </a:lnTo>
                <a:lnTo>
                  <a:pt x="45000" y="269154"/>
                </a:lnTo>
                <a:lnTo>
                  <a:pt x="46174" y="271510"/>
                </a:lnTo>
                <a:lnTo>
                  <a:pt x="36032" y="275186"/>
                </a:lnTo>
                <a:lnTo>
                  <a:pt x="38044" y="266486"/>
                </a:lnTo>
                <a:lnTo>
                  <a:pt x="33249" y="265121"/>
                </a:lnTo>
                <a:lnTo>
                  <a:pt x="29257" y="266667"/>
                </a:lnTo>
                <a:lnTo>
                  <a:pt x="28938" y="272774"/>
                </a:lnTo>
                <a:lnTo>
                  <a:pt x="20540" y="276454"/>
                </a:lnTo>
                <a:lnTo>
                  <a:pt x="21142" y="268409"/>
                </a:lnTo>
                <a:lnTo>
                  <a:pt x="15482" y="266062"/>
                </a:lnTo>
                <a:lnTo>
                  <a:pt x="9270" y="269831"/>
                </a:lnTo>
                <a:lnTo>
                  <a:pt x="22098" y="260626"/>
                </a:lnTo>
                <a:lnTo>
                  <a:pt x="13261" y="261818"/>
                </a:lnTo>
                <a:lnTo>
                  <a:pt x="10416" y="255033"/>
                </a:lnTo>
                <a:lnTo>
                  <a:pt x="915" y="249162"/>
                </a:lnTo>
                <a:lnTo>
                  <a:pt x="4713" y="241596"/>
                </a:lnTo>
                <a:lnTo>
                  <a:pt x="0" y="234997"/>
                </a:lnTo>
                <a:lnTo>
                  <a:pt x="11728" y="218179"/>
                </a:lnTo>
                <a:lnTo>
                  <a:pt x="24462" y="215950"/>
                </a:lnTo>
                <a:lnTo>
                  <a:pt x="37224" y="208277"/>
                </a:lnTo>
                <a:lnTo>
                  <a:pt x="37806" y="202835"/>
                </a:lnTo>
                <a:lnTo>
                  <a:pt x="39038" y="203301"/>
                </a:lnTo>
                <a:lnTo>
                  <a:pt x="49974" y="196221"/>
                </a:lnTo>
                <a:lnTo>
                  <a:pt x="50953" y="196581"/>
                </a:lnTo>
                <a:lnTo>
                  <a:pt x="56639" y="194489"/>
                </a:lnTo>
                <a:lnTo>
                  <a:pt x="66048" y="181795"/>
                </a:lnTo>
                <a:lnTo>
                  <a:pt x="69286" y="182357"/>
                </a:lnTo>
                <a:lnTo>
                  <a:pt x="73947" y="174250"/>
                </a:lnTo>
                <a:lnTo>
                  <a:pt x="82520" y="170425"/>
                </a:lnTo>
                <a:lnTo>
                  <a:pt x="88197" y="163525"/>
                </a:lnTo>
                <a:lnTo>
                  <a:pt x="94914" y="165244"/>
                </a:lnTo>
                <a:lnTo>
                  <a:pt x="101539" y="164409"/>
                </a:lnTo>
                <a:lnTo>
                  <a:pt x="116116" y="154191"/>
                </a:lnTo>
                <a:lnTo>
                  <a:pt x="134010" y="134440"/>
                </a:lnTo>
                <a:lnTo>
                  <a:pt x="132549" y="129417"/>
                </a:lnTo>
                <a:lnTo>
                  <a:pt x="136323" y="131100"/>
                </a:lnTo>
                <a:lnTo>
                  <a:pt x="140217" y="123559"/>
                </a:lnTo>
                <a:lnTo>
                  <a:pt x="142946" y="126738"/>
                </a:lnTo>
                <a:lnTo>
                  <a:pt x="153438" y="119109"/>
                </a:lnTo>
                <a:lnTo>
                  <a:pt x="156440" y="106685"/>
                </a:lnTo>
                <a:lnTo>
                  <a:pt x="161495" y="102730"/>
                </a:lnTo>
                <a:lnTo>
                  <a:pt x="168447" y="107281"/>
                </a:lnTo>
                <a:lnTo>
                  <a:pt x="165918" y="103104"/>
                </a:lnTo>
                <a:lnTo>
                  <a:pt x="170904" y="95009"/>
                </a:lnTo>
                <a:lnTo>
                  <a:pt x="173188" y="96436"/>
                </a:lnTo>
                <a:lnTo>
                  <a:pt x="191397" y="81135"/>
                </a:lnTo>
                <a:lnTo>
                  <a:pt x="197658" y="83649"/>
                </a:lnTo>
                <a:lnTo>
                  <a:pt x="203483" y="74885"/>
                </a:lnTo>
                <a:lnTo>
                  <a:pt x="207575" y="76819"/>
                </a:lnTo>
                <a:lnTo>
                  <a:pt x="208913" y="66946"/>
                </a:lnTo>
                <a:lnTo>
                  <a:pt x="219404" y="69725"/>
                </a:lnTo>
                <a:lnTo>
                  <a:pt x="221483" y="62699"/>
                </a:lnTo>
                <a:lnTo>
                  <a:pt x="231306" y="66280"/>
                </a:lnTo>
                <a:lnTo>
                  <a:pt x="237687" y="60863"/>
                </a:lnTo>
                <a:lnTo>
                  <a:pt x="240783" y="63187"/>
                </a:lnTo>
                <a:lnTo>
                  <a:pt x="245173" y="55151"/>
                </a:lnTo>
                <a:lnTo>
                  <a:pt x="255426" y="52885"/>
                </a:lnTo>
                <a:lnTo>
                  <a:pt x="268571" y="40647"/>
                </a:lnTo>
                <a:lnTo>
                  <a:pt x="275913" y="41233"/>
                </a:lnTo>
                <a:lnTo>
                  <a:pt x="277008" y="37867"/>
                </a:lnTo>
                <a:lnTo>
                  <a:pt x="279601" y="39092"/>
                </a:lnTo>
                <a:lnTo>
                  <a:pt x="279922" y="38464"/>
                </a:lnTo>
                <a:lnTo>
                  <a:pt x="282643" y="37930"/>
                </a:lnTo>
                <a:lnTo>
                  <a:pt x="284777" y="36514"/>
                </a:lnTo>
                <a:lnTo>
                  <a:pt x="291753" y="26467"/>
                </a:lnTo>
                <a:lnTo>
                  <a:pt x="298660" y="32501"/>
                </a:lnTo>
                <a:lnTo>
                  <a:pt x="307310" y="33896"/>
                </a:lnTo>
                <a:lnTo>
                  <a:pt x="316197" y="24333"/>
                </a:lnTo>
                <a:lnTo>
                  <a:pt x="335928" y="15368"/>
                </a:lnTo>
                <a:lnTo>
                  <a:pt x="333874" y="20127"/>
                </a:lnTo>
                <a:lnTo>
                  <a:pt x="345081" y="18611"/>
                </a:lnTo>
                <a:lnTo>
                  <a:pt x="344703" y="26618"/>
                </a:lnTo>
                <a:lnTo>
                  <a:pt x="361718" y="16531"/>
                </a:lnTo>
                <a:lnTo>
                  <a:pt x="364609" y="16942"/>
                </a:lnTo>
                <a:lnTo>
                  <a:pt x="362603" y="21569"/>
                </a:lnTo>
                <a:lnTo>
                  <a:pt x="373699" y="19365"/>
                </a:lnTo>
                <a:lnTo>
                  <a:pt x="379523" y="10974"/>
                </a:lnTo>
                <a:lnTo>
                  <a:pt x="385499" y="7683"/>
                </a:lnTo>
                <a:lnTo>
                  <a:pt x="386089" y="5521"/>
                </a:lnTo>
                <a:lnTo>
                  <a:pt x="395457" y="1439"/>
                </a:lnTo>
                <a:lnTo>
                  <a:pt x="402254" y="660"/>
                </a:lnTo>
                <a:lnTo>
                  <a:pt x="399051" y="6354"/>
                </a:lnTo>
                <a:lnTo>
                  <a:pt x="399445" y="6683"/>
                </a:lnTo>
                <a:lnTo>
                  <a:pt x="402156" y="7000"/>
                </a:lnTo>
                <a:lnTo>
                  <a:pt x="407420" y="2941"/>
                </a:lnTo>
                <a:lnTo>
                  <a:pt x="409333" y="4921"/>
                </a:lnTo>
                <a:lnTo>
                  <a:pt x="414875" y="2878"/>
                </a:lnTo>
                <a:lnTo>
                  <a:pt x="418824" y="0"/>
                </a:lnTo>
                <a:lnTo>
                  <a:pt x="413074" y="11547"/>
                </a:lnTo>
                <a:lnTo>
                  <a:pt x="402611" y="13584"/>
                </a:lnTo>
                <a:lnTo>
                  <a:pt x="390026" y="24494"/>
                </a:lnTo>
                <a:lnTo>
                  <a:pt x="382314" y="21437"/>
                </a:lnTo>
                <a:lnTo>
                  <a:pt x="378914" y="22201"/>
                </a:lnTo>
                <a:lnTo>
                  <a:pt x="377000" y="28519"/>
                </a:lnTo>
                <a:lnTo>
                  <a:pt x="368548" y="32021"/>
                </a:lnTo>
                <a:lnTo>
                  <a:pt x="369023" y="39535"/>
                </a:lnTo>
                <a:lnTo>
                  <a:pt x="359718" y="32085"/>
                </a:lnTo>
                <a:lnTo>
                  <a:pt x="354213" y="37646"/>
                </a:lnTo>
                <a:lnTo>
                  <a:pt x="356017" y="54463"/>
                </a:lnTo>
                <a:lnTo>
                  <a:pt x="366542" y="65652"/>
                </a:lnTo>
                <a:lnTo>
                  <a:pt x="379126" y="58324"/>
                </a:lnTo>
                <a:lnTo>
                  <a:pt x="385497" y="60737"/>
                </a:lnTo>
                <a:lnTo>
                  <a:pt x="389058" y="56593"/>
                </a:lnTo>
                <a:lnTo>
                  <a:pt x="392386" y="56887"/>
                </a:lnTo>
                <a:lnTo>
                  <a:pt x="405057" y="49063"/>
                </a:lnTo>
                <a:lnTo>
                  <a:pt x="407350" y="43831"/>
                </a:lnTo>
                <a:lnTo>
                  <a:pt x="414139" y="46097"/>
                </a:lnTo>
                <a:lnTo>
                  <a:pt x="406333" y="50610"/>
                </a:lnTo>
                <a:lnTo>
                  <a:pt x="404353" y="57340"/>
                </a:lnTo>
                <a:lnTo>
                  <a:pt x="405531" y="62143"/>
                </a:lnTo>
                <a:lnTo>
                  <a:pt x="410648" y="63013"/>
                </a:lnTo>
                <a:lnTo>
                  <a:pt x="401657" y="76363"/>
                </a:lnTo>
                <a:lnTo>
                  <a:pt x="383465" y="81790"/>
                </a:lnTo>
                <a:lnTo>
                  <a:pt x="378740" y="76108"/>
                </a:lnTo>
                <a:lnTo>
                  <a:pt x="372851" y="84385"/>
                </a:lnTo>
                <a:lnTo>
                  <a:pt x="375346" y="104037"/>
                </a:lnTo>
                <a:lnTo>
                  <a:pt x="389430" y="122045"/>
                </a:lnTo>
                <a:lnTo>
                  <a:pt x="429355" y="144214"/>
                </a:lnTo>
                <a:lnTo>
                  <a:pt x="438084" y="146033"/>
                </a:lnTo>
                <a:lnTo>
                  <a:pt x="474080" y="127006"/>
                </a:lnTo>
                <a:lnTo>
                  <a:pt x="477055" y="111778"/>
                </a:lnTo>
                <a:lnTo>
                  <a:pt x="483333" y="108476"/>
                </a:lnTo>
                <a:lnTo>
                  <a:pt x="495767" y="121610"/>
                </a:lnTo>
                <a:lnTo>
                  <a:pt x="510257" y="124377"/>
                </a:lnTo>
                <a:lnTo>
                  <a:pt x="523825" y="136216"/>
                </a:lnTo>
                <a:lnTo>
                  <a:pt x="537856" y="134333"/>
                </a:lnTo>
                <a:lnTo>
                  <a:pt x="533698" y="150378"/>
                </a:lnTo>
                <a:lnTo>
                  <a:pt x="546210" y="154438"/>
                </a:lnTo>
                <a:lnTo>
                  <a:pt x="535634" y="161011"/>
                </a:lnTo>
                <a:lnTo>
                  <a:pt x="533538" y="175580"/>
                </a:lnTo>
                <a:lnTo>
                  <a:pt x="535264" y="191803"/>
                </a:lnTo>
                <a:lnTo>
                  <a:pt x="528073" y="191693"/>
                </a:lnTo>
                <a:lnTo>
                  <a:pt x="525799" y="205586"/>
                </a:lnTo>
                <a:lnTo>
                  <a:pt x="512782" y="203468"/>
                </a:lnTo>
                <a:lnTo>
                  <a:pt x="506823" y="209313"/>
                </a:lnTo>
                <a:lnTo>
                  <a:pt x="501105" y="231516"/>
                </a:lnTo>
                <a:lnTo>
                  <a:pt x="510284" y="239863"/>
                </a:lnTo>
                <a:lnTo>
                  <a:pt x="498408" y="241967"/>
                </a:lnTo>
                <a:lnTo>
                  <a:pt x="493061" y="257685"/>
                </a:lnTo>
                <a:lnTo>
                  <a:pt x="479767" y="265900"/>
                </a:lnTo>
                <a:lnTo>
                  <a:pt x="478509" y="263436"/>
                </a:lnTo>
                <a:lnTo>
                  <a:pt x="475502" y="264229"/>
                </a:lnTo>
                <a:lnTo>
                  <a:pt x="479575" y="267700"/>
                </a:lnTo>
                <a:lnTo>
                  <a:pt x="468638" y="274671"/>
                </a:lnTo>
                <a:lnTo>
                  <a:pt x="456228" y="293045"/>
                </a:lnTo>
                <a:lnTo>
                  <a:pt x="457429" y="297564"/>
                </a:lnTo>
                <a:lnTo>
                  <a:pt x="454033" y="298031"/>
                </a:lnTo>
                <a:lnTo>
                  <a:pt x="455932" y="301383"/>
                </a:lnTo>
                <a:lnTo>
                  <a:pt x="450355" y="310226"/>
                </a:lnTo>
                <a:lnTo>
                  <a:pt x="448047" y="341926"/>
                </a:lnTo>
                <a:lnTo>
                  <a:pt x="443845" y="334441"/>
                </a:lnTo>
                <a:lnTo>
                  <a:pt x="440343" y="341841"/>
                </a:lnTo>
                <a:lnTo>
                  <a:pt x="444807" y="342034"/>
                </a:lnTo>
                <a:lnTo>
                  <a:pt x="439286" y="345456"/>
                </a:lnTo>
                <a:lnTo>
                  <a:pt x="442568" y="346089"/>
                </a:lnTo>
                <a:lnTo>
                  <a:pt x="434960" y="356087"/>
                </a:lnTo>
                <a:lnTo>
                  <a:pt x="433379" y="365915"/>
                </a:lnTo>
                <a:lnTo>
                  <a:pt x="426542" y="371792"/>
                </a:lnTo>
                <a:lnTo>
                  <a:pt x="422708" y="368604"/>
                </a:lnTo>
                <a:lnTo>
                  <a:pt x="425901" y="372969"/>
                </a:lnTo>
                <a:lnTo>
                  <a:pt x="428705" y="372056"/>
                </a:lnTo>
                <a:lnTo>
                  <a:pt x="427515" y="375758"/>
                </a:lnTo>
                <a:lnTo>
                  <a:pt x="421649" y="378706"/>
                </a:lnTo>
                <a:lnTo>
                  <a:pt x="417294" y="373824"/>
                </a:lnTo>
                <a:lnTo>
                  <a:pt x="416476" y="379536"/>
                </a:lnTo>
                <a:lnTo>
                  <a:pt x="419371" y="379941"/>
                </a:lnTo>
                <a:lnTo>
                  <a:pt x="406213" y="381803"/>
                </a:lnTo>
                <a:lnTo>
                  <a:pt x="406765" y="390509"/>
                </a:lnTo>
                <a:lnTo>
                  <a:pt x="400930" y="395906"/>
                </a:lnTo>
                <a:lnTo>
                  <a:pt x="397219" y="393290"/>
                </a:lnTo>
                <a:lnTo>
                  <a:pt x="398049" y="397623"/>
                </a:lnTo>
                <a:lnTo>
                  <a:pt x="386172" y="395481"/>
                </a:lnTo>
                <a:lnTo>
                  <a:pt x="383983" y="401677"/>
                </a:lnTo>
                <a:lnTo>
                  <a:pt x="372579" y="405969"/>
                </a:lnTo>
                <a:lnTo>
                  <a:pt x="346987" y="435518"/>
                </a:lnTo>
                <a:lnTo>
                  <a:pt x="339483" y="435233"/>
                </a:lnTo>
                <a:lnTo>
                  <a:pt x="335947" y="426866"/>
                </a:lnTo>
                <a:lnTo>
                  <a:pt x="324373" y="417212"/>
                </a:lnTo>
                <a:lnTo>
                  <a:pt x="325167" y="411710"/>
                </a:lnTo>
                <a:lnTo>
                  <a:pt x="317112" y="403402"/>
                </a:lnTo>
                <a:lnTo>
                  <a:pt x="312514" y="406538"/>
                </a:lnTo>
                <a:lnTo>
                  <a:pt x="308943" y="404238"/>
                </a:lnTo>
                <a:lnTo>
                  <a:pt x="311227" y="391249"/>
                </a:lnTo>
                <a:lnTo>
                  <a:pt x="295342" y="375236"/>
                </a:lnTo>
                <a:lnTo>
                  <a:pt x="281397" y="374189"/>
                </a:lnTo>
                <a:lnTo>
                  <a:pt x="274284" y="377878"/>
                </a:lnTo>
                <a:lnTo>
                  <a:pt x="274002" y="381504"/>
                </a:lnTo>
                <a:lnTo>
                  <a:pt x="258797" y="372944"/>
                </a:lnTo>
                <a:lnTo>
                  <a:pt x="236136" y="376174"/>
                </a:lnTo>
                <a:lnTo>
                  <a:pt x="236717" y="373108"/>
                </a:lnTo>
                <a:lnTo>
                  <a:pt x="233324" y="379188"/>
                </a:lnTo>
                <a:lnTo>
                  <a:pt x="221994" y="372312"/>
                </a:lnTo>
                <a:lnTo>
                  <a:pt x="213507" y="375121"/>
                </a:lnTo>
                <a:lnTo>
                  <a:pt x="190207" y="344831"/>
                </a:lnTo>
                <a:lnTo>
                  <a:pt x="193953" y="325998"/>
                </a:lnTo>
                <a:lnTo>
                  <a:pt x="181759" y="304590"/>
                </a:lnTo>
                <a:lnTo>
                  <a:pt x="193713" y="287870"/>
                </a:lnTo>
                <a:lnTo>
                  <a:pt x="195808" y="289827"/>
                </a:lnTo>
                <a:lnTo>
                  <a:pt x="190353" y="276899"/>
                </a:lnTo>
                <a:lnTo>
                  <a:pt x="156394" y="250425"/>
                </a:lnTo>
                <a:lnTo>
                  <a:pt x="144836" y="248459"/>
                </a:lnTo>
                <a:lnTo>
                  <a:pt x="139604" y="252555"/>
                </a:lnTo>
                <a:lnTo>
                  <a:pt x="144255" y="247605"/>
                </a:lnTo>
                <a:lnTo>
                  <a:pt x="142966" y="246501"/>
                </a:lnTo>
                <a:lnTo>
                  <a:pt x="137119" y="248236"/>
                </a:lnTo>
                <a:lnTo>
                  <a:pt x="134799" y="255418"/>
                </a:lnTo>
                <a:lnTo>
                  <a:pt x="138627" y="256460"/>
                </a:lnTo>
                <a:lnTo>
                  <a:pt x="132708" y="257965"/>
                </a:lnTo>
                <a:lnTo>
                  <a:pt x="138500" y="260997"/>
                </a:lnTo>
                <a:lnTo>
                  <a:pt x="141952" y="256571"/>
                </a:lnTo>
                <a:lnTo>
                  <a:pt x="138636" y="261256"/>
                </a:lnTo>
                <a:lnTo>
                  <a:pt x="126812" y="257062"/>
                </a:lnTo>
                <a:lnTo>
                  <a:pt x="121924" y="259521"/>
                </a:lnTo>
                <a:close/>
              </a:path>
            </a:pathLst>
          </a:custGeom>
          <a:solidFill>
            <a:srgbClr val="F2F2F2"/>
          </a:solidFill>
          <a:ln w="6985">
            <a:solidFill>
              <a:srgbClr val="A3A3A3"/>
            </a:solidFill>
          </a:ln>
          <a:effectLst/>
        </p:spPr>
        <p:txBody>
          <a:bodyPr rtlCol="0" anchor="ctr"/>
          <a:lstStyle/>
          <a:p>
            <a:pPr algn="ctr"/>
            <a:endParaRPr/>
          </a:p>
        </p:txBody>
      </p:sp>
      <p:sp>
        <p:nvSpPr>
          <p:cNvPr id="15" name="Illes Balears · polígono 259"/>
          <p:cNvSpPr/>
          <p:nvPr/>
        </p:nvSpPr>
        <p:spPr>
          <a:xfrm>
            <a:off x="5632622" y="3827266"/>
            <a:ext cx="18312" cy="14685"/>
          </a:xfrm>
          <a:custGeom>
            <a:avLst/>
            <a:gdLst/>
            <a:ahLst/>
            <a:cxnLst/>
            <a:rect l="l" t="t" r="r" b="b"/>
            <a:pathLst>
              <a:path w="30021" h="24075">
                <a:moveTo>
                  <a:pt x="21066" y="24075"/>
                </a:moveTo>
                <a:lnTo>
                  <a:pt x="8024" y="21179"/>
                </a:lnTo>
                <a:lnTo>
                  <a:pt x="2531" y="22784"/>
                </a:lnTo>
                <a:lnTo>
                  <a:pt x="6118" y="21063"/>
                </a:lnTo>
                <a:lnTo>
                  <a:pt x="5736" y="16833"/>
                </a:lnTo>
                <a:lnTo>
                  <a:pt x="0" y="15182"/>
                </a:lnTo>
                <a:lnTo>
                  <a:pt x="3477" y="7780"/>
                </a:lnTo>
                <a:lnTo>
                  <a:pt x="1320" y="2498"/>
                </a:lnTo>
                <a:lnTo>
                  <a:pt x="7874" y="13949"/>
                </a:lnTo>
                <a:lnTo>
                  <a:pt x="11139" y="13068"/>
                </a:lnTo>
                <a:lnTo>
                  <a:pt x="8135" y="5705"/>
                </a:lnTo>
                <a:lnTo>
                  <a:pt x="17085" y="10725"/>
                </a:lnTo>
                <a:lnTo>
                  <a:pt x="17598" y="0"/>
                </a:lnTo>
                <a:lnTo>
                  <a:pt x="30021" y="4658"/>
                </a:lnTo>
                <a:lnTo>
                  <a:pt x="26628" y="11129"/>
                </a:lnTo>
                <a:lnTo>
                  <a:pt x="24693" y="8975"/>
                </a:lnTo>
                <a:lnTo>
                  <a:pt x="20447" y="11249"/>
                </a:lnTo>
                <a:lnTo>
                  <a:pt x="20303" y="14344"/>
                </a:lnTo>
                <a:lnTo>
                  <a:pt x="22957" y="15211"/>
                </a:lnTo>
                <a:lnTo>
                  <a:pt x="19157" y="19208"/>
                </a:lnTo>
                <a:lnTo>
                  <a:pt x="21066" y="24075"/>
                </a:lnTo>
                <a:close/>
              </a:path>
            </a:pathLst>
          </a:custGeom>
          <a:solidFill>
            <a:srgbClr val="F2F2F2"/>
          </a:solidFill>
          <a:ln w="6985">
            <a:solidFill>
              <a:srgbClr val="A3A3A3"/>
            </a:solidFill>
          </a:ln>
          <a:effectLst/>
        </p:spPr>
        <p:txBody>
          <a:bodyPr rtlCol="0" anchor="ctr"/>
          <a:lstStyle/>
          <a:p>
            <a:pPr algn="ctr"/>
            <a:endParaRPr/>
          </a:p>
        </p:txBody>
      </p:sp>
      <p:sp>
        <p:nvSpPr>
          <p:cNvPr id="16" name="Illes Balears · polígono 267"/>
          <p:cNvSpPr/>
          <p:nvPr/>
        </p:nvSpPr>
        <p:spPr>
          <a:xfrm>
            <a:off x="5644857" y="3817994"/>
            <a:ext cx="5023" cy="5404"/>
          </a:xfrm>
          <a:custGeom>
            <a:avLst/>
            <a:gdLst/>
            <a:ahLst/>
            <a:cxnLst/>
            <a:rect l="l" t="t" r="r" b="b"/>
            <a:pathLst>
              <a:path w="8236" h="8860">
                <a:moveTo>
                  <a:pt x="2450" y="8860"/>
                </a:moveTo>
                <a:lnTo>
                  <a:pt x="0" y="3788"/>
                </a:lnTo>
                <a:lnTo>
                  <a:pt x="6685" y="0"/>
                </a:lnTo>
                <a:lnTo>
                  <a:pt x="8236" y="2200"/>
                </a:lnTo>
                <a:lnTo>
                  <a:pt x="2450" y="8860"/>
                </a:lnTo>
                <a:close/>
              </a:path>
            </a:pathLst>
          </a:custGeom>
          <a:solidFill>
            <a:srgbClr val="F2F2F2"/>
          </a:solidFill>
          <a:ln w="6985">
            <a:solidFill>
              <a:srgbClr val="A3A3A3"/>
            </a:solidFill>
          </a:ln>
          <a:effectLst/>
        </p:spPr>
        <p:txBody>
          <a:bodyPr rtlCol="0" anchor="ctr"/>
          <a:lstStyle/>
          <a:p>
            <a:pPr algn="ctr"/>
            <a:endParaRPr/>
          </a:p>
        </p:txBody>
      </p:sp>
      <p:sp>
        <p:nvSpPr>
          <p:cNvPr id="17" name="Illes Balears · polígono 342"/>
          <p:cNvSpPr/>
          <p:nvPr/>
        </p:nvSpPr>
        <p:spPr>
          <a:xfrm>
            <a:off x="5890569" y="3474882"/>
            <a:ext cx="157375" cy="107310"/>
          </a:xfrm>
          <a:custGeom>
            <a:avLst/>
            <a:gdLst/>
            <a:ahLst/>
            <a:cxnLst/>
            <a:rect l="l" t="t" r="r" b="b"/>
            <a:pathLst>
              <a:path w="257993" h="175919">
                <a:moveTo>
                  <a:pt x="179996" y="151119"/>
                </a:moveTo>
                <a:lnTo>
                  <a:pt x="170861" y="141198"/>
                </a:lnTo>
                <a:lnTo>
                  <a:pt x="147232" y="132436"/>
                </a:lnTo>
                <a:lnTo>
                  <a:pt x="120940" y="111078"/>
                </a:lnTo>
                <a:lnTo>
                  <a:pt x="95269" y="99660"/>
                </a:lnTo>
                <a:lnTo>
                  <a:pt x="81464" y="98683"/>
                </a:lnTo>
                <a:lnTo>
                  <a:pt x="80551" y="94983"/>
                </a:lnTo>
                <a:lnTo>
                  <a:pt x="74846" y="98182"/>
                </a:lnTo>
                <a:lnTo>
                  <a:pt x="69625" y="95002"/>
                </a:lnTo>
                <a:lnTo>
                  <a:pt x="52038" y="104979"/>
                </a:lnTo>
                <a:lnTo>
                  <a:pt x="48323" y="101648"/>
                </a:lnTo>
                <a:lnTo>
                  <a:pt x="44268" y="105308"/>
                </a:lnTo>
                <a:lnTo>
                  <a:pt x="21644" y="102401"/>
                </a:lnTo>
                <a:lnTo>
                  <a:pt x="15360" y="105308"/>
                </a:lnTo>
                <a:lnTo>
                  <a:pt x="15771" y="86420"/>
                </a:lnTo>
                <a:lnTo>
                  <a:pt x="20925" y="76792"/>
                </a:lnTo>
                <a:lnTo>
                  <a:pt x="18220" y="73466"/>
                </a:lnTo>
                <a:lnTo>
                  <a:pt x="22732" y="69839"/>
                </a:lnTo>
                <a:lnTo>
                  <a:pt x="18584" y="68899"/>
                </a:lnTo>
                <a:lnTo>
                  <a:pt x="16918" y="61119"/>
                </a:lnTo>
                <a:lnTo>
                  <a:pt x="20812" y="59853"/>
                </a:lnTo>
                <a:lnTo>
                  <a:pt x="15954" y="58612"/>
                </a:lnTo>
                <a:lnTo>
                  <a:pt x="21103" y="54717"/>
                </a:lnTo>
                <a:lnTo>
                  <a:pt x="14218" y="59060"/>
                </a:lnTo>
                <a:lnTo>
                  <a:pt x="6685" y="55315"/>
                </a:lnTo>
                <a:lnTo>
                  <a:pt x="3257" y="57629"/>
                </a:lnTo>
                <a:lnTo>
                  <a:pt x="0" y="43731"/>
                </a:lnTo>
                <a:lnTo>
                  <a:pt x="8861" y="39402"/>
                </a:lnTo>
                <a:lnTo>
                  <a:pt x="6879" y="36352"/>
                </a:lnTo>
                <a:lnTo>
                  <a:pt x="14550" y="24083"/>
                </a:lnTo>
                <a:lnTo>
                  <a:pt x="36220" y="19754"/>
                </a:lnTo>
                <a:lnTo>
                  <a:pt x="41737" y="23204"/>
                </a:lnTo>
                <a:lnTo>
                  <a:pt x="51309" y="18628"/>
                </a:lnTo>
                <a:lnTo>
                  <a:pt x="62194" y="27737"/>
                </a:lnTo>
                <a:lnTo>
                  <a:pt x="61528" y="20502"/>
                </a:lnTo>
                <a:lnTo>
                  <a:pt x="66868" y="19673"/>
                </a:lnTo>
                <a:lnTo>
                  <a:pt x="68300" y="16678"/>
                </a:lnTo>
                <a:lnTo>
                  <a:pt x="72209" y="20830"/>
                </a:lnTo>
                <a:lnTo>
                  <a:pt x="75702" y="20510"/>
                </a:lnTo>
                <a:lnTo>
                  <a:pt x="81591" y="18022"/>
                </a:lnTo>
                <a:lnTo>
                  <a:pt x="89871" y="24116"/>
                </a:lnTo>
                <a:lnTo>
                  <a:pt x="93928" y="23385"/>
                </a:lnTo>
                <a:lnTo>
                  <a:pt x="97538" y="19133"/>
                </a:lnTo>
                <a:lnTo>
                  <a:pt x="107905" y="21286"/>
                </a:lnTo>
                <a:lnTo>
                  <a:pt x="115584" y="15014"/>
                </a:lnTo>
                <a:lnTo>
                  <a:pt x="119890" y="21068"/>
                </a:lnTo>
                <a:lnTo>
                  <a:pt x="125992" y="23629"/>
                </a:lnTo>
                <a:lnTo>
                  <a:pt x="128712" y="19081"/>
                </a:lnTo>
                <a:lnTo>
                  <a:pt x="136829" y="18867"/>
                </a:lnTo>
                <a:lnTo>
                  <a:pt x="140687" y="9053"/>
                </a:lnTo>
                <a:lnTo>
                  <a:pt x="143205" y="12815"/>
                </a:lnTo>
                <a:lnTo>
                  <a:pt x="139661" y="0"/>
                </a:lnTo>
                <a:lnTo>
                  <a:pt x="147810" y="2154"/>
                </a:lnTo>
                <a:lnTo>
                  <a:pt x="144667" y="9232"/>
                </a:lnTo>
                <a:lnTo>
                  <a:pt x="146556" y="14552"/>
                </a:lnTo>
                <a:lnTo>
                  <a:pt x="144542" y="16619"/>
                </a:lnTo>
                <a:lnTo>
                  <a:pt x="149899" y="28279"/>
                </a:lnTo>
                <a:lnTo>
                  <a:pt x="152169" y="27825"/>
                </a:lnTo>
                <a:lnTo>
                  <a:pt x="152975" y="21991"/>
                </a:lnTo>
                <a:lnTo>
                  <a:pt x="160259" y="21629"/>
                </a:lnTo>
                <a:lnTo>
                  <a:pt x="164429" y="16472"/>
                </a:lnTo>
                <a:lnTo>
                  <a:pt x="157866" y="33661"/>
                </a:lnTo>
                <a:lnTo>
                  <a:pt x="161091" y="39811"/>
                </a:lnTo>
                <a:lnTo>
                  <a:pt x="167937" y="33665"/>
                </a:lnTo>
                <a:lnTo>
                  <a:pt x="165883" y="14058"/>
                </a:lnTo>
                <a:lnTo>
                  <a:pt x="183214" y="18111"/>
                </a:lnTo>
                <a:lnTo>
                  <a:pt x="179339" y="19891"/>
                </a:lnTo>
                <a:lnTo>
                  <a:pt x="178539" y="26298"/>
                </a:lnTo>
                <a:lnTo>
                  <a:pt x="180228" y="28378"/>
                </a:lnTo>
                <a:lnTo>
                  <a:pt x="176451" y="27971"/>
                </a:lnTo>
                <a:lnTo>
                  <a:pt x="177565" y="35201"/>
                </a:lnTo>
                <a:lnTo>
                  <a:pt x="182518" y="33305"/>
                </a:lnTo>
                <a:lnTo>
                  <a:pt x="183885" y="35386"/>
                </a:lnTo>
                <a:lnTo>
                  <a:pt x="181529" y="36823"/>
                </a:lnTo>
                <a:lnTo>
                  <a:pt x="181020" y="37757"/>
                </a:lnTo>
                <a:lnTo>
                  <a:pt x="181457" y="39361"/>
                </a:lnTo>
                <a:lnTo>
                  <a:pt x="187889" y="42551"/>
                </a:lnTo>
                <a:lnTo>
                  <a:pt x="190322" y="35313"/>
                </a:lnTo>
                <a:lnTo>
                  <a:pt x="194185" y="36000"/>
                </a:lnTo>
                <a:lnTo>
                  <a:pt x="193166" y="41313"/>
                </a:lnTo>
                <a:lnTo>
                  <a:pt x="197835" y="44549"/>
                </a:lnTo>
                <a:lnTo>
                  <a:pt x="193608" y="50067"/>
                </a:lnTo>
                <a:lnTo>
                  <a:pt x="197455" y="47615"/>
                </a:lnTo>
                <a:lnTo>
                  <a:pt x="195259" y="51925"/>
                </a:lnTo>
                <a:lnTo>
                  <a:pt x="198990" y="60637"/>
                </a:lnTo>
                <a:lnTo>
                  <a:pt x="196684" y="52499"/>
                </a:lnTo>
                <a:lnTo>
                  <a:pt x="200588" y="51782"/>
                </a:lnTo>
                <a:lnTo>
                  <a:pt x="200085" y="48070"/>
                </a:lnTo>
                <a:lnTo>
                  <a:pt x="206299" y="58335"/>
                </a:lnTo>
                <a:lnTo>
                  <a:pt x="219925" y="55131"/>
                </a:lnTo>
                <a:lnTo>
                  <a:pt x="221063" y="57226"/>
                </a:lnTo>
                <a:lnTo>
                  <a:pt x="230091" y="58431"/>
                </a:lnTo>
                <a:lnTo>
                  <a:pt x="222865" y="60747"/>
                </a:lnTo>
                <a:lnTo>
                  <a:pt x="225005" y="67845"/>
                </a:lnTo>
                <a:lnTo>
                  <a:pt x="228319" y="67626"/>
                </a:lnTo>
                <a:lnTo>
                  <a:pt x="222824" y="78924"/>
                </a:lnTo>
                <a:lnTo>
                  <a:pt x="230183" y="81768"/>
                </a:lnTo>
                <a:lnTo>
                  <a:pt x="227978" y="87737"/>
                </a:lnTo>
                <a:lnTo>
                  <a:pt x="235297" y="87740"/>
                </a:lnTo>
                <a:lnTo>
                  <a:pt x="232253" y="97941"/>
                </a:lnTo>
                <a:lnTo>
                  <a:pt x="243907" y="120740"/>
                </a:lnTo>
                <a:lnTo>
                  <a:pt x="248643" y="119701"/>
                </a:lnTo>
                <a:lnTo>
                  <a:pt x="247747" y="123590"/>
                </a:lnTo>
                <a:lnTo>
                  <a:pt x="250356" y="128198"/>
                </a:lnTo>
                <a:lnTo>
                  <a:pt x="249289" y="131417"/>
                </a:lnTo>
                <a:lnTo>
                  <a:pt x="257993" y="133570"/>
                </a:lnTo>
                <a:lnTo>
                  <a:pt x="249595" y="137890"/>
                </a:lnTo>
                <a:lnTo>
                  <a:pt x="249562" y="132784"/>
                </a:lnTo>
                <a:lnTo>
                  <a:pt x="242742" y="124196"/>
                </a:lnTo>
                <a:lnTo>
                  <a:pt x="223680" y="120863"/>
                </a:lnTo>
                <a:lnTo>
                  <a:pt x="233195" y="124827"/>
                </a:lnTo>
                <a:lnTo>
                  <a:pt x="232457" y="128826"/>
                </a:lnTo>
                <a:lnTo>
                  <a:pt x="241594" y="130745"/>
                </a:lnTo>
                <a:lnTo>
                  <a:pt x="248268" y="141195"/>
                </a:lnTo>
                <a:lnTo>
                  <a:pt x="243969" y="141749"/>
                </a:lnTo>
                <a:lnTo>
                  <a:pt x="247443" y="142167"/>
                </a:lnTo>
                <a:lnTo>
                  <a:pt x="248830" y="150565"/>
                </a:lnTo>
                <a:lnTo>
                  <a:pt x="243891" y="156116"/>
                </a:lnTo>
                <a:lnTo>
                  <a:pt x="246426" y="161816"/>
                </a:lnTo>
                <a:lnTo>
                  <a:pt x="232756" y="175919"/>
                </a:lnTo>
                <a:lnTo>
                  <a:pt x="214454" y="172972"/>
                </a:lnTo>
                <a:lnTo>
                  <a:pt x="205499" y="163560"/>
                </a:lnTo>
                <a:lnTo>
                  <a:pt x="201753" y="163424"/>
                </a:lnTo>
                <a:lnTo>
                  <a:pt x="200392" y="166253"/>
                </a:lnTo>
                <a:lnTo>
                  <a:pt x="197899" y="160778"/>
                </a:lnTo>
                <a:lnTo>
                  <a:pt x="179996" y="151119"/>
                </a:lnTo>
                <a:close/>
              </a:path>
            </a:pathLst>
          </a:custGeom>
          <a:solidFill>
            <a:srgbClr val="F2F2F2"/>
          </a:solidFill>
          <a:ln w="6985">
            <a:solidFill>
              <a:srgbClr val="A3A3A3"/>
            </a:solidFill>
          </a:ln>
          <a:effectLst/>
        </p:spPr>
        <p:txBody>
          <a:bodyPr rtlCol="0" anchor="ctr"/>
          <a:lstStyle/>
          <a:p>
            <a:pPr algn="ctr"/>
            <a:endParaRPr/>
          </a:p>
        </p:txBody>
      </p:sp>
      <p:sp>
        <p:nvSpPr>
          <p:cNvPr id="18" name="Illes Balears · polígono 389"/>
          <p:cNvSpPr/>
          <p:nvPr/>
        </p:nvSpPr>
        <p:spPr>
          <a:xfrm>
            <a:off x="6035222" y="3584396"/>
            <a:ext cx="3408" cy="1667"/>
          </a:xfrm>
          <a:custGeom>
            <a:avLst/>
            <a:gdLst/>
            <a:ahLst/>
            <a:cxnLst/>
            <a:rect l="l" t="t" r="r" b="b"/>
            <a:pathLst>
              <a:path w="5587" h="2733">
                <a:moveTo>
                  <a:pt x="0" y="2585"/>
                </a:moveTo>
                <a:lnTo>
                  <a:pt x="2091" y="0"/>
                </a:lnTo>
                <a:lnTo>
                  <a:pt x="5587" y="1796"/>
                </a:lnTo>
                <a:lnTo>
                  <a:pt x="4791" y="2733"/>
                </a:lnTo>
                <a:lnTo>
                  <a:pt x="0" y="2585"/>
                </a:lnTo>
                <a:close/>
              </a:path>
            </a:pathLst>
          </a:custGeom>
          <a:solidFill>
            <a:srgbClr val="F2F2F2"/>
          </a:solidFill>
          <a:ln w="6985">
            <a:solidFill>
              <a:srgbClr val="A3A3A3"/>
            </a:solidFill>
          </a:ln>
          <a:effectLst/>
        </p:spPr>
        <p:txBody>
          <a:bodyPr rtlCol="0" anchor="ctr"/>
          <a:lstStyle/>
          <a:p>
            <a:pPr algn="ctr"/>
            <a:endParaRPr/>
          </a:p>
        </p:txBody>
      </p:sp>
      <p:sp>
        <p:nvSpPr>
          <p:cNvPr id="19" name="Illes Balears · polígono 398"/>
          <p:cNvSpPr/>
          <p:nvPr/>
        </p:nvSpPr>
        <p:spPr>
          <a:xfrm>
            <a:off x="6040238" y="3554518"/>
            <a:ext cx="1687" cy="3980"/>
          </a:xfrm>
          <a:custGeom>
            <a:avLst/>
            <a:gdLst/>
            <a:ahLst/>
            <a:cxnLst/>
            <a:rect l="l" t="t" r="r" b="b"/>
            <a:pathLst>
              <a:path w="2766" h="6526">
                <a:moveTo>
                  <a:pt x="2766" y="6526"/>
                </a:moveTo>
                <a:lnTo>
                  <a:pt x="65" y="3648"/>
                </a:lnTo>
                <a:lnTo>
                  <a:pt x="0" y="0"/>
                </a:lnTo>
                <a:lnTo>
                  <a:pt x="2108" y="1823"/>
                </a:lnTo>
                <a:lnTo>
                  <a:pt x="2766" y="6526"/>
                </a:lnTo>
                <a:close/>
              </a:path>
            </a:pathLst>
          </a:custGeom>
          <a:solidFill>
            <a:srgbClr val="F2F2F2"/>
          </a:solidFill>
          <a:ln w="6985">
            <a:solidFill>
              <a:srgbClr val="A3A3A3"/>
            </a:solidFill>
          </a:ln>
          <a:effectLst/>
        </p:spPr>
        <p:txBody>
          <a:bodyPr rtlCol="0" anchor="ctr"/>
          <a:lstStyle/>
          <a:p>
            <a:pPr algn="ctr"/>
            <a:endParaRPr/>
          </a:p>
        </p:txBody>
      </p:sp>
      <p:sp>
        <p:nvSpPr>
          <p:cNvPr id="20" name="Illes Balears · polígono 427"/>
          <p:cNvSpPr/>
          <p:nvPr/>
        </p:nvSpPr>
        <p:spPr>
          <a:xfrm>
            <a:off x="6031803" y="3521959"/>
            <a:ext cx="3345" cy="3791"/>
          </a:xfrm>
          <a:custGeom>
            <a:avLst/>
            <a:gdLst/>
            <a:ahLst/>
            <a:cxnLst/>
            <a:rect l="l" t="t" r="r" b="b"/>
            <a:pathLst>
              <a:path w="5484" h="6215">
                <a:moveTo>
                  <a:pt x="5484" y="4052"/>
                </a:moveTo>
                <a:lnTo>
                  <a:pt x="0" y="6215"/>
                </a:lnTo>
                <a:lnTo>
                  <a:pt x="2474" y="0"/>
                </a:lnTo>
                <a:lnTo>
                  <a:pt x="5484" y="4052"/>
                </a:lnTo>
                <a:close/>
              </a:path>
            </a:pathLst>
          </a:custGeom>
          <a:solidFill>
            <a:srgbClr val="F2F2F2"/>
          </a:solidFill>
          <a:ln w="6985">
            <a:solidFill>
              <a:srgbClr val="A3A3A3"/>
            </a:solidFill>
          </a:ln>
          <a:effectLst/>
        </p:spPr>
        <p:txBody>
          <a:bodyPr rtlCol="0" anchor="ctr"/>
          <a:lstStyle/>
          <a:p>
            <a:pPr algn="ctr"/>
            <a:endParaRPr/>
          </a:p>
        </p:txBody>
      </p:sp>
      <p:sp>
        <p:nvSpPr>
          <p:cNvPr id="21" name="Canarias · polígono 16"/>
          <p:cNvSpPr/>
          <p:nvPr/>
        </p:nvSpPr>
        <p:spPr>
          <a:xfrm>
            <a:off x="504227" y="4879909"/>
            <a:ext cx="82124" cy="71308"/>
          </a:xfrm>
          <a:custGeom>
            <a:avLst/>
            <a:gdLst/>
            <a:ahLst/>
            <a:cxnLst/>
            <a:rect l="l" t="t" r="r" b="b"/>
            <a:pathLst>
              <a:path w="134631" h="116899">
                <a:moveTo>
                  <a:pt x="98259" y="71905"/>
                </a:moveTo>
                <a:lnTo>
                  <a:pt x="93610" y="90802"/>
                </a:lnTo>
                <a:lnTo>
                  <a:pt x="90688" y="98989"/>
                </a:lnTo>
                <a:lnTo>
                  <a:pt x="91767" y="111619"/>
                </a:lnTo>
                <a:lnTo>
                  <a:pt x="88065" y="116515"/>
                </a:lnTo>
                <a:lnTo>
                  <a:pt x="81327" y="116899"/>
                </a:lnTo>
                <a:lnTo>
                  <a:pt x="79282" y="115766"/>
                </a:lnTo>
                <a:lnTo>
                  <a:pt x="79137" y="113692"/>
                </a:lnTo>
                <a:lnTo>
                  <a:pt x="77973" y="112577"/>
                </a:lnTo>
                <a:lnTo>
                  <a:pt x="72453" y="111002"/>
                </a:lnTo>
                <a:lnTo>
                  <a:pt x="72025" y="109664"/>
                </a:lnTo>
                <a:lnTo>
                  <a:pt x="67653" y="104914"/>
                </a:lnTo>
                <a:lnTo>
                  <a:pt x="67061" y="101114"/>
                </a:lnTo>
                <a:lnTo>
                  <a:pt x="64872" y="99105"/>
                </a:lnTo>
                <a:lnTo>
                  <a:pt x="62847" y="98468"/>
                </a:lnTo>
                <a:lnTo>
                  <a:pt x="63483" y="97925"/>
                </a:lnTo>
                <a:lnTo>
                  <a:pt x="63034" y="97430"/>
                </a:lnTo>
                <a:lnTo>
                  <a:pt x="63480" y="95664"/>
                </a:lnTo>
                <a:lnTo>
                  <a:pt x="63014" y="94743"/>
                </a:lnTo>
                <a:lnTo>
                  <a:pt x="58581" y="90546"/>
                </a:lnTo>
                <a:lnTo>
                  <a:pt x="52341" y="86965"/>
                </a:lnTo>
                <a:lnTo>
                  <a:pt x="15744" y="79983"/>
                </a:lnTo>
                <a:lnTo>
                  <a:pt x="5297" y="80749"/>
                </a:lnTo>
                <a:lnTo>
                  <a:pt x="3055" y="78428"/>
                </a:lnTo>
                <a:lnTo>
                  <a:pt x="0" y="76970"/>
                </a:lnTo>
                <a:lnTo>
                  <a:pt x="825" y="53005"/>
                </a:lnTo>
                <a:lnTo>
                  <a:pt x="3041" y="50393"/>
                </a:lnTo>
                <a:lnTo>
                  <a:pt x="2508" y="49171"/>
                </a:lnTo>
                <a:lnTo>
                  <a:pt x="4715" y="49779"/>
                </a:lnTo>
                <a:lnTo>
                  <a:pt x="7601" y="48220"/>
                </a:lnTo>
                <a:lnTo>
                  <a:pt x="12068" y="43222"/>
                </a:lnTo>
                <a:lnTo>
                  <a:pt x="20996" y="49796"/>
                </a:lnTo>
                <a:lnTo>
                  <a:pt x="25090" y="51393"/>
                </a:lnTo>
                <a:lnTo>
                  <a:pt x="36659" y="53318"/>
                </a:lnTo>
                <a:lnTo>
                  <a:pt x="40005" y="53081"/>
                </a:lnTo>
                <a:lnTo>
                  <a:pt x="40691" y="53469"/>
                </a:lnTo>
                <a:lnTo>
                  <a:pt x="42669" y="53280"/>
                </a:lnTo>
                <a:lnTo>
                  <a:pt x="59168" y="48369"/>
                </a:lnTo>
                <a:lnTo>
                  <a:pt x="67966" y="41189"/>
                </a:lnTo>
                <a:lnTo>
                  <a:pt x="69072" y="39587"/>
                </a:lnTo>
                <a:lnTo>
                  <a:pt x="69981" y="36670"/>
                </a:lnTo>
                <a:lnTo>
                  <a:pt x="78274" y="32352"/>
                </a:lnTo>
                <a:lnTo>
                  <a:pt x="81263" y="29329"/>
                </a:lnTo>
                <a:lnTo>
                  <a:pt x="80746" y="28595"/>
                </a:lnTo>
                <a:lnTo>
                  <a:pt x="81397" y="28870"/>
                </a:lnTo>
                <a:lnTo>
                  <a:pt x="82209" y="27992"/>
                </a:lnTo>
                <a:lnTo>
                  <a:pt x="82010" y="27600"/>
                </a:lnTo>
                <a:lnTo>
                  <a:pt x="82572" y="27373"/>
                </a:lnTo>
                <a:lnTo>
                  <a:pt x="83948" y="22964"/>
                </a:lnTo>
                <a:lnTo>
                  <a:pt x="83417" y="20216"/>
                </a:lnTo>
                <a:lnTo>
                  <a:pt x="81247" y="14656"/>
                </a:lnTo>
                <a:lnTo>
                  <a:pt x="83111" y="15391"/>
                </a:lnTo>
                <a:lnTo>
                  <a:pt x="90808" y="11988"/>
                </a:lnTo>
                <a:lnTo>
                  <a:pt x="97924" y="4045"/>
                </a:lnTo>
                <a:lnTo>
                  <a:pt x="98764" y="4314"/>
                </a:lnTo>
                <a:lnTo>
                  <a:pt x="99299" y="3801"/>
                </a:lnTo>
                <a:lnTo>
                  <a:pt x="100001" y="4439"/>
                </a:lnTo>
                <a:lnTo>
                  <a:pt x="103764" y="4751"/>
                </a:lnTo>
                <a:lnTo>
                  <a:pt x="109399" y="0"/>
                </a:lnTo>
                <a:lnTo>
                  <a:pt x="111612" y="999"/>
                </a:lnTo>
                <a:lnTo>
                  <a:pt x="117969" y="441"/>
                </a:lnTo>
                <a:lnTo>
                  <a:pt x="118161" y="1961"/>
                </a:lnTo>
                <a:lnTo>
                  <a:pt x="119383" y="3058"/>
                </a:lnTo>
                <a:lnTo>
                  <a:pt x="123611" y="4435"/>
                </a:lnTo>
                <a:lnTo>
                  <a:pt x="125132" y="3655"/>
                </a:lnTo>
                <a:lnTo>
                  <a:pt x="124564" y="4674"/>
                </a:lnTo>
                <a:lnTo>
                  <a:pt x="124909" y="6243"/>
                </a:lnTo>
                <a:lnTo>
                  <a:pt x="129450" y="9198"/>
                </a:lnTo>
                <a:lnTo>
                  <a:pt x="128538" y="13906"/>
                </a:lnTo>
                <a:lnTo>
                  <a:pt x="134631" y="25185"/>
                </a:lnTo>
                <a:lnTo>
                  <a:pt x="119395" y="43595"/>
                </a:lnTo>
                <a:lnTo>
                  <a:pt x="121731" y="46473"/>
                </a:lnTo>
                <a:lnTo>
                  <a:pt x="113036" y="65153"/>
                </a:lnTo>
                <a:lnTo>
                  <a:pt x="102395" y="66915"/>
                </a:lnTo>
                <a:lnTo>
                  <a:pt x="98259" y="71905"/>
                </a:lnTo>
                <a:close/>
              </a:path>
            </a:pathLst>
          </a:custGeom>
          <a:solidFill>
            <a:srgbClr val="F2F2F2"/>
          </a:solidFill>
          <a:ln w="6985">
            <a:solidFill>
              <a:srgbClr val="A3A3A3"/>
            </a:solidFill>
          </a:ln>
          <a:effectLst/>
        </p:spPr>
        <p:txBody>
          <a:bodyPr rtlCol="0" anchor="ctr"/>
          <a:lstStyle/>
          <a:p>
            <a:pPr algn="ctr"/>
            <a:endParaRPr/>
          </a:p>
        </p:txBody>
      </p:sp>
      <p:sp>
        <p:nvSpPr>
          <p:cNvPr id="22" name="Canarias · polígono 179"/>
          <p:cNvSpPr/>
          <p:nvPr/>
        </p:nvSpPr>
        <p:spPr>
          <a:xfrm>
            <a:off x="549136" y="4535514"/>
            <a:ext cx="84948" cy="138531"/>
          </a:xfrm>
          <a:custGeom>
            <a:avLst/>
            <a:gdLst/>
            <a:ahLst/>
            <a:cxnLst/>
            <a:rect l="l" t="t" r="r" b="b"/>
            <a:pathLst>
              <a:path w="139260" h="227101">
                <a:moveTo>
                  <a:pt x="60626" y="173424"/>
                </a:moveTo>
                <a:lnTo>
                  <a:pt x="40055" y="146729"/>
                </a:lnTo>
                <a:lnTo>
                  <a:pt x="39886" y="144774"/>
                </a:lnTo>
                <a:lnTo>
                  <a:pt x="40742" y="144589"/>
                </a:lnTo>
                <a:lnTo>
                  <a:pt x="40949" y="143301"/>
                </a:lnTo>
                <a:lnTo>
                  <a:pt x="38469" y="138152"/>
                </a:lnTo>
                <a:lnTo>
                  <a:pt x="40030" y="135774"/>
                </a:lnTo>
                <a:lnTo>
                  <a:pt x="33911" y="122196"/>
                </a:lnTo>
                <a:lnTo>
                  <a:pt x="31109" y="118536"/>
                </a:lnTo>
                <a:lnTo>
                  <a:pt x="30776" y="123057"/>
                </a:lnTo>
                <a:lnTo>
                  <a:pt x="21172" y="106482"/>
                </a:lnTo>
                <a:lnTo>
                  <a:pt x="12585" y="72339"/>
                </a:lnTo>
                <a:lnTo>
                  <a:pt x="0" y="56010"/>
                </a:lnTo>
                <a:lnTo>
                  <a:pt x="1546" y="54441"/>
                </a:lnTo>
                <a:lnTo>
                  <a:pt x="1837" y="52997"/>
                </a:lnTo>
                <a:lnTo>
                  <a:pt x="759" y="40942"/>
                </a:lnTo>
                <a:lnTo>
                  <a:pt x="12817" y="31618"/>
                </a:lnTo>
                <a:lnTo>
                  <a:pt x="14822" y="27711"/>
                </a:lnTo>
                <a:lnTo>
                  <a:pt x="13782" y="25346"/>
                </a:lnTo>
                <a:lnTo>
                  <a:pt x="18100" y="23431"/>
                </a:lnTo>
                <a:lnTo>
                  <a:pt x="20009" y="19662"/>
                </a:lnTo>
                <a:lnTo>
                  <a:pt x="19435" y="16973"/>
                </a:lnTo>
                <a:lnTo>
                  <a:pt x="21942" y="17316"/>
                </a:lnTo>
                <a:lnTo>
                  <a:pt x="26154" y="14586"/>
                </a:lnTo>
                <a:lnTo>
                  <a:pt x="30057" y="8396"/>
                </a:lnTo>
                <a:lnTo>
                  <a:pt x="31811" y="9291"/>
                </a:lnTo>
                <a:lnTo>
                  <a:pt x="32503" y="8319"/>
                </a:lnTo>
                <a:lnTo>
                  <a:pt x="33806" y="9201"/>
                </a:lnTo>
                <a:lnTo>
                  <a:pt x="39765" y="6262"/>
                </a:lnTo>
                <a:lnTo>
                  <a:pt x="43064" y="0"/>
                </a:lnTo>
                <a:lnTo>
                  <a:pt x="50334" y="1571"/>
                </a:lnTo>
                <a:lnTo>
                  <a:pt x="50555" y="5455"/>
                </a:lnTo>
                <a:lnTo>
                  <a:pt x="54818" y="8592"/>
                </a:lnTo>
                <a:lnTo>
                  <a:pt x="73810" y="13888"/>
                </a:lnTo>
                <a:lnTo>
                  <a:pt x="94962" y="10233"/>
                </a:lnTo>
                <a:lnTo>
                  <a:pt x="97583" y="6805"/>
                </a:lnTo>
                <a:lnTo>
                  <a:pt x="98630" y="8046"/>
                </a:lnTo>
                <a:lnTo>
                  <a:pt x="100454" y="8740"/>
                </a:lnTo>
                <a:lnTo>
                  <a:pt x="113188" y="9638"/>
                </a:lnTo>
                <a:lnTo>
                  <a:pt x="126148" y="47001"/>
                </a:lnTo>
                <a:lnTo>
                  <a:pt x="136627" y="63670"/>
                </a:lnTo>
                <a:lnTo>
                  <a:pt x="139260" y="64256"/>
                </a:lnTo>
                <a:lnTo>
                  <a:pt x="135310" y="77140"/>
                </a:lnTo>
                <a:lnTo>
                  <a:pt x="122188" y="90111"/>
                </a:lnTo>
                <a:lnTo>
                  <a:pt x="119873" y="104658"/>
                </a:lnTo>
                <a:lnTo>
                  <a:pt x="117488" y="101219"/>
                </a:lnTo>
                <a:lnTo>
                  <a:pt x="126797" y="130943"/>
                </a:lnTo>
                <a:lnTo>
                  <a:pt x="121758" y="161489"/>
                </a:lnTo>
                <a:lnTo>
                  <a:pt x="108624" y="176239"/>
                </a:lnTo>
                <a:lnTo>
                  <a:pt x="103948" y="190201"/>
                </a:lnTo>
                <a:lnTo>
                  <a:pt x="101897" y="190572"/>
                </a:lnTo>
                <a:lnTo>
                  <a:pt x="93661" y="203708"/>
                </a:lnTo>
                <a:lnTo>
                  <a:pt x="82314" y="227101"/>
                </a:lnTo>
                <a:lnTo>
                  <a:pt x="68271" y="215631"/>
                </a:lnTo>
                <a:lnTo>
                  <a:pt x="68580" y="215331"/>
                </a:lnTo>
                <a:lnTo>
                  <a:pt x="68303" y="213790"/>
                </a:lnTo>
                <a:lnTo>
                  <a:pt x="68761" y="213480"/>
                </a:lnTo>
                <a:lnTo>
                  <a:pt x="67816" y="211561"/>
                </a:lnTo>
                <a:lnTo>
                  <a:pt x="67242" y="211267"/>
                </a:lnTo>
                <a:lnTo>
                  <a:pt x="68368" y="210570"/>
                </a:lnTo>
                <a:lnTo>
                  <a:pt x="68555" y="209687"/>
                </a:lnTo>
                <a:lnTo>
                  <a:pt x="64535" y="203541"/>
                </a:lnTo>
                <a:lnTo>
                  <a:pt x="65020" y="188582"/>
                </a:lnTo>
                <a:lnTo>
                  <a:pt x="60626" y="173424"/>
                </a:lnTo>
                <a:close/>
              </a:path>
            </a:pathLst>
          </a:custGeom>
          <a:solidFill>
            <a:srgbClr val="F2F2F2"/>
          </a:solidFill>
          <a:ln w="6985">
            <a:solidFill>
              <a:srgbClr val="A3A3A3"/>
            </a:solidFill>
          </a:ln>
          <a:effectLst/>
        </p:spPr>
        <p:txBody>
          <a:bodyPr rtlCol="0" anchor="ctr"/>
          <a:lstStyle/>
          <a:p>
            <a:pPr algn="ctr"/>
            <a:endParaRPr/>
          </a:p>
        </p:txBody>
      </p:sp>
      <p:sp>
        <p:nvSpPr>
          <p:cNvPr id="23" name="Canarias · polígono 304"/>
          <p:cNvSpPr/>
          <p:nvPr/>
        </p:nvSpPr>
        <p:spPr>
          <a:xfrm>
            <a:off x="747004" y="4754254"/>
            <a:ext cx="75213" cy="67494"/>
          </a:xfrm>
          <a:custGeom>
            <a:avLst/>
            <a:gdLst/>
            <a:ahLst/>
            <a:cxnLst/>
            <a:rect l="l" t="t" r="r" b="b"/>
            <a:pathLst>
              <a:path w="123300" h="110647">
                <a:moveTo>
                  <a:pt x="82451" y="101070"/>
                </a:moveTo>
                <a:lnTo>
                  <a:pt x="73996" y="108379"/>
                </a:lnTo>
                <a:lnTo>
                  <a:pt x="59459" y="106896"/>
                </a:lnTo>
                <a:lnTo>
                  <a:pt x="51884" y="110647"/>
                </a:lnTo>
                <a:lnTo>
                  <a:pt x="38687" y="107630"/>
                </a:lnTo>
                <a:lnTo>
                  <a:pt x="37287" y="105601"/>
                </a:lnTo>
                <a:lnTo>
                  <a:pt x="37463" y="102103"/>
                </a:lnTo>
                <a:lnTo>
                  <a:pt x="37156" y="101607"/>
                </a:lnTo>
                <a:lnTo>
                  <a:pt x="33402" y="100114"/>
                </a:lnTo>
                <a:lnTo>
                  <a:pt x="30626" y="99840"/>
                </a:lnTo>
                <a:lnTo>
                  <a:pt x="29260" y="100510"/>
                </a:lnTo>
                <a:lnTo>
                  <a:pt x="28218" y="95553"/>
                </a:lnTo>
                <a:lnTo>
                  <a:pt x="14423" y="88942"/>
                </a:lnTo>
                <a:lnTo>
                  <a:pt x="13845" y="79223"/>
                </a:lnTo>
                <a:lnTo>
                  <a:pt x="8530" y="75604"/>
                </a:lnTo>
                <a:lnTo>
                  <a:pt x="7216" y="77396"/>
                </a:lnTo>
                <a:lnTo>
                  <a:pt x="7042" y="75835"/>
                </a:lnTo>
                <a:lnTo>
                  <a:pt x="4498" y="73715"/>
                </a:lnTo>
                <a:lnTo>
                  <a:pt x="4422" y="71372"/>
                </a:lnTo>
                <a:lnTo>
                  <a:pt x="3435" y="69034"/>
                </a:lnTo>
                <a:lnTo>
                  <a:pt x="0" y="66984"/>
                </a:lnTo>
                <a:lnTo>
                  <a:pt x="3776" y="48360"/>
                </a:lnTo>
                <a:lnTo>
                  <a:pt x="3015" y="43381"/>
                </a:lnTo>
                <a:lnTo>
                  <a:pt x="1153" y="41827"/>
                </a:lnTo>
                <a:lnTo>
                  <a:pt x="2309" y="38136"/>
                </a:lnTo>
                <a:lnTo>
                  <a:pt x="1494" y="36876"/>
                </a:lnTo>
                <a:lnTo>
                  <a:pt x="2896" y="36696"/>
                </a:lnTo>
                <a:lnTo>
                  <a:pt x="6997" y="30816"/>
                </a:lnTo>
                <a:lnTo>
                  <a:pt x="6002" y="29057"/>
                </a:lnTo>
                <a:lnTo>
                  <a:pt x="6230" y="28941"/>
                </a:lnTo>
                <a:lnTo>
                  <a:pt x="6268" y="28535"/>
                </a:lnTo>
                <a:lnTo>
                  <a:pt x="6009" y="27557"/>
                </a:lnTo>
                <a:lnTo>
                  <a:pt x="6579" y="26753"/>
                </a:lnTo>
                <a:lnTo>
                  <a:pt x="6329" y="25499"/>
                </a:lnTo>
                <a:lnTo>
                  <a:pt x="5764" y="24868"/>
                </a:lnTo>
                <a:lnTo>
                  <a:pt x="6028" y="24160"/>
                </a:lnTo>
                <a:lnTo>
                  <a:pt x="7123" y="23717"/>
                </a:lnTo>
                <a:lnTo>
                  <a:pt x="8137" y="22316"/>
                </a:lnTo>
                <a:lnTo>
                  <a:pt x="7920" y="21268"/>
                </a:lnTo>
                <a:lnTo>
                  <a:pt x="9879" y="18672"/>
                </a:lnTo>
                <a:lnTo>
                  <a:pt x="9941" y="16793"/>
                </a:lnTo>
                <a:lnTo>
                  <a:pt x="11772" y="16546"/>
                </a:lnTo>
                <a:lnTo>
                  <a:pt x="13401" y="14675"/>
                </a:lnTo>
                <a:lnTo>
                  <a:pt x="12765" y="11280"/>
                </a:lnTo>
                <a:lnTo>
                  <a:pt x="14902" y="9447"/>
                </a:lnTo>
                <a:lnTo>
                  <a:pt x="14920" y="7942"/>
                </a:lnTo>
                <a:lnTo>
                  <a:pt x="27393" y="6025"/>
                </a:lnTo>
                <a:lnTo>
                  <a:pt x="33012" y="3792"/>
                </a:lnTo>
                <a:lnTo>
                  <a:pt x="34581" y="2279"/>
                </a:lnTo>
                <a:lnTo>
                  <a:pt x="34566" y="598"/>
                </a:lnTo>
                <a:lnTo>
                  <a:pt x="35733" y="0"/>
                </a:lnTo>
                <a:lnTo>
                  <a:pt x="36327" y="146"/>
                </a:lnTo>
                <a:lnTo>
                  <a:pt x="36202" y="1216"/>
                </a:lnTo>
                <a:lnTo>
                  <a:pt x="37217" y="2050"/>
                </a:lnTo>
                <a:lnTo>
                  <a:pt x="43409" y="21"/>
                </a:lnTo>
                <a:lnTo>
                  <a:pt x="43503" y="2567"/>
                </a:lnTo>
                <a:lnTo>
                  <a:pt x="47282" y="4866"/>
                </a:lnTo>
                <a:lnTo>
                  <a:pt x="46651" y="5785"/>
                </a:lnTo>
                <a:lnTo>
                  <a:pt x="47354" y="8037"/>
                </a:lnTo>
                <a:lnTo>
                  <a:pt x="51161" y="9591"/>
                </a:lnTo>
                <a:lnTo>
                  <a:pt x="70180" y="11777"/>
                </a:lnTo>
                <a:lnTo>
                  <a:pt x="75190" y="10005"/>
                </a:lnTo>
                <a:lnTo>
                  <a:pt x="74861" y="11183"/>
                </a:lnTo>
                <a:lnTo>
                  <a:pt x="76822" y="13831"/>
                </a:lnTo>
                <a:lnTo>
                  <a:pt x="80278" y="16675"/>
                </a:lnTo>
                <a:lnTo>
                  <a:pt x="81459" y="21211"/>
                </a:lnTo>
                <a:lnTo>
                  <a:pt x="85101" y="22676"/>
                </a:lnTo>
                <a:lnTo>
                  <a:pt x="89172" y="20764"/>
                </a:lnTo>
                <a:lnTo>
                  <a:pt x="89966" y="25329"/>
                </a:lnTo>
                <a:lnTo>
                  <a:pt x="95138" y="24916"/>
                </a:lnTo>
                <a:lnTo>
                  <a:pt x="97650" y="30523"/>
                </a:lnTo>
                <a:lnTo>
                  <a:pt x="113403" y="36060"/>
                </a:lnTo>
                <a:lnTo>
                  <a:pt x="115897" y="46691"/>
                </a:lnTo>
                <a:lnTo>
                  <a:pt x="120856" y="50099"/>
                </a:lnTo>
                <a:lnTo>
                  <a:pt x="119535" y="53241"/>
                </a:lnTo>
                <a:lnTo>
                  <a:pt x="120608" y="57990"/>
                </a:lnTo>
                <a:lnTo>
                  <a:pt x="121906" y="57935"/>
                </a:lnTo>
                <a:lnTo>
                  <a:pt x="119661" y="59860"/>
                </a:lnTo>
                <a:lnTo>
                  <a:pt x="120421" y="63840"/>
                </a:lnTo>
                <a:lnTo>
                  <a:pt x="123300" y="68336"/>
                </a:lnTo>
                <a:lnTo>
                  <a:pt x="101892" y="85829"/>
                </a:lnTo>
                <a:lnTo>
                  <a:pt x="100536" y="87834"/>
                </a:lnTo>
                <a:lnTo>
                  <a:pt x="100182" y="91479"/>
                </a:lnTo>
                <a:lnTo>
                  <a:pt x="96762" y="91003"/>
                </a:lnTo>
                <a:lnTo>
                  <a:pt x="89241" y="97876"/>
                </a:lnTo>
                <a:lnTo>
                  <a:pt x="89153" y="101567"/>
                </a:lnTo>
                <a:lnTo>
                  <a:pt x="85468" y="99832"/>
                </a:lnTo>
                <a:lnTo>
                  <a:pt x="82451" y="101070"/>
                </a:lnTo>
                <a:close/>
              </a:path>
            </a:pathLst>
          </a:custGeom>
          <a:solidFill>
            <a:srgbClr val="F2F2F2"/>
          </a:solidFill>
          <a:ln w="6985">
            <a:solidFill>
              <a:srgbClr val="A3A3A3"/>
            </a:solidFill>
          </a:ln>
          <a:effectLst/>
        </p:spPr>
        <p:txBody>
          <a:bodyPr rtlCol="0" anchor="ctr"/>
          <a:lstStyle/>
          <a:p>
            <a:pPr algn="ctr"/>
            <a:endParaRPr/>
          </a:p>
        </p:txBody>
      </p:sp>
      <p:sp>
        <p:nvSpPr>
          <p:cNvPr id="24" name="Canarias · polígono 442"/>
          <p:cNvSpPr/>
          <p:nvPr/>
        </p:nvSpPr>
        <p:spPr>
          <a:xfrm>
            <a:off x="874049" y="4627611"/>
            <a:ext cx="242246" cy="201445"/>
          </a:xfrm>
          <a:custGeom>
            <a:avLst/>
            <a:gdLst/>
            <a:ahLst/>
            <a:cxnLst/>
            <a:rect l="l" t="t" r="r" b="b"/>
            <a:pathLst>
              <a:path w="397125" h="330238">
                <a:moveTo>
                  <a:pt x="94271" y="291977"/>
                </a:moveTo>
                <a:lnTo>
                  <a:pt x="92222" y="280281"/>
                </a:lnTo>
                <a:lnTo>
                  <a:pt x="72391" y="262498"/>
                </a:lnTo>
                <a:lnTo>
                  <a:pt x="71042" y="258350"/>
                </a:lnTo>
                <a:lnTo>
                  <a:pt x="68650" y="256523"/>
                </a:lnTo>
                <a:lnTo>
                  <a:pt x="68660" y="254209"/>
                </a:lnTo>
                <a:lnTo>
                  <a:pt x="59946" y="241227"/>
                </a:lnTo>
                <a:lnTo>
                  <a:pt x="58649" y="231892"/>
                </a:lnTo>
                <a:lnTo>
                  <a:pt x="52393" y="228411"/>
                </a:lnTo>
                <a:lnTo>
                  <a:pt x="48275" y="217765"/>
                </a:lnTo>
                <a:lnTo>
                  <a:pt x="43599" y="213392"/>
                </a:lnTo>
                <a:lnTo>
                  <a:pt x="44231" y="207962"/>
                </a:lnTo>
                <a:lnTo>
                  <a:pt x="40616" y="202487"/>
                </a:lnTo>
                <a:lnTo>
                  <a:pt x="41483" y="198855"/>
                </a:lnTo>
                <a:lnTo>
                  <a:pt x="40957" y="196786"/>
                </a:lnTo>
                <a:lnTo>
                  <a:pt x="39227" y="195750"/>
                </a:lnTo>
                <a:lnTo>
                  <a:pt x="41003" y="194939"/>
                </a:lnTo>
                <a:lnTo>
                  <a:pt x="43178" y="188026"/>
                </a:lnTo>
                <a:lnTo>
                  <a:pt x="41888" y="181724"/>
                </a:lnTo>
                <a:lnTo>
                  <a:pt x="32797" y="175772"/>
                </a:lnTo>
                <a:lnTo>
                  <a:pt x="14457" y="143707"/>
                </a:lnTo>
                <a:lnTo>
                  <a:pt x="0" y="138266"/>
                </a:lnTo>
                <a:lnTo>
                  <a:pt x="2630" y="137733"/>
                </a:lnTo>
                <a:lnTo>
                  <a:pt x="1071" y="131943"/>
                </a:lnTo>
                <a:lnTo>
                  <a:pt x="3918" y="128738"/>
                </a:lnTo>
                <a:lnTo>
                  <a:pt x="4268" y="128145"/>
                </a:lnTo>
                <a:lnTo>
                  <a:pt x="4226" y="127967"/>
                </a:lnTo>
                <a:lnTo>
                  <a:pt x="4034" y="127794"/>
                </a:lnTo>
                <a:lnTo>
                  <a:pt x="4024" y="127642"/>
                </a:lnTo>
                <a:lnTo>
                  <a:pt x="19296" y="125339"/>
                </a:lnTo>
                <a:lnTo>
                  <a:pt x="32408" y="119392"/>
                </a:lnTo>
                <a:lnTo>
                  <a:pt x="37968" y="112473"/>
                </a:lnTo>
                <a:lnTo>
                  <a:pt x="41542" y="112968"/>
                </a:lnTo>
                <a:lnTo>
                  <a:pt x="45866" y="109674"/>
                </a:lnTo>
                <a:lnTo>
                  <a:pt x="58058" y="119173"/>
                </a:lnTo>
                <a:lnTo>
                  <a:pt x="85925" y="122154"/>
                </a:lnTo>
                <a:lnTo>
                  <a:pt x="94528" y="115601"/>
                </a:lnTo>
                <a:lnTo>
                  <a:pt x="96174" y="118642"/>
                </a:lnTo>
                <a:lnTo>
                  <a:pt x="99242" y="118609"/>
                </a:lnTo>
                <a:lnTo>
                  <a:pt x="101756" y="112640"/>
                </a:lnTo>
                <a:lnTo>
                  <a:pt x="104870" y="114809"/>
                </a:lnTo>
                <a:lnTo>
                  <a:pt x="110739" y="114913"/>
                </a:lnTo>
                <a:lnTo>
                  <a:pt x="114267" y="108055"/>
                </a:lnTo>
                <a:lnTo>
                  <a:pt x="120746" y="111106"/>
                </a:lnTo>
                <a:lnTo>
                  <a:pt x="124061" y="104625"/>
                </a:lnTo>
                <a:lnTo>
                  <a:pt x="134458" y="108116"/>
                </a:lnTo>
                <a:lnTo>
                  <a:pt x="158848" y="109114"/>
                </a:lnTo>
                <a:lnTo>
                  <a:pt x="174075" y="103431"/>
                </a:lnTo>
                <a:lnTo>
                  <a:pt x="177192" y="99940"/>
                </a:lnTo>
                <a:lnTo>
                  <a:pt x="177345" y="98595"/>
                </a:lnTo>
                <a:lnTo>
                  <a:pt x="179181" y="99518"/>
                </a:lnTo>
                <a:lnTo>
                  <a:pt x="182903" y="95139"/>
                </a:lnTo>
                <a:lnTo>
                  <a:pt x="193571" y="96421"/>
                </a:lnTo>
                <a:lnTo>
                  <a:pt x="199758" y="95908"/>
                </a:lnTo>
                <a:lnTo>
                  <a:pt x="200717" y="94628"/>
                </a:lnTo>
                <a:lnTo>
                  <a:pt x="202433" y="95211"/>
                </a:lnTo>
                <a:lnTo>
                  <a:pt x="204013" y="94799"/>
                </a:lnTo>
                <a:lnTo>
                  <a:pt x="211269" y="84148"/>
                </a:lnTo>
                <a:lnTo>
                  <a:pt x="216022" y="84751"/>
                </a:lnTo>
                <a:lnTo>
                  <a:pt x="221282" y="82936"/>
                </a:lnTo>
                <a:lnTo>
                  <a:pt x="224648" y="78562"/>
                </a:lnTo>
                <a:lnTo>
                  <a:pt x="222950" y="74940"/>
                </a:lnTo>
                <a:lnTo>
                  <a:pt x="231523" y="72253"/>
                </a:lnTo>
                <a:lnTo>
                  <a:pt x="233894" y="62375"/>
                </a:lnTo>
                <a:lnTo>
                  <a:pt x="235446" y="64151"/>
                </a:lnTo>
                <a:lnTo>
                  <a:pt x="236968" y="63983"/>
                </a:lnTo>
                <a:lnTo>
                  <a:pt x="244980" y="55776"/>
                </a:lnTo>
                <a:lnTo>
                  <a:pt x="249303" y="42854"/>
                </a:lnTo>
                <a:lnTo>
                  <a:pt x="248489" y="39810"/>
                </a:lnTo>
                <a:lnTo>
                  <a:pt x="249664" y="39410"/>
                </a:lnTo>
                <a:lnTo>
                  <a:pt x="253109" y="36239"/>
                </a:lnTo>
                <a:lnTo>
                  <a:pt x="253673" y="34466"/>
                </a:lnTo>
                <a:lnTo>
                  <a:pt x="259860" y="30901"/>
                </a:lnTo>
                <a:lnTo>
                  <a:pt x="260259" y="28163"/>
                </a:lnTo>
                <a:lnTo>
                  <a:pt x="261250" y="28376"/>
                </a:lnTo>
                <a:lnTo>
                  <a:pt x="261388" y="27231"/>
                </a:lnTo>
                <a:lnTo>
                  <a:pt x="266904" y="24373"/>
                </a:lnTo>
                <a:lnTo>
                  <a:pt x="267407" y="23327"/>
                </a:lnTo>
                <a:lnTo>
                  <a:pt x="276091" y="24423"/>
                </a:lnTo>
                <a:lnTo>
                  <a:pt x="291686" y="17461"/>
                </a:lnTo>
                <a:lnTo>
                  <a:pt x="294232" y="6701"/>
                </a:lnTo>
                <a:lnTo>
                  <a:pt x="298020" y="5542"/>
                </a:lnTo>
                <a:lnTo>
                  <a:pt x="299184" y="6033"/>
                </a:lnTo>
                <a:lnTo>
                  <a:pt x="299788" y="8367"/>
                </a:lnTo>
                <a:lnTo>
                  <a:pt x="300306" y="8924"/>
                </a:lnTo>
                <a:lnTo>
                  <a:pt x="300148" y="9242"/>
                </a:lnTo>
                <a:lnTo>
                  <a:pt x="300618" y="9889"/>
                </a:lnTo>
                <a:lnTo>
                  <a:pt x="309686" y="11024"/>
                </a:lnTo>
                <a:lnTo>
                  <a:pt x="314089" y="9881"/>
                </a:lnTo>
                <a:lnTo>
                  <a:pt x="315535" y="6844"/>
                </a:lnTo>
                <a:lnTo>
                  <a:pt x="319170" y="9733"/>
                </a:lnTo>
                <a:lnTo>
                  <a:pt x="320559" y="9503"/>
                </a:lnTo>
                <a:lnTo>
                  <a:pt x="322110" y="7563"/>
                </a:lnTo>
                <a:lnTo>
                  <a:pt x="321804" y="5961"/>
                </a:lnTo>
                <a:lnTo>
                  <a:pt x="329499" y="10806"/>
                </a:lnTo>
                <a:lnTo>
                  <a:pt x="346264" y="13026"/>
                </a:lnTo>
                <a:lnTo>
                  <a:pt x="361227" y="9300"/>
                </a:lnTo>
                <a:lnTo>
                  <a:pt x="378278" y="0"/>
                </a:lnTo>
                <a:lnTo>
                  <a:pt x="380178" y="1054"/>
                </a:lnTo>
                <a:lnTo>
                  <a:pt x="389228" y="3285"/>
                </a:lnTo>
                <a:lnTo>
                  <a:pt x="390301" y="4699"/>
                </a:lnTo>
                <a:lnTo>
                  <a:pt x="389578" y="6296"/>
                </a:lnTo>
                <a:lnTo>
                  <a:pt x="390101" y="8225"/>
                </a:lnTo>
                <a:lnTo>
                  <a:pt x="393498" y="9618"/>
                </a:lnTo>
                <a:lnTo>
                  <a:pt x="393653" y="13935"/>
                </a:lnTo>
                <a:lnTo>
                  <a:pt x="395612" y="16266"/>
                </a:lnTo>
                <a:lnTo>
                  <a:pt x="397125" y="16411"/>
                </a:lnTo>
                <a:lnTo>
                  <a:pt x="393310" y="23923"/>
                </a:lnTo>
                <a:lnTo>
                  <a:pt x="392336" y="29274"/>
                </a:lnTo>
                <a:lnTo>
                  <a:pt x="394245" y="31742"/>
                </a:lnTo>
                <a:lnTo>
                  <a:pt x="390650" y="30089"/>
                </a:lnTo>
                <a:lnTo>
                  <a:pt x="387521" y="32268"/>
                </a:lnTo>
                <a:lnTo>
                  <a:pt x="385573" y="37717"/>
                </a:lnTo>
                <a:lnTo>
                  <a:pt x="373759" y="39350"/>
                </a:lnTo>
                <a:lnTo>
                  <a:pt x="345210" y="58831"/>
                </a:lnTo>
                <a:lnTo>
                  <a:pt x="347955" y="55640"/>
                </a:lnTo>
                <a:lnTo>
                  <a:pt x="339346" y="57852"/>
                </a:lnTo>
                <a:lnTo>
                  <a:pt x="334863" y="65962"/>
                </a:lnTo>
                <a:lnTo>
                  <a:pt x="340083" y="61467"/>
                </a:lnTo>
                <a:lnTo>
                  <a:pt x="334469" y="74562"/>
                </a:lnTo>
                <a:lnTo>
                  <a:pt x="336823" y="68774"/>
                </a:lnTo>
                <a:lnTo>
                  <a:pt x="336573" y="67619"/>
                </a:lnTo>
                <a:lnTo>
                  <a:pt x="333495" y="75223"/>
                </a:lnTo>
                <a:lnTo>
                  <a:pt x="323266" y="79226"/>
                </a:lnTo>
                <a:lnTo>
                  <a:pt x="308041" y="97702"/>
                </a:lnTo>
                <a:lnTo>
                  <a:pt x="278584" y="117234"/>
                </a:lnTo>
                <a:lnTo>
                  <a:pt x="274027" y="131461"/>
                </a:lnTo>
                <a:lnTo>
                  <a:pt x="277993" y="159271"/>
                </a:lnTo>
                <a:lnTo>
                  <a:pt x="267180" y="170160"/>
                </a:lnTo>
                <a:lnTo>
                  <a:pt x="265373" y="181568"/>
                </a:lnTo>
                <a:lnTo>
                  <a:pt x="261723" y="185186"/>
                </a:lnTo>
                <a:lnTo>
                  <a:pt x="246959" y="215095"/>
                </a:lnTo>
                <a:lnTo>
                  <a:pt x="246845" y="235372"/>
                </a:lnTo>
                <a:lnTo>
                  <a:pt x="243596" y="237455"/>
                </a:lnTo>
                <a:lnTo>
                  <a:pt x="242191" y="242436"/>
                </a:lnTo>
                <a:lnTo>
                  <a:pt x="246707" y="245499"/>
                </a:lnTo>
                <a:lnTo>
                  <a:pt x="234946" y="254244"/>
                </a:lnTo>
                <a:lnTo>
                  <a:pt x="214791" y="279008"/>
                </a:lnTo>
                <a:lnTo>
                  <a:pt x="214236" y="280461"/>
                </a:lnTo>
                <a:lnTo>
                  <a:pt x="215186" y="281976"/>
                </a:lnTo>
                <a:lnTo>
                  <a:pt x="214123" y="283762"/>
                </a:lnTo>
                <a:lnTo>
                  <a:pt x="216547" y="286191"/>
                </a:lnTo>
                <a:lnTo>
                  <a:pt x="211300" y="285720"/>
                </a:lnTo>
                <a:lnTo>
                  <a:pt x="212575" y="290417"/>
                </a:lnTo>
                <a:lnTo>
                  <a:pt x="208407" y="286322"/>
                </a:lnTo>
                <a:lnTo>
                  <a:pt x="189751" y="305655"/>
                </a:lnTo>
                <a:lnTo>
                  <a:pt x="188606" y="308817"/>
                </a:lnTo>
                <a:lnTo>
                  <a:pt x="189472" y="313198"/>
                </a:lnTo>
                <a:lnTo>
                  <a:pt x="186875" y="315464"/>
                </a:lnTo>
                <a:lnTo>
                  <a:pt x="182190" y="311936"/>
                </a:lnTo>
                <a:lnTo>
                  <a:pt x="162741" y="313019"/>
                </a:lnTo>
                <a:lnTo>
                  <a:pt x="147898" y="319045"/>
                </a:lnTo>
                <a:lnTo>
                  <a:pt x="139101" y="327202"/>
                </a:lnTo>
                <a:lnTo>
                  <a:pt x="128999" y="324430"/>
                </a:lnTo>
                <a:lnTo>
                  <a:pt x="122093" y="330238"/>
                </a:lnTo>
                <a:lnTo>
                  <a:pt x="115633" y="329939"/>
                </a:lnTo>
                <a:lnTo>
                  <a:pt x="107546" y="323347"/>
                </a:lnTo>
                <a:lnTo>
                  <a:pt x="109078" y="314310"/>
                </a:lnTo>
                <a:lnTo>
                  <a:pt x="105752" y="303025"/>
                </a:lnTo>
                <a:lnTo>
                  <a:pt x="95320" y="300877"/>
                </a:lnTo>
                <a:lnTo>
                  <a:pt x="94271" y="291977"/>
                </a:lnTo>
                <a:close/>
              </a:path>
            </a:pathLst>
          </a:custGeom>
          <a:solidFill>
            <a:srgbClr val="F2F2F2"/>
          </a:solidFill>
          <a:ln w="6985">
            <a:solidFill>
              <a:srgbClr val="A3A3A3"/>
            </a:solidFill>
          </a:ln>
          <a:effectLst/>
        </p:spPr>
        <p:txBody>
          <a:bodyPr rtlCol="0" anchor="ctr"/>
          <a:lstStyle/>
          <a:p>
            <a:pPr algn="ctr"/>
            <a:endParaRPr/>
          </a:p>
        </p:txBody>
      </p:sp>
      <p:sp>
        <p:nvSpPr>
          <p:cNvPr id="25" name="Canarias · polígono 897"/>
          <p:cNvSpPr/>
          <p:nvPr/>
        </p:nvSpPr>
        <p:spPr>
          <a:xfrm>
            <a:off x="1202038" y="4766657"/>
            <a:ext cx="143040" cy="152098"/>
          </a:xfrm>
          <a:custGeom>
            <a:avLst/>
            <a:gdLst/>
            <a:ahLst/>
            <a:cxnLst/>
            <a:rect l="l" t="t" r="r" b="b"/>
            <a:pathLst>
              <a:path w="234492" h="249342">
                <a:moveTo>
                  <a:pt x="211244" y="80583"/>
                </a:moveTo>
                <a:lnTo>
                  <a:pt x="220328" y="85009"/>
                </a:lnTo>
                <a:lnTo>
                  <a:pt x="221242" y="92029"/>
                </a:lnTo>
                <a:lnTo>
                  <a:pt x="227252" y="96095"/>
                </a:lnTo>
                <a:lnTo>
                  <a:pt x="230131" y="107030"/>
                </a:lnTo>
                <a:lnTo>
                  <a:pt x="221742" y="119598"/>
                </a:lnTo>
                <a:lnTo>
                  <a:pt x="223375" y="129216"/>
                </a:lnTo>
                <a:lnTo>
                  <a:pt x="234492" y="139764"/>
                </a:lnTo>
                <a:lnTo>
                  <a:pt x="227088" y="137207"/>
                </a:lnTo>
                <a:lnTo>
                  <a:pt x="221621" y="142472"/>
                </a:lnTo>
                <a:lnTo>
                  <a:pt x="217032" y="162703"/>
                </a:lnTo>
                <a:lnTo>
                  <a:pt x="223523" y="170574"/>
                </a:lnTo>
                <a:lnTo>
                  <a:pt x="221231" y="180857"/>
                </a:lnTo>
                <a:lnTo>
                  <a:pt x="214840" y="181559"/>
                </a:lnTo>
                <a:lnTo>
                  <a:pt x="212473" y="185442"/>
                </a:lnTo>
                <a:lnTo>
                  <a:pt x="215787" y="187566"/>
                </a:lnTo>
                <a:lnTo>
                  <a:pt x="214355" y="189471"/>
                </a:lnTo>
                <a:lnTo>
                  <a:pt x="212007" y="185830"/>
                </a:lnTo>
                <a:lnTo>
                  <a:pt x="207062" y="186904"/>
                </a:lnTo>
                <a:lnTo>
                  <a:pt x="202939" y="206977"/>
                </a:lnTo>
                <a:lnTo>
                  <a:pt x="197636" y="213246"/>
                </a:lnTo>
                <a:lnTo>
                  <a:pt x="170969" y="216964"/>
                </a:lnTo>
                <a:lnTo>
                  <a:pt x="135214" y="233437"/>
                </a:lnTo>
                <a:lnTo>
                  <a:pt x="127332" y="248534"/>
                </a:lnTo>
                <a:lnTo>
                  <a:pt x="116015" y="249342"/>
                </a:lnTo>
                <a:lnTo>
                  <a:pt x="105765" y="241282"/>
                </a:lnTo>
                <a:lnTo>
                  <a:pt x="101456" y="243472"/>
                </a:lnTo>
                <a:lnTo>
                  <a:pt x="85452" y="236918"/>
                </a:lnTo>
                <a:lnTo>
                  <a:pt x="80655" y="238527"/>
                </a:lnTo>
                <a:lnTo>
                  <a:pt x="81500" y="241809"/>
                </a:lnTo>
                <a:lnTo>
                  <a:pt x="73384" y="237289"/>
                </a:lnTo>
                <a:lnTo>
                  <a:pt x="71198" y="228853"/>
                </a:lnTo>
                <a:lnTo>
                  <a:pt x="68530" y="228040"/>
                </a:lnTo>
                <a:lnTo>
                  <a:pt x="65959" y="229054"/>
                </a:lnTo>
                <a:lnTo>
                  <a:pt x="23255" y="193856"/>
                </a:lnTo>
                <a:lnTo>
                  <a:pt x="705" y="151643"/>
                </a:lnTo>
                <a:lnTo>
                  <a:pt x="3245" y="130978"/>
                </a:lnTo>
                <a:lnTo>
                  <a:pt x="0" y="117943"/>
                </a:lnTo>
                <a:lnTo>
                  <a:pt x="5611" y="108207"/>
                </a:lnTo>
                <a:lnTo>
                  <a:pt x="8441" y="98655"/>
                </a:lnTo>
                <a:lnTo>
                  <a:pt x="5666" y="93943"/>
                </a:lnTo>
                <a:lnTo>
                  <a:pt x="10018" y="91698"/>
                </a:lnTo>
                <a:lnTo>
                  <a:pt x="14316" y="92740"/>
                </a:lnTo>
                <a:lnTo>
                  <a:pt x="20934" y="91078"/>
                </a:lnTo>
                <a:lnTo>
                  <a:pt x="23752" y="89604"/>
                </a:lnTo>
                <a:lnTo>
                  <a:pt x="32791" y="80818"/>
                </a:lnTo>
                <a:lnTo>
                  <a:pt x="34010" y="75632"/>
                </a:lnTo>
                <a:lnTo>
                  <a:pt x="47566" y="70989"/>
                </a:lnTo>
                <a:lnTo>
                  <a:pt x="59463" y="57415"/>
                </a:lnTo>
                <a:lnTo>
                  <a:pt x="62785" y="51441"/>
                </a:lnTo>
                <a:lnTo>
                  <a:pt x="62047" y="45812"/>
                </a:lnTo>
                <a:lnTo>
                  <a:pt x="59620" y="45426"/>
                </a:lnTo>
                <a:lnTo>
                  <a:pt x="63199" y="40706"/>
                </a:lnTo>
                <a:lnTo>
                  <a:pt x="61739" y="33839"/>
                </a:lnTo>
                <a:lnTo>
                  <a:pt x="66624" y="27143"/>
                </a:lnTo>
                <a:lnTo>
                  <a:pt x="63922" y="21846"/>
                </a:lnTo>
                <a:lnTo>
                  <a:pt x="68124" y="16723"/>
                </a:lnTo>
                <a:lnTo>
                  <a:pt x="61994" y="8697"/>
                </a:lnTo>
                <a:lnTo>
                  <a:pt x="74545" y="6129"/>
                </a:lnTo>
                <a:lnTo>
                  <a:pt x="75461" y="10799"/>
                </a:lnTo>
                <a:lnTo>
                  <a:pt x="82869" y="13099"/>
                </a:lnTo>
                <a:lnTo>
                  <a:pt x="97178" y="5376"/>
                </a:lnTo>
                <a:lnTo>
                  <a:pt x="108773" y="18925"/>
                </a:lnTo>
                <a:lnTo>
                  <a:pt x="115576" y="20809"/>
                </a:lnTo>
                <a:lnTo>
                  <a:pt x="142135" y="19634"/>
                </a:lnTo>
                <a:lnTo>
                  <a:pt x="151583" y="14812"/>
                </a:lnTo>
                <a:lnTo>
                  <a:pt x="180808" y="30984"/>
                </a:lnTo>
                <a:lnTo>
                  <a:pt x="191541" y="28135"/>
                </a:lnTo>
                <a:lnTo>
                  <a:pt x="198487" y="20084"/>
                </a:lnTo>
                <a:lnTo>
                  <a:pt x="197815" y="13593"/>
                </a:lnTo>
                <a:lnTo>
                  <a:pt x="193148" y="10868"/>
                </a:lnTo>
                <a:lnTo>
                  <a:pt x="194629" y="6921"/>
                </a:lnTo>
                <a:lnTo>
                  <a:pt x="204101" y="0"/>
                </a:lnTo>
                <a:lnTo>
                  <a:pt x="206694" y="2264"/>
                </a:lnTo>
                <a:lnTo>
                  <a:pt x="210492" y="1896"/>
                </a:lnTo>
                <a:lnTo>
                  <a:pt x="211569" y="8634"/>
                </a:lnTo>
                <a:lnTo>
                  <a:pt x="214969" y="11086"/>
                </a:lnTo>
                <a:lnTo>
                  <a:pt x="214806" y="16346"/>
                </a:lnTo>
                <a:lnTo>
                  <a:pt x="211589" y="10993"/>
                </a:lnTo>
                <a:lnTo>
                  <a:pt x="210527" y="27247"/>
                </a:lnTo>
                <a:lnTo>
                  <a:pt x="211882" y="28394"/>
                </a:lnTo>
                <a:lnTo>
                  <a:pt x="211806" y="33676"/>
                </a:lnTo>
                <a:lnTo>
                  <a:pt x="211772" y="28448"/>
                </a:lnTo>
                <a:lnTo>
                  <a:pt x="210301" y="27208"/>
                </a:lnTo>
                <a:lnTo>
                  <a:pt x="210150" y="24851"/>
                </a:lnTo>
                <a:lnTo>
                  <a:pt x="210651" y="13073"/>
                </a:lnTo>
                <a:lnTo>
                  <a:pt x="206369" y="19005"/>
                </a:lnTo>
                <a:lnTo>
                  <a:pt x="208155" y="29865"/>
                </a:lnTo>
                <a:lnTo>
                  <a:pt x="205330" y="29756"/>
                </a:lnTo>
                <a:lnTo>
                  <a:pt x="205366" y="19540"/>
                </a:lnTo>
                <a:lnTo>
                  <a:pt x="203573" y="22279"/>
                </a:lnTo>
                <a:lnTo>
                  <a:pt x="200411" y="19445"/>
                </a:lnTo>
                <a:lnTo>
                  <a:pt x="203616" y="24656"/>
                </a:lnTo>
                <a:lnTo>
                  <a:pt x="200416" y="22780"/>
                </a:lnTo>
                <a:lnTo>
                  <a:pt x="199817" y="28497"/>
                </a:lnTo>
                <a:lnTo>
                  <a:pt x="208564" y="45129"/>
                </a:lnTo>
                <a:lnTo>
                  <a:pt x="204303" y="67161"/>
                </a:lnTo>
                <a:lnTo>
                  <a:pt x="211244" y="80583"/>
                </a:lnTo>
                <a:close/>
              </a:path>
            </a:pathLst>
          </a:custGeom>
          <a:solidFill>
            <a:srgbClr val="F2F2F2"/>
          </a:solidFill>
          <a:ln w="6985">
            <a:solidFill>
              <a:srgbClr val="A3A3A3"/>
            </a:solidFill>
          </a:ln>
          <a:effectLst/>
        </p:spPr>
        <p:txBody>
          <a:bodyPr rtlCol="0" anchor="ctr"/>
          <a:lstStyle/>
          <a:p>
            <a:pPr algn="ctr"/>
            <a:endParaRPr/>
          </a:p>
        </p:txBody>
      </p:sp>
      <p:sp>
        <p:nvSpPr>
          <p:cNvPr id="26" name="Canarias · polígono 996"/>
          <p:cNvSpPr/>
          <p:nvPr/>
        </p:nvSpPr>
        <p:spPr>
          <a:xfrm>
            <a:off x="1600045" y="4569957"/>
            <a:ext cx="205703" cy="243602"/>
          </a:xfrm>
          <a:custGeom>
            <a:avLst/>
            <a:gdLst/>
            <a:ahLst/>
            <a:cxnLst/>
            <a:rect l="l" t="t" r="r" b="b"/>
            <a:pathLst>
              <a:path w="337219" h="399349">
                <a:moveTo>
                  <a:pt x="71415" y="396259"/>
                </a:moveTo>
                <a:lnTo>
                  <a:pt x="74662" y="396224"/>
                </a:lnTo>
                <a:lnTo>
                  <a:pt x="15964" y="380410"/>
                </a:lnTo>
                <a:lnTo>
                  <a:pt x="0" y="385783"/>
                </a:lnTo>
                <a:lnTo>
                  <a:pt x="8655" y="376865"/>
                </a:lnTo>
                <a:lnTo>
                  <a:pt x="5376" y="367629"/>
                </a:lnTo>
                <a:lnTo>
                  <a:pt x="9260" y="361888"/>
                </a:lnTo>
                <a:lnTo>
                  <a:pt x="14204" y="367904"/>
                </a:lnTo>
                <a:lnTo>
                  <a:pt x="26736" y="364994"/>
                </a:lnTo>
                <a:lnTo>
                  <a:pt x="29436" y="367972"/>
                </a:lnTo>
                <a:lnTo>
                  <a:pt x="42071" y="366286"/>
                </a:lnTo>
                <a:lnTo>
                  <a:pt x="67267" y="358728"/>
                </a:lnTo>
                <a:lnTo>
                  <a:pt x="100078" y="340152"/>
                </a:lnTo>
                <a:lnTo>
                  <a:pt x="141446" y="303640"/>
                </a:lnTo>
                <a:lnTo>
                  <a:pt x="148617" y="278580"/>
                </a:lnTo>
                <a:lnTo>
                  <a:pt x="145647" y="263401"/>
                </a:lnTo>
                <a:lnTo>
                  <a:pt x="150799" y="240522"/>
                </a:lnTo>
                <a:lnTo>
                  <a:pt x="163866" y="230575"/>
                </a:lnTo>
                <a:lnTo>
                  <a:pt x="171325" y="217776"/>
                </a:lnTo>
                <a:lnTo>
                  <a:pt x="178833" y="178721"/>
                </a:lnTo>
                <a:lnTo>
                  <a:pt x="202941" y="156085"/>
                </a:lnTo>
                <a:lnTo>
                  <a:pt x="219865" y="120018"/>
                </a:lnTo>
                <a:lnTo>
                  <a:pt x="218367" y="115980"/>
                </a:lnTo>
                <a:lnTo>
                  <a:pt x="234835" y="92048"/>
                </a:lnTo>
                <a:lnTo>
                  <a:pt x="232223" y="79604"/>
                </a:lnTo>
                <a:lnTo>
                  <a:pt x="235658" y="74190"/>
                </a:lnTo>
                <a:lnTo>
                  <a:pt x="235294" y="70234"/>
                </a:lnTo>
                <a:lnTo>
                  <a:pt x="238257" y="68291"/>
                </a:lnTo>
                <a:lnTo>
                  <a:pt x="238953" y="62235"/>
                </a:lnTo>
                <a:lnTo>
                  <a:pt x="241890" y="59778"/>
                </a:lnTo>
                <a:lnTo>
                  <a:pt x="246877" y="44782"/>
                </a:lnTo>
                <a:lnTo>
                  <a:pt x="241227" y="34223"/>
                </a:lnTo>
                <a:lnTo>
                  <a:pt x="242673" y="23717"/>
                </a:lnTo>
                <a:lnTo>
                  <a:pt x="248657" y="25771"/>
                </a:lnTo>
                <a:lnTo>
                  <a:pt x="251842" y="18200"/>
                </a:lnTo>
                <a:lnTo>
                  <a:pt x="280047" y="6046"/>
                </a:lnTo>
                <a:lnTo>
                  <a:pt x="281913" y="10021"/>
                </a:lnTo>
                <a:lnTo>
                  <a:pt x="287419" y="3137"/>
                </a:lnTo>
                <a:lnTo>
                  <a:pt x="292784" y="6880"/>
                </a:lnTo>
                <a:lnTo>
                  <a:pt x="305076" y="0"/>
                </a:lnTo>
                <a:lnTo>
                  <a:pt x="313161" y="8051"/>
                </a:lnTo>
                <a:lnTo>
                  <a:pt x="317425" y="6431"/>
                </a:lnTo>
                <a:lnTo>
                  <a:pt x="317160" y="13234"/>
                </a:lnTo>
                <a:lnTo>
                  <a:pt x="328875" y="17272"/>
                </a:lnTo>
                <a:lnTo>
                  <a:pt x="334563" y="35468"/>
                </a:lnTo>
                <a:lnTo>
                  <a:pt x="337219" y="113246"/>
                </a:lnTo>
                <a:lnTo>
                  <a:pt x="331244" y="120566"/>
                </a:lnTo>
                <a:lnTo>
                  <a:pt x="328736" y="142121"/>
                </a:lnTo>
                <a:lnTo>
                  <a:pt x="322831" y="144624"/>
                </a:lnTo>
                <a:lnTo>
                  <a:pt x="322693" y="149265"/>
                </a:lnTo>
                <a:lnTo>
                  <a:pt x="321288" y="145067"/>
                </a:lnTo>
                <a:lnTo>
                  <a:pt x="316494" y="155069"/>
                </a:lnTo>
                <a:lnTo>
                  <a:pt x="321653" y="165757"/>
                </a:lnTo>
                <a:lnTo>
                  <a:pt x="319069" y="181966"/>
                </a:lnTo>
                <a:lnTo>
                  <a:pt x="325081" y="188269"/>
                </a:lnTo>
                <a:lnTo>
                  <a:pt x="325211" y="199927"/>
                </a:lnTo>
                <a:lnTo>
                  <a:pt x="320216" y="204239"/>
                </a:lnTo>
                <a:lnTo>
                  <a:pt x="307401" y="242004"/>
                </a:lnTo>
                <a:lnTo>
                  <a:pt x="302813" y="243052"/>
                </a:lnTo>
                <a:lnTo>
                  <a:pt x="298890" y="255933"/>
                </a:lnTo>
                <a:lnTo>
                  <a:pt x="301846" y="264464"/>
                </a:lnTo>
                <a:lnTo>
                  <a:pt x="292021" y="283115"/>
                </a:lnTo>
                <a:lnTo>
                  <a:pt x="278330" y="296066"/>
                </a:lnTo>
                <a:lnTo>
                  <a:pt x="257839" y="296411"/>
                </a:lnTo>
                <a:lnTo>
                  <a:pt x="245017" y="307875"/>
                </a:lnTo>
                <a:lnTo>
                  <a:pt x="215077" y="311284"/>
                </a:lnTo>
                <a:lnTo>
                  <a:pt x="143549" y="331730"/>
                </a:lnTo>
                <a:lnTo>
                  <a:pt x="126994" y="359024"/>
                </a:lnTo>
                <a:lnTo>
                  <a:pt x="92276" y="396367"/>
                </a:lnTo>
                <a:lnTo>
                  <a:pt x="87133" y="399349"/>
                </a:lnTo>
                <a:lnTo>
                  <a:pt x="71415" y="396259"/>
                </a:lnTo>
                <a:close/>
              </a:path>
            </a:pathLst>
          </a:custGeom>
          <a:solidFill>
            <a:srgbClr val="F2F2F2"/>
          </a:solidFill>
          <a:ln w="6985">
            <a:solidFill>
              <a:srgbClr val="A3A3A3"/>
            </a:solidFill>
          </a:ln>
          <a:effectLst/>
        </p:spPr>
        <p:txBody>
          <a:bodyPr rtlCol="0" anchor="ctr"/>
          <a:lstStyle/>
          <a:p>
            <a:pPr algn="ctr"/>
            <a:endParaRPr/>
          </a:p>
        </p:txBody>
      </p:sp>
      <p:sp>
        <p:nvSpPr>
          <p:cNvPr id="27" name="Canarias · polígono 1027"/>
          <p:cNvSpPr/>
          <p:nvPr/>
        </p:nvSpPr>
        <p:spPr>
          <a:xfrm>
            <a:off x="1802680" y="4567112"/>
            <a:ext cx="6440" cy="10032"/>
          </a:xfrm>
          <a:custGeom>
            <a:avLst/>
            <a:gdLst/>
            <a:ahLst/>
            <a:cxnLst/>
            <a:rect l="l" t="t" r="r" b="b"/>
            <a:pathLst>
              <a:path w="10558" h="16447">
                <a:moveTo>
                  <a:pt x="8116" y="16447"/>
                </a:moveTo>
                <a:lnTo>
                  <a:pt x="2636" y="14405"/>
                </a:lnTo>
                <a:lnTo>
                  <a:pt x="0" y="7251"/>
                </a:lnTo>
                <a:lnTo>
                  <a:pt x="10558" y="0"/>
                </a:lnTo>
                <a:lnTo>
                  <a:pt x="8116" y="16447"/>
                </a:lnTo>
                <a:close/>
              </a:path>
            </a:pathLst>
          </a:custGeom>
          <a:solidFill>
            <a:srgbClr val="F2F2F2"/>
          </a:solidFill>
          <a:ln w="6985">
            <a:solidFill>
              <a:srgbClr val="A3A3A3"/>
            </a:solidFill>
          </a:ln>
          <a:effectLst/>
        </p:spPr>
        <p:txBody>
          <a:bodyPr rtlCol="0" anchor="ctr"/>
          <a:lstStyle/>
          <a:p>
            <a:pPr algn="ctr"/>
            <a:endParaRPr/>
          </a:p>
        </p:txBody>
      </p:sp>
      <p:sp>
        <p:nvSpPr>
          <p:cNvPr id="28" name="Canarias · polígono 1029"/>
          <p:cNvSpPr/>
          <p:nvPr/>
        </p:nvSpPr>
        <p:spPr>
          <a:xfrm>
            <a:off x="1788840" y="4403687"/>
            <a:ext cx="139017" cy="138355"/>
          </a:xfrm>
          <a:custGeom>
            <a:avLst/>
            <a:gdLst/>
            <a:ahLst/>
            <a:cxnLst/>
            <a:rect l="l" t="t" r="r" b="b"/>
            <a:pathLst>
              <a:path w="227897" h="226812">
                <a:moveTo>
                  <a:pt x="147708" y="162113"/>
                </a:moveTo>
                <a:lnTo>
                  <a:pt x="117355" y="181356"/>
                </a:lnTo>
                <a:lnTo>
                  <a:pt x="94489" y="180934"/>
                </a:lnTo>
                <a:lnTo>
                  <a:pt x="71509" y="188532"/>
                </a:lnTo>
                <a:lnTo>
                  <a:pt x="65375" y="206454"/>
                </a:lnTo>
                <a:lnTo>
                  <a:pt x="46588" y="226812"/>
                </a:lnTo>
                <a:lnTo>
                  <a:pt x="39941" y="215603"/>
                </a:lnTo>
                <a:lnTo>
                  <a:pt x="2419" y="214910"/>
                </a:lnTo>
                <a:lnTo>
                  <a:pt x="0" y="200006"/>
                </a:lnTo>
                <a:lnTo>
                  <a:pt x="11789" y="193601"/>
                </a:lnTo>
                <a:lnTo>
                  <a:pt x="25912" y="175082"/>
                </a:lnTo>
                <a:lnTo>
                  <a:pt x="23601" y="141531"/>
                </a:lnTo>
                <a:lnTo>
                  <a:pt x="32805" y="117101"/>
                </a:lnTo>
                <a:lnTo>
                  <a:pt x="50489" y="100971"/>
                </a:lnTo>
                <a:lnTo>
                  <a:pt x="59589" y="97897"/>
                </a:lnTo>
                <a:lnTo>
                  <a:pt x="61866" y="92136"/>
                </a:lnTo>
                <a:lnTo>
                  <a:pt x="78206" y="87954"/>
                </a:lnTo>
                <a:lnTo>
                  <a:pt x="86151" y="90786"/>
                </a:lnTo>
                <a:lnTo>
                  <a:pt x="98941" y="77451"/>
                </a:lnTo>
                <a:lnTo>
                  <a:pt x="113203" y="71677"/>
                </a:lnTo>
                <a:lnTo>
                  <a:pt x="113005" y="68151"/>
                </a:lnTo>
                <a:lnTo>
                  <a:pt x="108268" y="70293"/>
                </a:lnTo>
                <a:lnTo>
                  <a:pt x="110337" y="66093"/>
                </a:lnTo>
                <a:lnTo>
                  <a:pt x="118346" y="65718"/>
                </a:lnTo>
                <a:lnTo>
                  <a:pt x="122581" y="70427"/>
                </a:lnTo>
                <a:lnTo>
                  <a:pt x="137946" y="59054"/>
                </a:lnTo>
                <a:lnTo>
                  <a:pt x="145958" y="60346"/>
                </a:lnTo>
                <a:lnTo>
                  <a:pt x="158767" y="70538"/>
                </a:lnTo>
                <a:lnTo>
                  <a:pt x="166615" y="67717"/>
                </a:lnTo>
                <a:lnTo>
                  <a:pt x="175920" y="56249"/>
                </a:lnTo>
                <a:lnTo>
                  <a:pt x="177715" y="47928"/>
                </a:lnTo>
                <a:lnTo>
                  <a:pt x="177175" y="40741"/>
                </a:lnTo>
                <a:lnTo>
                  <a:pt x="189532" y="12800"/>
                </a:lnTo>
                <a:lnTo>
                  <a:pt x="202845" y="0"/>
                </a:lnTo>
                <a:lnTo>
                  <a:pt x="204877" y="8081"/>
                </a:lnTo>
                <a:lnTo>
                  <a:pt x="225587" y="18235"/>
                </a:lnTo>
                <a:lnTo>
                  <a:pt x="227897" y="24511"/>
                </a:lnTo>
                <a:lnTo>
                  <a:pt x="223091" y="48791"/>
                </a:lnTo>
                <a:lnTo>
                  <a:pt x="205694" y="63774"/>
                </a:lnTo>
                <a:lnTo>
                  <a:pt x="213968" y="84446"/>
                </a:lnTo>
                <a:lnTo>
                  <a:pt x="204619" y="104685"/>
                </a:lnTo>
                <a:lnTo>
                  <a:pt x="205418" y="125089"/>
                </a:lnTo>
                <a:lnTo>
                  <a:pt x="199818" y="128096"/>
                </a:lnTo>
                <a:lnTo>
                  <a:pt x="195005" y="140197"/>
                </a:lnTo>
                <a:lnTo>
                  <a:pt x="175728" y="149578"/>
                </a:lnTo>
                <a:lnTo>
                  <a:pt x="174216" y="156045"/>
                </a:lnTo>
                <a:lnTo>
                  <a:pt x="172614" y="150940"/>
                </a:lnTo>
                <a:lnTo>
                  <a:pt x="166863" y="160133"/>
                </a:lnTo>
                <a:lnTo>
                  <a:pt x="165749" y="158397"/>
                </a:lnTo>
                <a:lnTo>
                  <a:pt x="147708" y="162113"/>
                </a:lnTo>
                <a:close/>
              </a:path>
            </a:pathLst>
          </a:custGeom>
          <a:solidFill>
            <a:srgbClr val="F2F2F2"/>
          </a:solidFill>
          <a:ln w="6985">
            <a:solidFill>
              <a:srgbClr val="A3A3A3"/>
            </a:solidFill>
          </a:ln>
          <a:effectLst/>
        </p:spPr>
        <p:txBody>
          <a:bodyPr rtlCol="0" anchor="ctr"/>
          <a:lstStyle/>
          <a:p>
            <a:pPr algn="ctr"/>
            <a:endParaRPr/>
          </a:p>
        </p:txBody>
      </p:sp>
      <p:sp>
        <p:nvSpPr>
          <p:cNvPr id="29" name="Canarias · polígono 1053"/>
          <p:cNvSpPr/>
          <p:nvPr/>
        </p:nvSpPr>
        <p:spPr>
          <a:xfrm>
            <a:off x="1889251" y="4386536"/>
            <a:ext cx="22704" cy="25462"/>
          </a:xfrm>
          <a:custGeom>
            <a:avLst/>
            <a:gdLst/>
            <a:ahLst/>
            <a:cxnLst/>
            <a:rect l="l" t="t" r="r" b="b"/>
            <a:pathLst>
              <a:path w="37220" h="41741">
                <a:moveTo>
                  <a:pt x="29075" y="20958"/>
                </a:moveTo>
                <a:lnTo>
                  <a:pt x="22736" y="36214"/>
                </a:lnTo>
                <a:lnTo>
                  <a:pt x="6696" y="41741"/>
                </a:lnTo>
                <a:lnTo>
                  <a:pt x="0" y="38521"/>
                </a:lnTo>
                <a:lnTo>
                  <a:pt x="919" y="32862"/>
                </a:lnTo>
                <a:lnTo>
                  <a:pt x="10450" y="27180"/>
                </a:lnTo>
                <a:lnTo>
                  <a:pt x="17940" y="0"/>
                </a:lnTo>
                <a:lnTo>
                  <a:pt x="36591" y="11273"/>
                </a:lnTo>
                <a:lnTo>
                  <a:pt x="37220" y="14818"/>
                </a:lnTo>
                <a:lnTo>
                  <a:pt x="29075" y="20958"/>
                </a:lnTo>
                <a:close/>
              </a:path>
            </a:pathLst>
          </a:custGeom>
          <a:solidFill>
            <a:srgbClr val="F2F2F2"/>
          </a:solidFill>
          <a:ln w="6985">
            <a:solidFill>
              <a:srgbClr val="A3A3A3"/>
            </a:solidFill>
          </a:ln>
          <a:effectLst/>
        </p:spPr>
        <p:txBody>
          <a:bodyPr rtlCol="0" anchor="ctr"/>
          <a:lstStyle/>
          <a:p>
            <a:pPr algn="ctr"/>
            <a:endParaRPr/>
          </a:p>
        </p:txBody>
      </p:sp>
      <p:sp>
        <p:nvSpPr>
          <p:cNvPr id="30" name="Canarias · polígono 1055"/>
          <p:cNvSpPr/>
          <p:nvPr/>
        </p:nvSpPr>
        <p:spPr>
          <a:xfrm>
            <a:off x="1891457" y="4381689"/>
            <a:ext cx="3091" cy="5277"/>
          </a:xfrm>
          <a:custGeom>
            <a:avLst/>
            <a:gdLst/>
            <a:ahLst/>
            <a:cxnLst/>
            <a:rect l="l" t="t" r="r" b="b"/>
            <a:pathLst>
              <a:path w="5068" h="8652">
                <a:moveTo>
                  <a:pt x="5068" y="0"/>
                </a:moveTo>
                <a:lnTo>
                  <a:pt x="4425" y="8188"/>
                </a:lnTo>
                <a:lnTo>
                  <a:pt x="0" y="8652"/>
                </a:lnTo>
                <a:lnTo>
                  <a:pt x="299" y="978"/>
                </a:lnTo>
                <a:lnTo>
                  <a:pt x="5068" y="0"/>
                </a:lnTo>
                <a:close/>
              </a:path>
            </a:pathLst>
          </a:custGeom>
          <a:solidFill>
            <a:srgbClr val="F2F2F2"/>
          </a:solidFill>
          <a:ln w="6985">
            <a:solidFill>
              <a:srgbClr val="A3A3A3"/>
            </a:solidFill>
          </a:ln>
          <a:effectLst/>
        </p:spPr>
        <p:txBody>
          <a:bodyPr rtlCol="0" anchor="ctr"/>
          <a:lstStyle/>
          <a:p>
            <a:pPr algn="ctr"/>
            <a:endParaRPr/>
          </a:p>
        </p:txBody>
      </p:sp>
      <p:sp>
        <p:nvSpPr>
          <p:cNvPr id="31" name="Canarias · polígono 1057"/>
          <p:cNvSpPr/>
          <p:nvPr/>
        </p:nvSpPr>
        <p:spPr>
          <a:xfrm>
            <a:off x="1893970" y="4343342"/>
            <a:ext cx="13681" cy="11497"/>
          </a:xfrm>
          <a:custGeom>
            <a:avLst/>
            <a:gdLst/>
            <a:ahLst/>
            <a:cxnLst/>
            <a:rect l="l" t="t" r="r" b="b"/>
            <a:pathLst>
              <a:path w="22428" h="18849">
                <a:moveTo>
                  <a:pt x="0" y="11990"/>
                </a:moveTo>
                <a:lnTo>
                  <a:pt x="6569" y="3319"/>
                </a:lnTo>
                <a:lnTo>
                  <a:pt x="12903" y="0"/>
                </a:lnTo>
                <a:lnTo>
                  <a:pt x="22428" y="7516"/>
                </a:lnTo>
                <a:lnTo>
                  <a:pt x="12378" y="17829"/>
                </a:lnTo>
                <a:lnTo>
                  <a:pt x="4285" y="18849"/>
                </a:lnTo>
                <a:lnTo>
                  <a:pt x="0" y="11990"/>
                </a:lnTo>
                <a:close/>
              </a:path>
            </a:pathLst>
          </a:custGeom>
          <a:solidFill>
            <a:srgbClr val="F2F2F2"/>
          </a:solidFill>
          <a:ln w="6985">
            <a:solidFill>
              <a:srgbClr val="A3A3A3"/>
            </a:solidFill>
          </a:ln>
          <a:effectLst/>
        </p:spPr>
        <p:txBody>
          <a:bodyPr rtlCol="0" anchor="ctr"/>
          <a:lstStyle/>
          <a:p>
            <a:pPr algn="ctr"/>
            <a:endParaRPr/>
          </a:p>
        </p:txBody>
      </p:sp>
      <p:sp>
        <p:nvSpPr>
          <p:cNvPr id="32" name="Cantabria · polígono 1"/>
          <p:cNvSpPr/>
          <p:nvPr/>
        </p:nvSpPr>
        <p:spPr>
          <a:xfrm>
            <a:off x="3351017" y="2124760"/>
            <a:ext cx="500000" cy="304217"/>
          </a:xfrm>
          <a:custGeom>
            <a:avLst/>
            <a:gdLst/>
            <a:ahLst/>
            <a:cxnLst/>
            <a:rect l="l" t="t" r="r" b="b"/>
            <a:pathLst>
              <a:path w="819673" h="498717">
                <a:moveTo>
                  <a:pt x="337787" y="424287"/>
                </a:moveTo>
                <a:lnTo>
                  <a:pt x="314133" y="442095"/>
                </a:lnTo>
                <a:lnTo>
                  <a:pt x="307030" y="440139"/>
                </a:lnTo>
                <a:lnTo>
                  <a:pt x="301427" y="432660"/>
                </a:lnTo>
                <a:lnTo>
                  <a:pt x="298946" y="402386"/>
                </a:lnTo>
                <a:lnTo>
                  <a:pt x="302946" y="398446"/>
                </a:lnTo>
                <a:lnTo>
                  <a:pt x="295939" y="393595"/>
                </a:lnTo>
                <a:lnTo>
                  <a:pt x="295302" y="369888"/>
                </a:lnTo>
                <a:lnTo>
                  <a:pt x="283615" y="362528"/>
                </a:lnTo>
                <a:lnTo>
                  <a:pt x="242488" y="357886"/>
                </a:lnTo>
                <a:lnTo>
                  <a:pt x="230262" y="342974"/>
                </a:lnTo>
                <a:lnTo>
                  <a:pt x="218345" y="316644"/>
                </a:lnTo>
                <a:lnTo>
                  <a:pt x="201883" y="309594"/>
                </a:lnTo>
                <a:lnTo>
                  <a:pt x="194525" y="301251"/>
                </a:lnTo>
                <a:lnTo>
                  <a:pt x="187535" y="299522"/>
                </a:lnTo>
                <a:lnTo>
                  <a:pt x="181140" y="314225"/>
                </a:lnTo>
                <a:lnTo>
                  <a:pt x="171333" y="314940"/>
                </a:lnTo>
                <a:lnTo>
                  <a:pt x="159031" y="308391"/>
                </a:lnTo>
                <a:lnTo>
                  <a:pt x="140668" y="327043"/>
                </a:lnTo>
                <a:lnTo>
                  <a:pt x="117901" y="316274"/>
                </a:lnTo>
                <a:lnTo>
                  <a:pt x="102071" y="328929"/>
                </a:lnTo>
                <a:lnTo>
                  <a:pt x="80303" y="322362"/>
                </a:lnTo>
                <a:lnTo>
                  <a:pt x="70730" y="322592"/>
                </a:lnTo>
                <a:lnTo>
                  <a:pt x="62560" y="327854"/>
                </a:lnTo>
                <a:lnTo>
                  <a:pt x="54706" y="325912"/>
                </a:lnTo>
                <a:lnTo>
                  <a:pt x="52067" y="322025"/>
                </a:lnTo>
                <a:lnTo>
                  <a:pt x="56487" y="308298"/>
                </a:lnTo>
                <a:lnTo>
                  <a:pt x="53643" y="304677"/>
                </a:lnTo>
                <a:lnTo>
                  <a:pt x="41119" y="303282"/>
                </a:lnTo>
                <a:lnTo>
                  <a:pt x="40731" y="290489"/>
                </a:lnTo>
                <a:lnTo>
                  <a:pt x="8771" y="272540"/>
                </a:lnTo>
                <a:lnTo>
                  <a:pt x="7298" y="263408"/>
                </a:lnTo>
                <a:lnTo>
                  <a:pt x="0" y="256678"/>
                </a:lnTo>
                <a:lnTo>
                  <a:pt x="8120" y="235873"/>
                </a:lnTo>
                <a:lnTo>
                  <a:pt x="993" y="222936"/>
                </a:lnTo>
                <a:lnTo>
                  <a:pt x="25264" y="218984"/>
                </a:lnTo>
                <a:lnTo>
                  <a:pt x="34887" y="213008"/>
                </a:lnTo>
                <a:lnTo>
                  <a:pt x="46793" y="218347"/>
                </a:lnTo>
                <a:lnTo>
                  <a:pt x="54616" y="216786"/>
                </a:lnTo>
                <a:lnTo>
                  <a:pt x="58107" y="192442"/>
                </a:lnTo>
                <a:lnTo>
                  <a:pt x="62814" y="188273"/>
                </a:lnTo>
                <a:lnTo>
                  <a:pt x="58030" y="169875"/>
                </a:lnTo>
                <a:lnTo>
                  <a:pt x="70025" y="163571"/>
                </a:lnTo>
                <a:lnTo>
                  <a:pt x="105896" y="163428"/>
                </a:lnTo>
                <a:lnTo>
                  <a:pt x="103500" y="157859"/>
                </a:lnTo>
                <a:lnTo>
                  <a:pt x="117456" y="142554"/>
                </a:lnTo>
                <a:lnTo>
                  <a:pt x="144333" y="150436"/>
                </a:lnTo>
                <a:lnTo>
                  <a:pt x="146447" y="162174"/>
                </a:lnTo>
                <a:lnTo>
                  <a:pt x="157940" y="156094"/>
                </a:lnTo>
                <a:lnTo>
                  <a:pt x="158436" y="118017"/>
                </a:lnTo>
                <a:lnTo>
                  <a:pt x="150675" y="112867"/>
                </a:lnTo>
                <a:lnTo>
                  <a:pt x="150038" y="104527"/>
                </a:lnTo>
                <a:lnTo>
                  <a:pt x="154128" y="102506"/>
                </a:lnTo>
                <a:lnTo>
                  <a:pt x="152707" y="96832"/>
                </a:lnTo>
                <a:lnTo>
                  <a:pt x="159077" y="97844"/>
                </a:lnTo>
                <a:lnTo>
                  <a:pt x="163727" y="79617"/>
                </a:lnTo>
                <a:lnTo>
                  <a:pt x="180494" y="78360"/>
                </a:lnTo>
                <a:lnTo>
                  <a:pt x="182535" y="82738"/>
                </a:lnTo>
                <a:lnTo>
                  <a:pt x="196479" y="76838"/>
                </a:lnTo>
                <a:lnTo>
                  <a:pt x="197438" y="79716"/>
                </a:lnTo>
                <a:lnTo>
                  <a:pt x="210361" y="76528"/>
                </a:lnTo>
                <a:lnTo>
                  <a:pt x="222090" y="80079"/>
                </a:lnTo>
                <a:lnTo>
                  <a:pt x="224639" y="78532"/>
                </a:lnTo>
                <a:lnTo>
                  <a:pt x="222557" y="82094"/>
                </a:lnTo>
                <a:lnTo>
                  <a:pt x="246010" y="71520"/>
                </a:lnTo>
                <a:lnTo>
                  <a:pt x="252100" y="81212"/>
                </a:lnTo>
                <a:lnTo>
                  <a:pt x="267563" y="81654"/>
                </a:lnTo>
                <a:lnTo>
                  <a:pt x="268808" y="78710"/>
                </a:lnTo>
                <a:lnTo>
                  <a:pt x="275107" y="83370"/>
                </a:lnTo>
                <a:lnTo>
                  <a:pt x="297891" y="75033"/>
                </a:lnTo>
                <a:lnTo>
                  <a:pt x="303386" y="78229"/>
                </a:lnTo>
                <a:lnTo>
                  <a:pt x="323112" y="71772"/>
                </a:lnTo>
                <a:lnTo>
                  <a:pt x="325693" y="74715"/>
                </a:lnTo>
                <a:lnTo>
                  <a:pt x="356455" y="62907"/>
                </a:lnTo>
                <a:lnTo>
                  <a:pt x="370966" y="50001"/>
                </a:lnTo>
                <a:lnTo>
                  <a:pt x="372833" y="54958"/>
                </a:lnTo>
                <a:lnTo>
                  <a:pt x="382928" y="53210"/>
                </a:lnTo>
                <a:lnTo>
                  <a:pt x="387794" y="45455"/>
                </a:lnTo>
                <a:lnTo>
                  <a:pt x="388937" y="51121"/>
                </a:lnTo>
                <a:lnTo>
                  <a:pt x="394145" y="51695"/>
                </a:lnTo>
                <a:lnTo>
                  <a:pt x="399890" y="43058"/>
                </a:lnTo>
                <a:lnTo>
                  <a:pt x="409249" y="49103"/>
                </a:lnTo>
                <a:lnTo>
                  <a:pt x="417309" y="44670"/>
                </a:lnTo>
                <a:lnTo>
                  <a:pt x="420358" y="48307"/>
                </a:lnTo>
                <a:lnTo>
                  <a:pt x="430756" y="38395"/>
                </a:lnTo>
                <a:lnTo>
                  <a:pt x="436320" y="28221"/>
                </a:lnTo>
                <a:lnTo>
                  <a:pt x="437620" y="29371"/>
                </a:lnTo>
                <a:lnTo>
                  <a:pt x="440966" y="28855"/>
                </a:lnTo>
                <a:lnTo>
                  <a:pt x="442219" y="30144"/>
                </a:lnTo>
                <a:lnTo>
                  <a:pt x="455156" y="23779"/>
                </a:lnTo>
                <a:lnTo>
                  <a:pt x="462076" y="24331"/>
                </a:lnTo>
                <a:lnTo>
                  <a:pt x="460697" y="28434"/>
                </a:lnTo>
                <a:lnTo>
                  <a:pt x="468479" y="22093"/>
                </a:lnTo>
                <a:lnTo>
                  <a:pt x="476203" y="24959"/>
                </a:lnTo>
                <a:lnTo>
                  <a:pt x="485852" y="19696"/>
                </a:lnTo>
                <a:lnTo>
                  <a:pt x="487802" y="23442"/>
                </a:lnTo>
                <a:lnTo>
                  <a:pt x="500852" y="12432"/>
                </a:lnTo>
                <a:lnTo>
                  <a:pt x="513549" y="14534"/>
                </a:lnTo>
                <a:lnTo>
                  <a:pt x="512792" y="18248"/>
                </a:lnTo>
                <a:lnTo>
                  <a:pt x="516810" y="18641"/>
                </a:lnTo>
                <a:lnTo>
                  <a:pt x="513703" y="24527"/>
                </a:lnTo>
                <a:lnTo>
                  <a:pt x="518234" y="28944"/>
                </a:lnTo>
                <a:lnTo>
                  <a:pt x="524106" y="30844"/>
                </a:lnTo>
                <a:lnTo>
                  <a:pt x="505580" y="34627"/>
                </a:lnTo>
                <a:lnTo>
                  <a:pt x="499519" y="42602"/>
                </a:lnTo>
                <a:lnTo>
                  <a:pt x="494218" y="41143"/>
                </a:lnTo>
                <a:lnTo>
                  <a:pt x="499276" y="45693"/>
                </a:lnTo>
                <a:lnTo>
                  <a:pt x="493094" y="47212"/>
                </a:lnTo>
                <a:lnTo>
                  <a:pt x="499124" y="50874"/>
                </a:lnTo>
                <a:lnTo>
                  <a:pt x="491642" y="52101"/>
                </a:lnTo>
                <a:lnTo>
                  <a:pt x="504631" y="57933"/>
                </a:lnTo>
                <a:lnTo>
                  <a:pt x="492481" y="70107"/>
                </a:lnTo>
                <a:lnTo>
                  <a:pt x="496073" y="67316"/>
                </a:lnTo>
                <a:lnTo>
                  <a:pt x="501545" y="79609"/>
                </a:lnTo>
                <a:lnTo>
                  <a:pt x="522538" y="71416"/>
                </a:lnTo>
                <a:lnTo>
                  <a:pt x="502990" y="77887"/>
                </a:lnTo>
                <a:lnTo>
                  <a:pt x="499046" y="70401"/>
                </a:lnTo>
                <a:lnTo>
                  <a:pt x="502861" y="63832"/>
                </a:lnTo>
                <a:lnTo>
                  <a:pt x="506243" y="67812"/>
                </a:lnTo>
                <a:lnTo>
                  <a:pt x="510040" y="62259"/>
                </a:lnTo>
                <a:lnTo>
                  <a:pt x="516471" y="61512"/>
                </a:lnTo>
                <a:lnTo>
                  <a:pt x="510623" y="54054"/>
                </a:lnTo>
                <a:lnTo>
                  <a:pt x="517962" y="42636"/>
                </a:lnTo>
                <a:lnTo>
                  <a:pt x="527650" y="43485"/>
                </a:lnTo>
                <a:lnTo>
                  <a:pt x="524478" y="52760"/>
                </a:lnTo>
                <a:lnTo>
                  <a:pt x="527029" y="55102"/>
                </a:lnTo>
                <a:lnTo>
                  <a:pt x="537039" y="54518"/>
                </a:lnTo>
                <a:lnTo>
                  <a:pt x="541827" y="47284"/>
                </a:lnTo>
                <a:lnTo>
                  <a:pt x="546511" y="60578"/>
                </a:lnTo>
                <a:lnTo>
                  <a:pt x="548883" y="60432"/>
                </a:lnTo>
                <a:lnTo>
                  <a:pt x="547763" y="62085"/>
                </a:lnTo>
                <a:lnTo>
                  <a:pt x="550073" y="67948"/>
                </a:lnTo>
                <a:lnTo>
                  <a:pt x="548972" y="60425"/>
                </a:lnTo>
                <a:lnTo>
                  <a:pt x="541966" y="46615"/>
                </a:lnTo>
                <a:lnTo>
                  <a:pt x="535912" y="53620"/>
                </a:lnTo>
                <a:lnTo>
                  <a:pt x="529315" y="51862"/>
                </a:lnTo>
                <a:lnTo>
                  <a:pt x="532283" y="41011"/>
                </a:lnTo>
                <a:lnTo>
                  <a:pt x="517414" y="36803"/>
                </a:lnTo>
                <a:lnTo>
                  <a:pt x="537914" y="36098"/>
                </a:lnTo>
                <a:lnTo>
                  <a:pt x="543375" y="26609"/>
                </a:lnTo>
                <a:lnTo>
                  <a:pt x="551833" y="22580"/>
                </a:lnTo>
                <a:lnTo>
                  <a:pt x="563670" y="23635"/>
                </a:lnTo>
                <a:lnTo>
                  <a:pt x="581170" y="9908"/>
                </a:lnTo>
                <a:lnTo>
                  <a:pt x="586680" y="11319"/>
                </a:lnTo>
                <a:lnTo>
                  <a:pt x="597069" y="9609"/>
                </a:lnTo>
                <a:lnTo>
                  <a:pt x="607874" y="0"/>
                </a:lnTo>
                <a:lnTo>
                  <a:pt x="613129" y="4750"/>
                </a:lnTo>
                <a:lnTo>
                  <a:pt x="628596" y="3950"/>
                </a:lnTo>
                <a:lnTo>
                  <a:pt x="632117" y="13250"/>
                </a:lnTo>
                <a:lnTo>
                  <a:pt x="636418" y="14105"/>
                </a:lnTo>
                <a:lnTo>
                  <a:pt x="638357" y="11602"/>
                </a:lnTo>
                <a:lnTo>
                  <a:pt x="644622" y="14233"/>
                </a:lnTo>
                <a:lnTo>
                  <a:pt x="643815" y="22764"/>
                </a:lnTo>
                <a:lnTo>
                  <a:pt x="653907" y="28627"/>
                </a:lnTo>
                <a:lnTo>
                  <a:pt x="684208" y="34295"/>
                </a:lnTo>
                <a:lnTo>
                  <a:pt x="684738" y="48218"/>
                </a:lnTo>
                <a:lnTo>
                  <a:pt x="670628" y="49739"/>
                </a:lnTo>
                <a:lnTo>
                  <a:pt x="667791" y="45836"/>
                </a:lnTo>
                <a:lnTo>
                  <a:pt x="667882" y="51108"/>
                </a:lnTo>
                <a:lnTo>
                  <a:pt x="658842" y="53292"/>
                </a:lnTo>
                <a:lnTo>
                  <a:pt x="654924" y="58972"/>
                </a:lnTo>
                <a:lnTo>
                  <a:pt x="668465" y="54672"/>
                </a:lnTo>
                <a:lnTo>
                  <a:pt x="667911" y="72803"/>
                </a:lnTo>
                <a:lnTo>
                  <a:pt x="674977" y="51501"/>
                </a:lnTo>
                <a:lnTo>
                  <a:pt x="687075" y="66659"/>
                </a:lnTo>
                <a:lnTo>
                  <a:pt x="692125" y="66508"/>
                </a:lnTo>
                <a:lnTo>
                  <a:pt x="689436" y="65328"/>
                </a:lnTo>
                <a:lnTo>
                  <a:pt x="693237" y="62700"/>
                </a:lnTo>
                <a:lnTo>
                  <a:pt x="693698" y="64602"/>
                </a:lnTo>
                <a:lnTo>
                  <a:pt x="696999" y="65637"/>
                </a:lnTo>
                <a:lnTo>
                  <a:pt x="729245" y="67022"/>
                </a:lnTo>
                <a:lnTo>
                  <a:pt x="735790" y="62709"/>
                </a:lnTo>
                <a:lnTo>
                  <a:pt x="737111" y="73498"/>
                </a:lnTo>
                <a:lnTo>
                  <a:pt x="740655" y="73401"/>
                </a:lnTo>
                <a:lnTo>
                  <a:pt x="745142" y="68967"/>
                </a:lnTo>
                <a:lnTo>
                  <a:pt x="756306" y="73453"/>
                </a:lnTo>
                <a:lnTo>
                  <a:pt x="781835" y="77751"/>
                </a:lnTo>
                <a:lnTo>
                  <a:pt x="785207" y="79562"/>
                </a:lnTo>
                <a:lnTo>
                  <a:pt x="783770" y="84979"/>
                </a:lnTo>
                <a:lnTo>
                  <a:pt x="787051" y="84398"/>
                </a:lnTo>
                <a:lnTo>
                  <a:pt x="791163" y="87866"/>
                </a:lnTo>
                <a:lnTo>
                  <a:pt x="786783" y="86762"/>
                </a:lnTo>
                <a:lnTo>
                  <a:pt x="789687" y="92089"/>
                </a:lnTo>
                <a:lnTo>
                  <a:pt x="796205" y="93033"/>
                </a:lnTo>
                <a:lnTo>
                  <a:pt x="798472" y="99018"/>
                </a:lnTo>
                <a:lnTo>
                  <a:pt x="802435" y="98222"/>
                </a:lnTo>
                <a:lnTo>
                  <a:pt x="813868" y="107903"/>
                </a:lnTo>
                <a:lnTo>
                  <a:pt x="817913" y="106349"/>
                </a:lnTo>
                <a:lnTo>
                  <a:pt x="819673" y="128885"/>
                </a:lnTo>
                <a:lnTo>
                  <a:pt x="815968" y="140776"/>
                </a:lnTo>
                <a:lnTo>
                  <a:pt x="798685" y="142675"/>
                </a:lnTo>
                <a:lnTo>
                  <a:pt x="790863" y="152497"/>
                </a:lnTo>
                <a:lnTo>
                  <a:pt x="764350" y="144282"/>
                </a:lnTo>
                <a:lnTo>
                  <a:pt x="751525" y="148025"/>
                </a:lnTo>
                <a:lnTo>
                  <a:pt x="749684" y="141149"/>
                </a:lnTo>
                <a:lnTo>
                  <a:pt x="735839" y="146641"/>
                </a:lnTo>
                <a:lnTo>
                  <a:pt x="731641" y="140406"/>
                </a:lnTo>
                <a:lnTo>
                  <a:pt x="726476" y="145435"/>
                </a:lnTo>
                <a:lnTo>
                  <a:pt x="728665" y="156166"/>
                </a:lnTo>
                <a:lnTo>
                  <a:pt x="707225" y="161257"/>
                </a:lnTo>
                <a:lnTo>
                  <a:pt x="701037" y="176216"/>
                </a:lnTo>
                <a:lnTo>
                  <a:pt x="692541" y="174872"/>
                </a:lnTo>
                <a:lnTo>
                  <a:pt x="693048" y="180171"/>
                </a:lnTo>
                <a:lnTo>
                  <a:pt x="674929" y="183846"/>
                </a:lnTo>
                <a:lnTo>
                  <a:pt x="683187" y="203616"/>
                </a:lnTo>
                <a:lnTo>
                  <a:pt x="683016" y="226982"/>
                </a:lnTo>
                <a:lnTo>
                  <a:pt x="690602" y="251812"/>
                </a:lnTo>
                <a:lnTo>
                  <a:pt x="646584" y="249914"/>
                </a:lnTo>
                <a:lnTo>
                  <a:pt x="609851" y="237888"/>
                </a:lnTo>
                <a:lnTo>
                  <a:pt x="601218" y="240955"/>
                </a:lnTo>
                <a:lnTo>
                  <a:pt x="596687" y="227876"/>
                </a:lnTo>
                <a:lnTo>
                  <a:pt x="578909" y="221094"/>
                </a:lnTo>
                <a:lnTo>
                  <a:pt x="552899" y="262763"/>
                </a:lnTo>
                <a:lnTo>
                  <a:pt x="528123" y="273358"/>
                </a:lnTo>
                <a:lnTo>
                  <a:pt x="526590" y="284568"/>
                </a:lnTo>
                <a:lnTo>
                  <a:pt x="510831" y="288164"/>
                </a:lnTo>
                <a:lnTo>
                  <a:pt x="501678" y="282653"/>
                </a:lnTo>
                <a:lnTo>
                  <a:pt x="495274" y="286782"/>
                </a:lnTo>
                <a:lnTo>
                  <a:pt x="483778" y="284071"/>
                </a:lnTo>
                <a:lnTo>
                  <a:pt x="481540" y="288416"/>
                </a:lnTo>
                <a:lnTo>
                  <a:pt x="491496" y="297729"/>
                </a:lnTo>
                <a:lnTo>
                  <a:pt x="482558" y="307242"/>
                </a:lnTo>
                <a:lnTo>
                  <a:pt x="481774" y="313960"/>
                </a:lnTo>
                <a:lnTo>
                  <a:pt x="474046" y="310564"/>
                </a:lnTo>
                <a:lnTo>
                  <a:pt x="462655" y="312085"/>
                </a:lnTo>
                <a:lnTo>
                  <a:pt x="451669" y="330139"/>
                </a:lnTo>
                <a:lnTo>
                  <a:pt x="431242" y="341049"/>
                </a:lnTo>
                <a:lnTo>
                  <a:pt x="414630" y="385380"/>
                </a:lnTo>
                <a:lnTo>
                  <a:pt x="422450" y="397519"/>
                </a:lnTo>
                <a:lnTo>
                  <a:pt x="437668" y="399429"/>
                </a:lnTo>
                <a:lnTo>
                  <a:pt x="443967" y="395973"/>
                </a:lnTo>
                <a:lnTo>
                  <a:pt x="442244" y="406051"/>
                </a:lnTo>
                <a:lnTo>
                  <a:pt x="452818" y="390355"/>
                </a:lnTo>
                <a:lnTo>
                  <a:pt x="462602" y="388902"/>
                </a:lnTo>
                <a:lnTo>
                  <a:pt x="464396" y="373343"/>
                </a:lnTo>
                <a:lnTo>
                  <a:pt x="474223" y="369486"/>
                </a:lnTo>
                <a:lnTo>
                  <a:pt x="491651" y="385695"/>
                </a:lnTo>
                <a:lnTo>
                  <a:pt x="490346" y="393337"/>
                </a:lnTo>
                <a:lnTo>
                  <a:pt x="481534" y="392697"/>
                </a:lnTo>
                <a:lnTo>
                  <a:pt x="474818" y="405962"/>
                </a:lnTo>
                <a:lnTo>
                  <a:pt x="463167" y="404004"/>
                </a:lnTo>
                <a:lnTo>
                  <a:pt x="454081" y="395653"/>
                </a:lnTo>
                <a:lnTo>
                  <a:pt x="462011" y="414029"/>
                </a:lnTo>
                <a:lnTo>
                  <a:pt x="446646" y="412802"/>
                </a:lnTo>
                <a:lnTo>
                  <a:pt x="459737" y="417603"/>
                </a:lnTo>
                <a:lnTo>
                  <a:pt x="451534" y="431644"/>
                </a:lnTo>
                <a:lnTo>
                  <a:pt x="467910" y="437637"/>
                </a:lnTo>
                <a:lnTo>
                  <a:pt x="473555" y="433754"/>
                </a:lnTo>
                <a:lnTo>
                  <a:pt x="470870" y="422101"/>
                </a:lnTo>
                <a:lnTo>
                  <a:pt x="475682" y="412326"/>
                </a:lnTo>
                <a:lnTo>
                  <a:pt x="493807" y="424561"/>
                </a:lnTo>
                <a:lnTo>
                  <a:pt x="489620" y="434452"/>
                </a:lnTo>
                <a:lnTo>
                  <a:pt x="498238" y="447267"/>
                </a:lnTo>
                <a:lnTo>
                  <a:pt x="495076" y="471958"/>
                </a:lnTo>
                <a:lnTo>
                  <a:pt x="475898" y="480098"/>
                </a:lnTo>
                <a:lnTo>
                  <a:pt x="460932" y="468230"/>
                </a:lnTo>
                <a:lnTo>
                  <a:pt x="458028" y="478246"/>
                </a:lnTo>
                <a:lnTo>
                  <a:pt x="453602" y="480108"/>
                </a:lnTo>
                <a:lnTo>
                  <a:pt x="452982" y="491957"/>
                </a:lnTo>
                <a:lnTo>
                  <a:pt x="443524" y="487954"/>
                </a:lnTo>
                <a:lnTo>
                  <a:pt x="434755" y="492536"/>
                </a:lnTo>
                <a:lnTo>
                  <a:pt x="435821" y="496205"/>
                </a:lnTo>
                <a:lnTo>
                  <a:pt x="420262" y="498717"/>
                </a:lnTo>
                <a:lnTo>
                  <a:pt x="418960" y="492009"/>
                </a:lnTo>
                <a:lnTo>
                  <a:pt x="410259" y="491568"/>
                </a:lnTo>
                <a:lnTo>
                  <a:pt x="411771" y="471893"/>
                </a:lnTo>
                <a:lnTo>
                  <a:pt x="406508" y="450781"/>
                </a:lnTo>
                <a:lnTo>
                  <a:pt x="400083" y="458505"/>
                </a:lnTo>
                <a:lnTo>
                  <a:pt x="403261" y="467023"/>
                </a:lnTo>
                <a:lnTo>
                  <a:pt x="394236" y="470384"/>
                </a:lnTo>
                <a:lnTo>
                  <a:pt x="395705" y="478860"/>
                </a:lnTo>
                <a:lnTo>
                  <a:pt x="389018" y="478565"/>
                </a:lnTo>
                <a:lnTo>
                  <a:pt x="385905" y="484466"/>
                </a:lnTo>
                <a:lnTo>
                  <a:pt x="387882" y="492997"/>
                </a:lnTo>
                <a:lnTo>
                  <a:pt x="370857" y="496394"/>
                </a:lnTo>
                <a:lnTo>
                  <a:pt x="369063" y="489400"/>
                </a:lnTo>
                <a:lnTo>
                  <a:pt x="364672" y="488671"/>
                </a:lnTo>
                <a:lnTo>
                  <a:pt x="362629" y="476926"/>
                </a:lnTo>
                <a:lnTo>
                  <a:pt x="350699" y="474893"/>
                </a:lnTo>
                <a:lnTo>
                  <a:pt x="337582" y="478161"/>
                </a:lnTo>
                <a:lnTo>
                  <a:pt x="322189" y="464359"/>
                </a:lnTo>
                <a:lnTo>
                  <a:pt x="320567" y="459928"/>
                </a:lnTo>
                <a:lnTo>
                  <a:pt x="324005" y="454053"/>
                </a:lnTo>
                <a:lnTo>
                  <a:pt x="334442" y="446537"/>
                </a:lnTo>
                <a:lnTo>
                  <a:pt x="342331" y="452099"/>
                </a:lnTo>
                <a:lnTo>
                  <a:pt x="348375" y="440836"/>
                </a:lnTo>
                <a:lnTo>
                  <a:pt x="349395" y="433985"/>
                </a:lnTo>
                <a:lnTo>
                  <a:pt x="340205" y="430279"/>
                </a:lnTo>
                <a:lnTo>
                  <a:pt x="337787" y="424287"/>
                </a:lnTo>
                <a:close/>
              </a:path>
            </a:pathLst>
          </a:custGeom>
          <a:solidFill>
            <a:srgbClr val="F2F2F2"/>
          </a:solidFill>
          <a:ln w="6985">
            <a:solidFill>
              <a:srgbClr val="A3A3A3"/>
            </a:solidFill>
          </a:ln>
          <a:effectLst/>
        </p:spPr>
        <p:txBody>
          <a:bodyPr rtlCol="0" anchor="ctr"/>
          <a:lstStyle/>
          <a:p>
            <a:pPr algn="ctr"/>
            <a:endParaRPr/>
          </a:p>
        </p:txBody>
      </p:sp>
      <p:sp>
        <p:nvSpPr>
          <p:cNvPr id="33" name="Cantabria · polígono 59"/>
          <p:cNvSpPr/>
          <p:nvPr/>
        </p:nvSpPr>
        <p:spPr>
          <a:xfrm>
            <a:off x="3805153" y="2224438"/>
            <a:ext cx="16618" cy="28205"/>
          </a:xfrm>
          <a:custGeom>
            <a:avLst/>
            <a:gdLst/>
            <a:ahLst/>
            <a:cxnLst/>
            <a:rect l="l" t="t" r="r" b="b"/>
            <a:pathLst>
              <a:path w="27243" h="46239">
                <a:moveTo>
                  <a:pt x="580" y="5861"/>
                </a:moveTo>
                <a:lnTo>
                  <a:pt x="20060" y="0"/>
                </a:lnTo>
                <a:lnTo>
                  <a:pt x="27243" y="4939"/>
                </a:lnTo>
                <a:lnTo>
                  <a:pt x="25875" y="13887"/>
                </a:lnTo>
                <a:lnTo>
                  <a:pt x="16831" y="24455"/>
                </a:lnTo>
                <a:lnTo>
                  <a:pt x="19309" y="40397"/>
                </a:lnTo>
                <a:lnTo>
                  <a:pt x="10076" y="46239"/>
                </a:lnTo>
                <a:lnTo>
                  <a:pt x="4298" y="40393"/>
                </a:lnTo>
                <a:lnTo>
                  <a:pt x="6299" y="17359"/>
                </a:lnTo>
                <a:lnTo>
                  <a:pt x="0" y="9122"/>
                </a:lnTo>
                <a:lnTo>
                  <a:pt x="580" y="5861"/>
                </a:lnTo>
                <a:close/>
              </a:path>
            </a:pathLst>
          </a:custGeom>
          <a:solidFill>
            <a:srgbClr val="F2F2F2"/>
          </a:solidFill>
          <a:ln w="6985">
            <a:solidFill>
              <a:srgbClr val="A3A3A3"/>
            </a:solidFill>
          </a:ln>
          <a:effectLst/>
        </p:spPr>
        <p:txBody>
          <a:bodyPr rtlCol="0" anchor="ctr"/>
          <a:lstStyle/>
          <a:p>
            <a:pPr algn="ctr"/>
            <a:endParaRPr/>
          </a:p>
        </p:txBody>
      </p:sp>
      <p:sp>
        <p:nvSpPr>
          <p:cNvPr id="34" name="Castilla y León · polígono 1"/>
          <p:cNvSpPr/>
          <p:nvPr/>
        </p:nvSpPr>
        <p:spPr>
          <a:xfrm>
            <a:off x="2697105" y="2236117"/>
            <a:ext cx="1557682" cy="1241329"/>
          </a:xfrm>
          <a:custGeom>
            <a:avLst/>
            <a:gdLst/>
            <a:ahLst/>
            <a:cxnLst/>
            <a:rect l="l" t="t" r="r" b="b"/>
            <a:pathLst>
              <a:path w="2553578" h="2034967">
                <a:moveTo>
                  <a:pt x="102192" y="1916746"/>
                </a:moveTo>
                <a:lnTo>
                  <a:pt x="103885" y="1898224"/>
                </a:lnTo>
                <a:lnTo>
                  <a:pt x="121704" y="1883679"/>
                </a:lnTo>
                <a:lnTo>
                  <a:pt x="136285" y="1880037"/>
                </a:lnTo>
                <a:lnTo>
                  <a:pt x="136384" y="1862951"/>
                </a:lnTo>
                <a:lnTo>
                  <a:pt x="142609" y="1857332"/>
                </a:lnTo>
                <a:lnTo>
                  <a:pt x="116847" y="1829904"/>
                </a:lnTo>
                <a:lnTo>
                  <a:pt x="109513" y="1802182"/>
                </a:lnTo>
                <a:lnTo>
                  <a:pt x="126368" y="1770493"/>
                </a:lnTo>
                <a:lnTo>
                  <a:pt x="135727" y="1764283"/>
                </a:lnTo>
                <a:lnTo>
                  <a:pt x="130943" y="1748706"/>
                </a:lnTo>
                <a:lnTo>
                  <a:pt x="133032" y="1739577"/>
                </a:lnTo>
                <a:lnTo>
                  <a:pt x="111601" y="1729687"/>
                </a:lnTo>
                <a:lnTo>
                  <a:pt x="115092" y="1711752"/>
                </a:lnTo>
                <a:lnTo>
                  <a:pt x="126050" y="1696531"/>
                </a:lnTo>
                <a:lnTo>
                  <a:pt x="136331" y="1669193"/>
                </a:lnTo>
                <a:lnTo>
                  <a:pt x="130772" y="1664607"/>
                </a:lnTo>
                <a:lnTo>
                  <a:pt x="128263" y="1633884"/>
                </a:lnTo>
                <a:lnTo>
                  <a:pt x="121662" y="1625836"/>
                </a:lnTo>
                <a:lnTo>
                  <a:pt x="118462" y="1611048"/>
                </a:lnTo>
                <a:lnTo>
                  <a:pt x="125328" y="1582833"/>
                </a:lnTo>
                <a:lnTo>
                  <a:pt x="120960" y="1553260"/>
                </a:lnTo>
                <a:lnTo>
                  <a:pt x="127593" y="1554248"/>
                </a:lnTo>
                <a:lnTo>
                  <a:pt x="133372" y="1550076"/>
                </a:lnTo>
                <a:lnTo>
                  <a:pt x="129099" y="1528572"/>
                </a:lnTo>
                <a:lnTo>
                  <a:pt x="118670" y="1526463"/>
                </a:lnTo>
                <a:lnTo>
                  <a:pt x="109910" y="1515761"/>
                </a:lnTo>
                <a:lnTo>
                  <a:pt x="110503" y="1501699"/>
                </a:lnTo>
                <a:lnTo>
                  <a:pt x="105061" y="1485813"/>
                </a:lnTo>
                <a:lnTo>
                  <a:pt x="81042" y="1454273"/>
                </a:lnTo>
                <a:lnTo>
                  <a:pt x="74892" y="1452001"/>
                </a:lnTo>
                <a:lnTo>
                  <a:pt x="70258" y="1434800"/>
                </a:lnTo>
                <a:lnTo>
                  <a:pt x="77521" y="1429079"/>
                </a:lnTo>
                <a:lnTo>
                  <a:pt x="100447" y="1436397"/>
                </a:lnTo>
                <a:lnTo>
                  <a:pt x="129149" y="1430285"/>
                </a:lnTo>
                <a:lnTo>
                  <a:pt x="129132" y="1425031"/>
                </a:lnTo>
                <a:lnTo>
                  <a:pt x="143387" y="1409778"/>
                </a:lnTo>
                <a:lnTo>
                  <a:pt x="155242" y="1388669"/>
                </a:lnTo>
                <a:lnTo>
                  <a:pt x="147403" y="1374007"/>
                </a:lnTo>
                <a:lnTo>
                  <a:pt x="148529" y="1368158"/>
                </a:lnTo>
                <a:lnTo>
                  <a:pt x="177191" y="1343233"/>
                </a:lnTo>
                <a:lnTo>
                  <a:pt x="185972" y="1328821"/>
                </a:lnTo>
                <a:lnTo>
                  <a:pt x="185717" y="1319585"/>
                </a:lnTo>
                <a:lnTo>
                  <a:pt x="204278" y="1303111"/>
                </a:lnTo>
                <a:lnTo>
                  <a:pt x="206494" y="1295180"/>
                </a:lnTo>
                <a:lnTo>
                  <a:pt x="215693" y="1298422"/>
                </a:lnTo>
                <a:lnTo>
                  <a:pt x="225764" y="1294021"/>
                </a:lnTo>
                <a:lnTo>
                  <a:pt x="229895" y="1297915"/>
                </a:lnTo>
                <a:lnTo>
                  <a:pt x="233823" y="1290376"/>
                </a:lnTo>
                <a:lnTo>
                  <a:pt x="237149" y="1299551"/>
                </a:lnTo>
                <a:lnTo>
                  <a:pt x="243590" y="1300750"/>
                </a:lnTo>
                <a:lnTo>
                  <a:pt x="253101" y="1296524"/>
                </a:lnTo>
                <a:lnTo>
                  <a:pt x="255254" y="1288623"/>
                </a:lnTo>
                <a:lnTo>
                  <a:pt x="267410" y="1277188"/>
                </a:lnTo>
                <a:lnTo>
                  <a:pt x="272465" y="1284441"/>
                </a:lnTo>
                <a:lnTo>
                  <a:pt x="279726" y="1283335"/>
                </a:lnTo>
                <a:lnTo>
                  <a:pt x="288290" y="1277176"/>
                </a:lnTo>
                <a:lnTo>
                  <a:pt x="282118" y="1271368"/>
                </a:lnTo>
                <a:lnTo>
                  <a:pt x="284267" y="1267234"/>
                </a:lnTo>
                <a:lnTo>
                  <a:pt x="292951" y="1260869"/>
                </a:lnTo>
                <a:lnTo>
                  <a:pt x="302364" y="1262424"/>
                </a:lnTo>
                <a:lnTo>
                  <a:pt x="308186" y="1258117"/>
                </a:lnTo>
                <a:lnTo>
                  <a:pt x="309814" y="1248705"/>
                </a:lnTo>
                <a:lnTo>
                  <a:pt x="317371" y="1244914"/>
                </a:lnTo>
                <a:lnTo>
                  <a:pt x="313352" y="1240341"/>
                </a:lnTo>
                <a:lnTo>
                  <a:pt x="318758" y="1230928"/>
                </a:lnTo>
                <a:lnTo>
                  <a:pt x="329893" y="1229646"/>
                </a:lnTo>
                <a:lnTo>
                  <a:pt x="337208" y="1223614"/>
                </a:lnTo>
                <a:lnTo>
                  <a:pt x="329251" y="1216872"/>
                </a:lnTo>
                <a:lnTo>
                  <a:pt x="331098" y="1207343"/>
                </a:lnTo>
                <a:lnTo>
                  <a:pt x="342195" y="1201756"/>
                </a:lnTo>
                <a:lnTo>
                  <a:pt x="348992" y="1211353"/>
                </a:lnTo>
                <a:lnTo>
                  <a:pt x="365771" y="1206680"/>
                </a:lnTo>
                <a:lnTo>
                  <a:pt x="365984" y="1199358"/>
                </a:lnTo>
                <a:lnTo>
                  <a:pt x="358253" y="1190894"/>
                </a:lnTo>
                <a:lnTo>
                  <a:pt x="374218" y="1179068"/>
                </a:lnTo>
                <a:lnTo>
                  <a:pt x="376753" y="1174232"/>
                </a:lnTo>
                <a:lnTo>
                  <a:pt x="371669" y="1165618"/>
                </a:lnTo>
                <a:lnTo>
                  <a:pt x="381014" y="1154792"/>
                </a:lnTo>
                <a:lnTo>
                  <a:pt x="381964" y="1146757"/>
                </a:lnTo>
                <a:lnTo>
                  <a:pt x="392538" y="1141657"/>
                </a:lnTo>
                <a:lnTo>
                  <a:pt x="390754" y="1134393"/>
                </a:lnTo>
                <a:lnTo>
                  <a:pt x="397830" y="1133140"/>
                </a:lnTo>
                <a:lnTo>
                  <a:pt x="394627" y="1124189"/>
                </a:lnTo>
                <a:lnTo>
                  <a:pt x="404649" y="1119528"/>
                </a:lnTo>
                <a:lnTo>
                  <a:pt x="416752" y="1095205"/>
                </a:lnTo>
                <a:lnTo>
                  <a:pt x="427659" y="1085116"/>
                </a:lnTo>
                <a:lnTo>
                  <a:pt x="421740" y="1072410"/>
                </a:lnTo>
                <a:lnTo>
                  <a:pt x="405198" y="1064363"/>
                </a:lnTo>
                <a:lnTo>
                  <a:pt x="396215" y="1047648"/>
                </a:lnTo>
                <a:lnTo>
                  <a:pt x="373173" y="1029075"/>
                </a:lnTo>
                <a:lnTo>
                  <a:pt x="347949" y="1019666"/>
                </a:lnTo>
                <a:lnTo>
                  <a:pt x="338383" y="1021379"/>
                </a:lnTo>
                <a:lnTo>
                  <a:pt x="304791" y="1014227"/>
                </a:lnTo>
                <a:lnTo>
                  <a:pt x="298486" y="1025991"/>
                </a:lnTo>
                <a:lnTo>
                  <a:pt x="278158" y="1032114"/>
                </a:lnTo>
                <a:lnTo>
                  <a:pt x="254697" y="1013739"/>
                </a:lnTo>
                <a:lnTo>
                  <a:pt x="251473" y="1005341"/>
                </a:lnTo>
                <a:lnTo>
                  <a:pt x="257483" y="1003702"/>
                </a:lnTo>
                <a:lnTo>
                  <a:pt x="251474" y="990919"/>
                </a:lnTo>
                <a:lnTo>
                  <a:pt x="254438" y="987976"/>
                </a:lnTo>
                <a:lnTo>
                  <a:pt x="244725" y="976192"/>
                </a:lnTo>
                <a:lnTo>
                  <a:pt x="256974" y="953780"/>
                </a:lnTo>
                <a:lnTo>
                  <a:pt x="255278" y="943140"/>
                </a:lnTo>
                <a:lnTo>
                  <a:pt x="260677" y="928209"/>
                </a:lnTo>
                <a:lnTo>
                  <a:pt x="264741" y="926455"/>
                </a:lnTo>
                <a:lnTo>
                  <a:pt x="262309" y="917491"/>
                </a:lnTo>
                <a:lnTo>
                  <a:pt x="270474" y="893562"/>
                </a:lnTo>
                <a:lnTo>
                  <a:pt x="243667" y="885905"/>
                </a:lnTo>
                <a:lnTo>
                  <a:pt x="255789" y="851862"/>
                </a:lnTo>
                <a:lnTo>
                  <a:pt x="241865" y="835834"/>
                </a:lnTo>
                <a:lnTo>
                  <a:pt x="235418" y="831480"/>
                </a:lnTo>
                <a:lnTo>
                  <a:pt x="230047" y="843957"/>
                </a:lnTo>
                <a:lnTo>
                  <a:pt x="219485" y="849503"/>
                </a:lnTo>
                <a:lnTo>
                  <a:pt x="181618" y="853661"/>
                </a:lnTo>
                <a:lnTo>
                  <a:pt x="157257" y="846973"/>
                </a:lnTo>
                <a:lnTo>
                  <a:pt x="148538" y="820774"/>
                </a:lnTo>
                <a:lnTo>
                  <a:pt x="127990" y="815309"/>
                </a:lnTo>
                <a:lnTo>
                  <a:pt x="128631" y="830200"/>
                </a:lnTo>
                <a:lnTo>
                  <a:pt x="123049" y="845444"/>
                </a:lnTo>
                <a:lnTo>
                  <a:pt x="109922" y="847783"/>
                </a:lnTo>
                <a:lnTo>
                  <a:pt x="99964" y="843855"/>
                </a:lnTo>
                <a:lnTo>
                  <a:pt x="89137" y="849435"/>
                </a:lnTo>
                <a:lnTo>
                  <a:pt x="65293" y="846818"/>
                </a:lnTo>
                <a:lnTo>
                  <a:pt x="57448" y="830589"/>
                </a:lnTo>
                <a:lnTo>
                  <a:pt x="43979" y="829230"/>
                </a:lnTo>
                <a:lnTo>
                  <a:pt x="41139" y="819502"/>
                </a:lnTo>
                <a:lnTo>
                  <a:pt x="55837" y="792829"/>
                </a:lnTo>
                <a:lnTo>
                  <a:pt x="50076" y="785110"/>
                </a:lnTo>
                <a:lnTo>
                  <a:pt x="49262" y="774700"/>
                </a:lnTo>
                <a:lnTo>
                  <a:pt x="33373" y="777034"/>
                </a:lnTo>
                <a:lnTo>
                  <a:pt x="21873" y="768827"/>
                </a:lnTo>
                <a:lnTo>
                  <a:pt x="20944" y="762322"/>
                </a:lnTo>
                <a:lnTo>
                  <a:pt x="27619" y="756444"/>
                </a:lnTo>
                <a:lnTo>
                  <a:pt x="35929" y="755753"/>
                </a:lnTo>
                <a:lnTo>
                  <a:pt x="35906" y="747474"/>
                </a:lnTo>
                <a:lnTo>
                  <a:pt x="41913" y="744950"/>
                </a:lnTo>
                <a:lnTo>
                  <a:pt x="42187" y="731615"/>
                </a:lnTo>
                <a:lnTo>
                  <a:pt x="61851" y="722489"/>
                </a:lnTo>
                <a:lnTo>
                  <a:pt x="64166" y="698925"/>
                </a:lnTo>
                <a:lnTo>
                  <a:pt x="78233" y="687757"/>
                </a:lnTo>
                <a:lnTo>
                  <a:pt x="84877" y="687481"/>
                </a:lnTo>
                <a:lnTo>
                  <a:pt x="91758" y="671178"/>
                </a:lnTo>
                <a:lnTo>
                  <a:pt x="112429" y="662226"/>
                </a:lnTo>
                <a:lnTo>
                  <a:pt x="132249" y="668442"/>
                </a:lnTo>
                <a:lnTo>
                  <a:pt x="135070" y="674800"/>
                </a:lnTo>
                <a:lnTo>
                  <a:pt x="139716" y="670287"/>
                </a:lnTo>
                <a:lnTo>
                  <a:pt x="131967" y="655240"/>
                </a:lnTo>
                <a:lnTo>
                  <a:pt x="137893" y="646189"/>
                </a:lnTo>
                <a:lnTo>
                  <a:pt x="149347" y="643259"/>
                </a:lnTo>
                <a:lnTo>
                  <a:pt x="150292" y="633313"/>
                </a:lnTo>
                <a:lnTo>
                  <a:pt x="161798" y="616435"/>
                </a:lnTo>
                <a:lnTo>
                  <a:pt x="162619" y="601455"/>
                </a:lnTo>
                <a:lnTo>
                  <a:pt x="165099" y="603393"/>
                </a:lnTo>
                <a:lnTo>
                  <a:pt x="162109" y="596873"/>
                </a:lnTo>
                <a:lnTo>
                  <a:pt x="165262" y="577053"/>
                </a:lnTo>
                <a:lnTo>
                  <a:pt x="149566" y="573182"/>
                </a:lnTo>
                <a:lnTo>
                  <a:pt x="143736" y="562787"/>
                </a:lnTo>
                <a:lnTo>
                  <a:pt x="123430" y="559754"/>
                </a:lnTo>
                <a:lnTo>
                  <a:pt x="112493" y="546579"/>
                </a:lnTo>
                <a:lnTo>
                  <a:pt x="118382" y="544943"/>
                </a:lnTo>
                <a:lnTo>
                  <a:pt x="121502" y="533499"/>
                </a:lnTo>
                <a:lnTo>
                  <a:pt x="126576" y="532547"/>
                </a:lnTo>
                <a:lnTo>
                  <a:pt x="122484" y="515866"/>
                </a:lnTo>
                <a:lnTo>
                  <a:pt x="129445" y="505616"/>
                </a:lnTo>
                <a:lnTo>
                  <a:pt x="122254" y="490811"/>
                </a:lnTo>
                <a:lnTo>
                  <a:pt x="115611" y="488063"/>
                </a:lnTo>
                <a:lnTo>
                  <a:pt x="109763" y="493788"/>
                </a:lnTo>
                <a:lnTo>
                  <a:pt x="104281" y="492244"/>
                </a:lnTo>
                <a:lnTo>
                  <a:pt x="77319" y="479614"/>
                </a:lnTo>
                <a:lnTo>
                  <a:pt x="69778" y="471692"/>
                </a:lnTo>
                <a:lnTo>
                  <a:pt x="56343" y="473510"/>
                </a:lnTo>
                <a:lnTo>
                  <a:pt x="47455" y="489523"/>
                </a:lnTo>
                <a:lnTo>
                  <a:pt x="36659" y="481393"/>
                </a:lnTo>
                <a:lnTo>
                  <a:pt x="23304" y="486511"/>
                </a:lnTo>
                <a:lnTo>
                  <a:pt x="15084" y="480033"/>
                </a:lnTo>
                <a:lnTo>
                  <a:pt x="0" y="479889"/>
                </a:lnTo>
                <a:lnTo>
                  <a:pt x="8494" y="465131"/>
                </a:lnTo>
                <a:lnTo>
                  <a:pt x="7379" y="460742"/>
                </a:lnTo>
                <a:lnTo>
                  <a:pt x="3008" y="460468"/>
                </a:lnTo>
                <a:lnTo>
                  <a:pt x="6334" y="453377"/>
                </a:lnTo>
                <a:lnTo>
                  <a:pt x="3636" y="449813"/>
                </a:lnTo>
                <a:lnTo>
                  <a:pt x="9785" y="447433"/>
                </a:lnTo>
                <a:lnTo>
                  <a:pt x="10040" y="441674"/>
                </a:lnTo>
                <a:lnTo>
                  <a:pt x="20955" y="430144"/>
                </a:lnTo>
                <a:lnTo>
                  <a:pt x="12956" y="421084"/>
                </a:lnTo>
                <a:lnTo>
                  <a:pt x="14480" y="398332"/>
                </a:lnTo>
                <a:lnTo>
                  <a:pt x="28534" y="390136"/>
                </a:lnTo>
                <a:lnTo>
                  <a:pt x="35021" y="391672"/>
                </a:lnTo>
                <a:lnTo>
                  <a:pt x="26774" y="385733"/>
                </a:lnTo>
                <a:lnTo>
                  <a:pt x="31034" y="381897"/>
                </a:lnTo>
                <a:lnTo>
                  <a:pt x="29648" y="377446"/>
                </a:lnTo>
                <a:lnTo>
                  <a:pt x="15353" y="357679"/>
                </a:lnTo>
                <a:lnTo>
                  <a:pt x="31876" y="338739"/>
                </a:lnTo>
                <a:lnTo>
                  <a:pt x="41843" y="336806"/>
                </a:lnTo>
                <a:lnTo>
                  <a:pt x="44952" y="341995"/>
                </a:lnTo>
                <a:lnTo>
                  <a:pt x="50180" y="337857"/>
                </a:lnTo>
                <a:lnTo>
                  <a:pt x="50212" y="329389"/>
                </a:lnTo>
                <a:lnTo>
                  <a:pt x="56635" y="318167"/>
                </a:lnTo>
                <a:lnTo>
                  <a:pt x="62698" y="327035"/>
                </a:lnTo>
                <a:lnTo>
                  <a:pt x="68137" y="327459"/>
                </a:lnTo>
                <a:lnTo>
                  <a:pt x="87109" y="311555"/>
                </a:lnTo>
                <a:lnTo>
                  <a:pt x="89725" y="303564"/>
                </a:lnTo>
                <a:lnTo>
                  <a:pt x="100972" y="297076"/>
                </a:lnTo>
                <a:lnTo>
                  <a:pt x="101023" y="286347"/>
                </a:lnTo>
                <a:lnTo>
                  <a:pt x="114030" y="273317"/>
                </a:lnTo>
                <a:lnTo>
                  <a:pt x="99119" y="240156"/>
                </a:lnTo>
                <a:lnTo>
                  <a:pt x="117199" y="234756"/>
                </a:lnTo>
                <a:lnTo>
                  <a:pt x="114028" y="237305"/>
                </a:lnTo>
                <a:lnTo>
                  <a:pt x="116801" y="240513"/>
                </a:lnTo>
                <a:lnTo>
                  <a:pt x="125878" y="242832"/>
                </a:lnTo>
                <a:lnTo>
                  <a:pt x="113232" y="218780"/>
                </a:lnTo>
                <a:lnTo>
                  <a:pt x="121800" y="213056"/>
                </a:lnTo>
                <a:lnTo>
                  <a:pt x="147577" y="223865"/>
                </a:lnTo>
                <a:lnTo>
                  <a:pt x="147171" y="234431"/>
                </a:lnTo>
                <a:lnTo>
                  <a:pt x="154321" y="234098"/>
                </a:lnTo>
                <a:lnTo>
                  <a:pt x="170445" y="211532"/>
                </a:lnTo>
                <a:lnTo>
                  <a:pt x="186478" y="208187"/>
                </a:lnTo>
                <a:lnTo>
                  <a:pt x="211101" y="206214"/>
                </a:lnTo>
                <a:lnTo>
                  <a:pt x="216015" y="210141"/>
                </a:lnTo>
                <a:lnTo>
                  <a:pt x="223555" y="206812"/>
                </a:lnTo>
                <a:lnTo>
                  <a:pt x="226649" y="212370"/>
                </a:lnTo>
                <a:lnTo>
                  <a:pt x="239705" y="210791"/>
                </a:lnTo>
                <a:lnTo>
                  <a:pt x="255517" y="214968"/>
                </a:lnTo>
                <a:lnTo>
                  <a:pt x="272852" y="204063"/>
                </a:lnTo>
                <a:lnTo>
                  <a:pt x="282874" y="209644"/>
                </a:lnTo>
                <a:lnTo>
                  <a:pt x="288260" y="200885"/>
                </a:lnTo>
                <a:lnTo>
                  <a:pt x="310168" y="196811"/>
                </a:lnTo>
                <a:lnTo>
                  <a:pt x="306070" y="191843"/>
                </a:lnTo>
                <a:lnTo>
                  <a:pt x="309910" y="180752"/>
                </a:lnTo>
                <a:lnTo>
                  <a:pt x="290946" y="178388"/>
                </a:lnTo>
                <a:lnTo>
                  <a:pt x="288478" y="162947"/>
                </a:lnTo>
                <a:lnTo>
                  <a:pt x="303744" y="168896"/>
                </a:lnTo>
                <a:lnTo>
                  <a:pt x="308243" y="161745"/>
                </a:lnTo>
                <a:lnTo>
                  <a:pt x="314491" y="165305"/>
                </a:lnTo>
                <a:lnTo>
                  <a:pt x="322564" y="157536"/>
                </a:lnTo>
                <a:lnTo>
                  <a:pt x="320762" y="146003"/>
                </a:lnTo>
                <a:lnTo>
                  <a:pt x="328832" y="146214"/>
                </a:lnTo>
                <a:lnTo>
                  <a:pt x="327534" y="131910"/>
                </a:lnTo>
                <a:lnTo>
                  <a:pt x="338853" y="130074"/>
                </a:lnTo>
                <a:lnTo>
                  <a:pt x="345817" y="117900"/>
                </a:lnTo>
                <a:lnTo>
                  <a:pt x="358307" y="126528"/>
                </a:lnTo>
                <a:lnTo>
                  <a:pt x="361517" y="136517"/>
                </a:lnTo>
                <a:lnTo>
                  <a:pt x="376605" y="139431"/>
                </a:lnTo>
                <a:lnTo>
                  <a:pt x="381410" y="133196"/>
                </a:lnTo>
                <a:lnTo>
                  <a:pt x="391760" y="146566"/>
                </a:lnTo>
                <a:lnTo>
                  <a:pt x="409530" y="151285"/>
                </a:lnTo>
                <a:lnTo>
                  <a:pt x="408069" y="141985"/>
                </a:lnTo>
                <a:lnTo>
                  <a:pt x="414948" y="126058"/>
                </a:lnTo>
                <a:lnTo>
                  <a:pt x="424818" y="129021"/>
                </a:lnTo>
                <a:lnTo>
                  <a:pt x="428391" y="124677"/>
                </a:lnTo>
                <a:lnTo>
                  <a:pt x="432845" y="125664"/>
                </a:lnTo>
                <a:lnTo>
                  <a:pt x="452947" y="143328"/>
                </a:lnTo>
                <a:lnTo>
                  <a:pt x="472100" y="136972"/>
                </a:lnTo>
                <a:lnTo>
                  <a:pt x="475513" y="132021"/>
                </a:lnTo>
                <a:lnTo>
                  <a:pt x="474533" y="113059"/>
                </a:lnTo>
                <a:lnTo>
                  <a:pt x="479620" y="107141"/>
                </a:lnTo>
                <a:lnTo>
                  <a:pt x="485327" y="113411"/>
                </a:lnTo>
                <a:lnTo>
                  <a:pt x="493661" y="112220"/>
                </a:lnTo>
                <a:lnTo>
                  <a:pt x="508693" y="121718"/>
                </a:lnTo>
                <a:lnTo>
                  <a:pt x="520542" y="118994"/>
                </a:lnTo>
                <a:lnTo>
                  <a:pt x="524098" y="112860"/>
                </a:lnTo>
                <a:lnTo>
                  <a:pt x="531373" y="114123"/>
                </a:lnTo>
                <a:lnTo>
                  <a:pt x="536999" y="122273"/>
                </a:lnTo>
                <a:lnTo>
                  <a:pt x="533388" y="130254"/>
                </a:lnTo>
                <a:lnTo>
                  <a:pt x="539711" y="145541"/>
                </a:lnTo>
                <a:lnTo>
                  <a:pt x="550828" y="150093"/>
                </a:lnTo>
                <a:lnTo>
                  <a:pt x="563124" y="163343"/>
                </a:lnTo>
                <a:lnTo>
                  <a:pt x="573110" y="161050"/>
                </a:lnTo>
                <a:lnTo>
                  <a:pt x="572484" y="170856"/>
                </a:lnTo>
                <a:lnTo>
                  <a:pt x="585370" y="169215"/>
                </a:lnTo>
                <a:lnTo>
                  <a:pt x="594403" y="180687"/>
                </a:lnTo>
                <a:lnTo>
                  <a:pt x="630391" y="177867"/>
                </a:lnTo>
                <a:lnTo>
                  <a:pt x="634232" y="175150"/>
                </a:lnTo>
                <a:lnTo>
                  <a:pt x="631372" y="166209"/>
                </a:lnTo>
                <a:lnTo>
                  <a:pt x="649656" y="129162"/>
                </a:lnTo>
                <a:lnTo>
                  <a:pt x="666592" y="120034"/>
                </a:lnTo>
                <a:lnTo>
                  <a:pt x="693755" y="134095"/>
                </a:lnTo>
                <a:lnTo>
                  <a:pt x="723585" y="136009"/>
                </a:lnTo>
                <a:lnTo>
                  <a:pt x="725989" y="142614"/>
                </a:lnTo>
                <a:lnTo>
                  <a:pt x="740243" y="145067"/>
                </a:lnTo>
                <a:lnTo>
                  <a:pt x="756569" y="138333"/>
                </a:lnTo>
                <a:lnTo>
                  <a:pt x="762585" y="143163"/>
                </a:lnTo>
                <a:lnTo>
                  <a:pt x="769944" y="120977"/>
                </a:lnTo>
                <a:lnTo>
                  <a:pt x="812364" y="124650"/>
                </a:lnTo>
                <a:lnTo>
                  <a:pt x="815903" y="99662"/>
                </a:lnTo>
                <a:lnTo>
                  <a:pt x="822631" y="94821"/>
                </a:lnTo>
                <a:lnTo>
                  <a:pt x="834888" y="95301"/>
                </a:lnTo>
                <a:lnTo>
                  <a:pt x="835967" y="101940"/>
                </a:lnTo>
                <a:lnTo>
                  <a:pt x="842955" y="104719"/>
                </a:lnTo>
                <a:lnTo>
                  <a:pt x="850392" y="101692"/>
                </a:lnTo>
                <a:lnTo>
                  <a:pt x="864541" y="106131"/>
                </a:lnTo>
                <a:lnTo>
                  <a:pt x="871100" y="99450"/>
                </a:lnTo>
                <a:lnTo>
                  <a:pt x="896101" y="101475"/>
                </a:lnTo>
                <a:lnTo>
                  <a:pt x="929236" y="81269"/>
                </a:lnTo>
                <a:lnTo>
                  <a:pt x="932668" y="89320"/>
                </a:lnTo>
                <a:lnTo>
                  <a:pt x="951425" y="90025"/>
                </a:lnTo>
                <a:lnTo>
                  <a:pt x="955198" y="62879"/>
                </a:lnTo>
                <a:lnTo>
                  <a:pt x="964128" y="47092"/>
                </a:lnTo>
                <a:lnTo>
                  <a:pt x="963518" y="39131"/>
                </a:lnTo>
                <a:lnTo>
                  <a:pt x="971781" y="42181"/>
                </a:lnTo>
                <a:lnTo>
                  <a:pt x="980729" y="35345"/>
                </a:lnTo>
                <a:lnTo>
                  <a:pt x="990090" y="36116"/>
                </a:lnTo>
                <a:lnTo>
                  <a:pt x="1001572" y="44870"/>
                </a:lnTo>
                <a:lnTo>
                  <a:pt x="1002153" y="34920"/>
                </a:lnTo>
                <a:lnTo>
                  <a:pt x="1018216" y="16853"/>
                </a:lnTo>
                <a:lnTo>
                  <a:pt x="1028075" y="8778"/>
                </a:lnTo>
                <a:lnTo>
                  <a:pt x="1039183" y="7401"/>
                </a:lnTo>
                <a:lnTo>
                  <a:pt x="1044301" y="202"/>
                </a:lnTo>
                <a:lnTo>
                  <a:pt x="1051101" y="0"/>
                </a:lnTo>
                <a:lnTo>
                  <a:pt x="1062554" y="6709"/>
                </a:lnTo>
                <a:lnTo>
                  <a:pt x="1067460" y="21712"/>
                </a:lnTo>
                <a:lnTo>
                  <a:pt x="1077706" y="32055"/>
                </a:lnTo>
                <a:lnTo>
                  <a:pt x="1071817" y="43015"/>
                </a:lnTo>
                <a:lnTo>
                  <a:pt x="1080107" y="53321"/>
                </a:lnTo>
                <a:lnTo>
                  <a:pt x="1071987" y="74126"/>
                </a:lnTo>
                <a:lnTo>
                  <a:pt x="1079285" y="80856"/>
                </a:lnTo>
                <a:lnTo>
                  <a:pt x="1080758" y="89988"/>
                </a:lnTo>
                <a:lnTo>
                  <a:pt x="1112718" y="107937"/>
                </a:lnTo>
                <a:lnTo>
                  <a:pt x="1113106" y="120730"/>
                </a:lnTo>
                <a:lnTo>
                  <a:pt x="1125630" y="122125"/>
                </a:lnTo>
                <a:lnTo>
                  <a:pt x="1128474" y="125746"/>
                </a:lnTo>
                <a:lnTo>
                  <a:pt x="1124054" y="139473"/>
                </a:lnTo>
                <a:lnTo>
                  <a:pt x="1126693" y="143360"/>
                </a:lnTo>
                <a:lnTo>
                  <a:pt x="1134547" y="145302"/>
                </a:lnTo>
                <a:lnTo>
                  <a:pt x="1142717" y="140040"/>
                </a:lnTo>
                <a:lnTo>
                  <a:pt x="1152290" y="139810"/>
                </a:lnTo>
                <a:lnTo>
                  <a:pt x="1174058" y="146377"/>
                </a:lnTo>
                <a:lnTo>
                  <a:pt x="1189888" y="133722"/>
                </a:lnTo>
                <a:lnTo>
                  <a:pt x="1212655" y="144491"/>
                </a:lnTo>
                <a:lnTo>
                  <a:pt x="1231018" y="125839"/>
                </a:lnTo>
                <a:lnTo>
                  <a:pt x="1243320" y="132388"/>
                </a:lnTo>
                <a:lnTo>
                  <a:pt x="1253127" y="131673"/>
                </a:lnTo>
                <a:lnTo>
                  <a:pt x="1259522" y="116970"/>
                </a:lnTo>
                <a:lnTo>
                  <a:pt x="1266512" y="118699"/>
                </a:lnTo>
                <a:lnTo>
                  <a:pt x="1273870" y="127042"/>
                </a:lnTo>
                <a:lnTo>
                  <a:pt x="1290332" y="134092"/>
                </a:lnTo>
                <a:lnTo>
                  <a:pt x="1302249" y="160422"/>
                </a:lnTo>
                <a:lnTo>
                  <a:pt x="1314475" y="175334"/>
                </a:lnTo>
                <a:lnTo>
                  <a:pt x="1355602" y="179976"/>
                </a:lnTo>
                <a:lnTo>
                  <a:pt x="1367289" y="187336"/>
                </a:lnTo>
                <a:lnTo>
                  <a:pt x="1367926" y="211043"/>
                </a:lnTo>
                <a:lnTo>
                  <a:pt x="1374933" y="215894"/>
                </a:lnTo>
                <a:lnTo>
                  <a:pt x="1370933" y="219834"/>
                </a:lnTo>
                <a:lnTo>
                  <a:pt x="1373414" y="250108"/>
                </a:lnTo>
                <a:lnTo>
                  <a:pt x="1379017" y="257587"/>
                </a:lnTo>
                <a:lnTo>
                  <a:pt x="1386120" y="259543"/>
                </a:lnTo>
                <a:lnTo>
                  <a:pt x="1409774" y="241735"/>
                </a:lnTo>
                <a:lnTo>
                  <a:pt x="1412192" y="247727"/>
                </a:lnTo>
                <a:lnTo>
                  <a:pt x="1421382" y="251433"/>
                </a:lnTo>
                <a:lnTo>
                  <a:pt x="1414318" y="269547"/>
                </a:lnTo>
                <a:lnTo>
                  <a:pt x="1405945" y="264045"/>
                </a:lnTo>
                <a:lnTo>
                  <a:pt x="1393294" y="274323"/>
                </a:lnTo>
                <a:lnTo>
                  <a:pt x="1394176" y="281807"/>
                </a:lnTo>
                <a:lnTo>
                  <a:pt x="1409569" y="295609"/>
                </a:lnTo>
                <a:lnTo>
                  <a:pt x="1422686" y="292341"/>
                </a:lnTo>
                <a:lnTo>
                  <a:pt x="1434616" y="294374"/>
                </a:lnTo>
                <a:lnTo>
                  <a:pt x="1436659" y="306119"/>
                </a:lnTo>
                <a:lnTo>
                  <a:pt x="1441050" y="306848"/>
                </a:lnTo>
                <a:lnTo>
                  <a:pt x="1442844" y="313842"/>
                </a:lnTo>
                <a:lnTo>
                  <a:pt x="1455837" y="312679"/>
                </a:lnTo>
                <a:lnTo>
                  <a:pt x="1459869" y="310445"/>
                </a:lnTo>
                <a:lnTo>
                  <a:pt x="1459875" y="297989"/>
                </a:lnTo>
                <a:lnTo>
                  <a:pt x="1467692" y="296308"/>
                </a:lnTo>
                <a:lnTo>
                  <a:pt x="1466223" y="287832"/>
                </a:lnTo>
                <a:lnTo>
                  <a:pt x="1475248" y="284471"/>
                </a:lnTo>
                <a:lnTo>
                  <a:pt x="1472070" y="275953"/>
                </a:lnTo>
                <a:lnTo>
                  <a:pt x="1480366" y="268035"/>
                </a:lnTo>
                <a:lnTo>
                  <a:pt x="1482246" y="309016"/>
                </a:lnTo>
                <a:lnTo>
                  <a:pt x="1487886" y="307956"/>
                </a:lnTo>
                <a:lnTo>
                  <a:pt x="1492249" y="316165"/>
                </a:lnTo>
                <a:lnTo>
                  <a:pt x="1498602" y="315826"/>
                </a:lnTo>
                <a:lnTo>
                  <a:pt x="1507808" y="313653"/>
                </a:lnTo>
                <a:lnTo>
                  <a:pt x="1506742" y="309984"/>
                </a:lnTo>
                <a:lnTo>
                  <a:pt x="1515511" y="305402"/>
                </a:lnTo>
                <a:lnTo>
                  <a:pt x="1524969" y="309405"/>
                </a:lnTo>
                <a:lnTo>
                  <a:pt x="1525589" y="297556"/>
                </a:lnTo>
                <a:lnTo>
                  <a:pt x="1530015" y="295694"/>
                </a:lnTo>
                <a:lnTo>
                  <a:pt x="1532919" y="285678"/>
                </a:lnTo>
                <a:lnTo>
                  <a:pt x="1548526" y="297504"/>
                </a:lnTo>
                <a:lnTo>
                  <a:pt x="1567063" y="289406"/>
                </a:lnTo>
                <a:lnTo>
                  <a:pt x="1570463" y="281823"/>
                </a:lnTo>
                <a:lnTo>
                  <a:pt x="1570225" y="264715"/>
                </a:lnTo>
                <a:lnTo>
                  <a:pt x="1561996" y="254184"/>
                </a:lnTo>
                <a:lnTo>
                  <a:pt x="1566198" y="243578"/>
                </a:lnTo>
                <a:lnTo>
                  <a:pt x="1562030" y="237952"/>
                </a:lnTo>
                <a:lnTo>
                  <a:pt x="1547669" y="229774"/>
                </a:lnTo>
                <a:lnTo>
                  <a:pt x="1542857" y="239549"/>
                </a:lnTo>
                <a:lnTo>
                  <a:pt x="1545542" y="251202"/>
                </a:lnTo>
                <a:lnTo>
                  <a:pt x="1539897" y="255085"/>
                </a:lnTo>
                <a:lnTo>
                  <a:pt x="1523521" y="249092"/>
                </a:lnTo>
                <a:lnTo>
                  <a:pt x="1531724" y="235051"/>
                </a:lnTo>
                <a:lnTo>
                  <a:pt x="1518633" y="230250"/>
                </a:lnTo>
                <a:lnTo>
                  <a:pt x="1533998" y="231477"/>
                </a:lnTo>
                <a:lnTo>
                  <a:pt x="1526068" y="213101"/>
                </a:lnTo>
                <a:lnTo>
                  <a:pt x="1533992" y="220854"/>
                </a:lnTo>
                <a:lnTo>
                  <a:pt x="1545666" y="223708"/>
                </a:lnTo>
                <a:lnTo>
                  <a:pt x="1553521" y="210145"/>
                </a:lnTo>
                <a:lnTo>
                  <a:pt x="1562082" y="211074"/>
                </a:lnTo>
                <a:lnTo>
                  <a:pt x="1563929" y="204168"/>
                </a:lnTo>
                <a:lnTo>
                  <a:pt x="1558771" y="196134"/>
                </a:lnTo>
                <a:lnTo>
                  <a:pt x="1546210" y="186934"/>
                </a:lnTo>
                <a:lnTo>
                  <a:pt x="1536383" y="190791"/>
                </a:lnTo>
                <a:lnTo>
                  <a:pt x="1534589" y="206350"/>
                </a:lnTo>
                <a:lnTo>
                  <a:pt x="1524805" y="207803"/>
                </a:lnTo>
                <a:lnTo>
                  <a:pt x="1514231" y="223499"/>
                </a:lnTo>
                <a:lnTo>
                  <a:pt x="1515954" y="213421"/>
                </a:lnTo>
                <a:lnTo>
                  <a:pt x="1509655" y="216877"/>
                </a:lnTo>
                <a:lnTo>
                  <a:pt x="1494951" y="215341"/>
                </a:lnTo>
                <a:lnTo>
                  <a:pt x="1486617" y="202828"/>
                </a:lnTo>
                <a:lnTo>
                  <a:pt x="1503229" y="158497"/>
                </a:lnTo>
                <a:lnTo>
                  <a:pt x="1523656" y="147587"/>
                </a:lnTo>
                <a:lnTo>
                  <a:pt x="1534642" y="129533"/>
                </a:lnTo>
                <a:lnTo>
                  <a:pt x="1554235" y="130860"/>
                </a:lnTo>
                <a:lnTo>
                  <a:pt x="1554545" y="124690"/>
                </a:lnTo>
                <a:lnTo>
                  <a:pt x="1563483" y="115177"/>
                </a:lnTo>
                <a:lnTo>
                  <a:pt x="1553527" y="105864"/>
                </a:lnTo>
                <a:lnTo>
                  <a:pt x="1555765" y="101519"/>
                </a:lnTo>
                <a:lnTo>
                  <a:pt x="1567261" y="104230"/>
                </a:lnTo>
                <a:lnTo>
                  <a:pt x="1573665" y="100101"/>
                </a:lnTo>
                <a:lnTo>
                  <a:pt x="1582818" y="105612"/>
                </a:lnTo>
                <a:lnTo>
                  <a:pt x="1598577" y="102016"/>
                </a:lnTo>
                <a:lnTo>
                  <a:pt x="1600110" y="90806"/>
                </a:lnTo>
                <a:lnTo>
                  <a:pt x="1624886" y="80211"/>
                </a:lnTo>
                <a:lnTo>
                  <a:pt x="1650896" y="38542"/>
                </a:lnTo>
                <a:lnTo>
                  <a:pt x="1668674" y="45324"/>
                </a:lnTo>
                <a:lnTo>
                  <a:pt x="1673205" y="58403"/>
                </a:lnTo>
                <a:lnTo>
                  <a:pt x="1681838" y="55336"/>
                </a:lnTo>
                <a:lnTo>
                  <a:pt x="1718571" y="67362"/>
                </a:lnTo>
                <a:lnTo>
                  <a:pt x="1754068" y="70524"/>
                </a:lnTo>
                <a:lnTo>
                  <a:pt x="1795052" y="55772"/>
                </a:lnTo>
                <a:lnTo>
                  <a:pt x="1799400" y="47013"/>
                </a:lnTo>
                <a:lnTo>
                  <a:pt x="1814496" y="43654"/>
                </a:lnTo>
                <a:lnTo>
                  <a:pt x="1829944" y="28851"/>
                </a:lnTo>
                <a:lnTo>
                  <a:pt x="1841742" y="26053"/>
                </a:lnTo>
                <a:lnTo>
                  <a:pt x="1855797" y="44954"/>
                </a:lnTo>
                <a:lnTo>
                  <a:pt x="1863485" y="38827"/>
                </a:lnTo>
                <a:lnTo>
                  <a:pt x="1874061" y="45576"/>
                </a:lnTo>
                <a:lnTo>
                  <a:pt x="1887329" y="39673"/>
                </a:lnTo>
                <a:lnTo>
                  <a:pt x="1895735" y="48073"/>
                </a:lnTo>
                <a:lnTo>
                  <a:pt x="1885777" y="55434"/>
                </a:lnTo>
                <a:lnTo>
                  <a:pt x="1885957" y="62746"/>
                </a:lnTo>
                <a:lnTo>
                  <a:pt x="1876174" y="77469"/>
                </a:lnTo>
                <a:lnTo>
                  <a:pt x="1890492" y="88527"/>
                </a:lnTo>
                <a:lnTo>
                  <a:pt x="1895582" y="84223"/>
                </a:lnTo>
                <a:lnTo>
                  <a:pt x="1899219" y="93068"/>
                </a:lnTo>
                <a:lnTo>
                  <a:pt x="1887540" y="108381"/>
                </a:lnTo>
                <a:lnTo>
                  <a:pt x="1896150" y="112908"/>
                </a:lnTo>
                <a:lnTo>
                  <a:pt x="1892603" y="134429"/>
                </a:lnTo>
                <a:lnTo>
                  <a:pt x="1895358" y="137783"/>
                </a:lnTo>
                <a:lnTo>
                  <a:pt x="1881731" y="138004"/>
                </a:lnTo>
                <a:lnTo>
                  <a:pt x="1878093" y="142674"/>
                </a:lnTo>
                <a:lnTo>
                  <a:pt x="1893994" y="152651"/>
                </a:lnTo>
                <a:lnTo>
                  <a:pt x="1920791" y="156165"/>
                </a:lnTo>
                <a:lnTo>
                  <a:pt x="1926802" y="151430"/>
                </a:lnTo>
                <a:lnTo>
                  <a:pt x="1934656" y="155041"/>
                </a:lnTo>
                <a:lnTo>
                  <a:pt x="1945861" y="169117"/>
                </a:lnTo>
                <a:lnTo>
                  <a:pt x="1943566" y="177418"/>
                </a:lnTo>
                <a:lnTo>
                  <a:pt x="1955526" y="187959"/>
                </a:lnTo>
                <a:lnTo>
                  <a:pt x="1966314" y="188727"/>
                </a:lnTo>
                <a:lnTo>
                  <a:pt x="1972851" y="196878"/>
                </a:lnTo>
                <a:lnTo>
                  <a:pt x="1961104" y="205373"/>
                </a:lnTo>
                <a:lnTo>
                  <a:pt x="1954626" y="217363"/>
                </a:lnTo>
                <a:lnTo>
                  <a:pt x="1919371" y="223763"/>
                </a:lnTo>
                <a:lnTo>
                  <a:pt x="1913320" y="216279"/>
                </a:lnTo>
                <a:lnTo>
                  <a:pt x="1902788" y="220291"/>
                </a:lnTo>
                <a:lnTo>
                  <a:pt x="1899745" y="214095"/>
                </a:lnTo>
                <a:lnTo>
                  <a:pt x="1891834" y="211739"/>
                </a:lnTo>
                <a:lnTo>
                  <a:pt x="1894021" y="200149"/>
                </a:lnTo>
                <a:lnTo>
                  <a:pt x="1855490" y="190274"/>
                </a:lnTo>
                <a:lnTo>
                  <a:pt x="1850275" y="194110"/>
                </a:lnTo>
                <a:lnTo>
                  <a:pt x="1844019" y="214973"/>
                </a:lnTo>
                <a:lnTo>
                  <a:pt x="1830199" y="221921"/>
                </a:lnTo>
                <a:lnTo>
                  <a:pt x="1830601" y="231493"/>
                </a:lnTo>
                <a:lnTo>
                  <a:pt x="1825610" y="232723"/>
                </a:lnTo>
                <a:lnTo>
                  <a:pt x="1827612" y="239056"/>
                </a:lnTo>
                <a:lnTo>
                  <a:pt x="1854955" y="268881"/>
                </a:lnTo>
                <a:lnTo>
                  <a:pt x="1864736" y="270666"/>
                </a:lnTo>
                <a:lnTo>
                  <a:pt x="1856720" y="263287"/>
                </a:lnTo>
                <a:lnTo>
                  <a:pt x="1862853" y="259616"/>
                </a:lnTo>
                <a:lnTo>
                  <a:pt x="1871887" y="243033"/>
                </a:lnTo>
                <a:lnTo>
                  <a:pt x="1885308" y="251396"/>
                </a:lnTo>
                <a:lnTo>
                  <a:pt x="1896917" y="241830"/>
                </a:lnTo>
                <a:lnTo>
                  <a:pt x="1903189" y="228668"/>
                </a:lnTo>
                <a:lnTo>
                  <a:pt x="1908370" y="230028"/>
                </a:lnTo>
                <a:lnTo>
                  <a:pt x="1913133" y="236379"/>
                </a:lnTo>
                <a:lnTo>
                  <a:pt x="1909233" y="248552"/>
                </a:lnTo>
                <a:lnTo>
                  <a:pt x="1895729" y="264984"/>
                </a:lnTo>
                <a:lnTo>
                  <a:pt x="1887039" y="285643"/>
                </a:lnTo>
                <a:lnTo>
                  <a:pt x="1904366" y="295664"/>
                </a:lnTo>
                <a:lnTo>
                  <a:pt x="1892489" y="317073"/>
                </a:lnTo>
                <a:lnTo>
                  <a:pt x="1908002" y="315333"/>
                </a:lnTo>
                <a:lnTo>
                  <a:pt x="1915375" y="310084"/>
                </a:lnTo>
                <a:lnTo>
                  <a:pt x="1922870" y="316801"/>
                </a:lnTo>
                <a:lnTo>
                  <a:pt x="1925219" y="310263"/>
                </a:lnTo>
                <a:lnTo>
                  <a:pt x="1932682" y="314784"/>
                </a:lnTo>
                <a:lnTo>
                  <a:pt x="1940595" y="311391"/>
                </a:lnTo>
                <a:lnTo>
                  <a:pt x="1943663" y="328559"/>
                </a:lnTo>
                <a:lnTo>
                  <a:pt x="1955707" y="327363"/>
                </a:lnTo>
                <a:lnTo>
                  <a:pt x="1955973" y="332246"/>
                </a:lnTo>
                <a:lnTo>
                  <a:pt x="1961138" y="332747"/>
                </a:lnTo>
                <a:lnTo>
                  <a:pt x="1959386" y="338211"/>
                </a:lnTo>
                <a:lnTo>
                  <a:pt x="1969057" y="341732"/>
                </a:lnTo>
                <a:lnTo>
                  <a:pt x="1973075" y="351965"/>
                </a:lnTo>
                <a:lnTo>
                  <a:pt x="1984754" y="347432"/>
                </a:lnTo>
                <a:lnTo>
                  <a:pt x="1996794" y="348742"/>
                </a:lnTo>
                <a:lnTo>
                  <a:pt x="1997295" y="354468"/>
                </a:lnTo>
                <a:lnTo>
                  <a:pt x="2010692" y="358441"/>
                </a:lnTo>
                <a:lnTo>
                  <a:pt x="2013578" y="384259"/>
                </a:lnTo>
                <a:lnTo>
                  <a:pt x="2026155" y="394280"/>
                </a:lnTo>
                <a:lnTo>
                  <a:pt x="2032094" y="394611"/>
                </a:lnTo>
                <a:lnTo>
                  <a:pt x="2023315" y="399443"/>
                </a:lnTo>
                <a:lnTo>
                  <a:pt x="2020498" y="406172"/>
                </a:lnTo>
                <a:lnTo>
                  <a:pt x="2014789" y="405775"/>
                </a:lnTo>
                <a:lnTo>
                  <a:pt x="2014483" y="401624"/>
                </a:lnTo>
                <a:lnTo>
                  <a:pt x="2004187" y="406960"/>
                </a:lnTo>
                <a:lnTo>
                  <a:pt x="1989524" y="394000"/>
                </a:lnTo>
                <a:lnTo>
                  <a:pt x="1977992" y="392833"/>
                </a:lnTo>
                <a:lnTo>
                  <a:pt x="1973091" y="396682"/>
                </a:lnTo>
                <a:lnTo>
                  <a:pt x="1961441" y="390761"/>
                </a:lnTo>
                <a:lnTo>
                  <a:pt x="1955056" y="398674"/>
                </a:lnTo>
                <a:lnTo>
                  <a:pt x="1944086" y="393519"/>
                </a:lnTo>
                <a:lnTo>
                  <a:pt x="1923200" y="393103"/>
                </a:lnTo>
                <a:lnTo>
                  <a:pt x="1922115" y="401595"/>
                </a:lnTo>
                <a:lnTo>
                  <a:pt x="1929796" y="405720"/>
                </a:lnTo>
                <a:lnTo>
                  <a:pt x="1934914" y="426809"/>
                </a:lnTo>
                <a:lnTo>
                  <a:pt x="1922215" y="431373"/>
                </a:lnTo>
                <a:lnTo>
                  <a:pt x="1924063" y="436732"/>
                </a:lnTo>
                <a:lnTo>
                  <a:pt x="1913762" y="450407"/>
                </a:lnTo>
                <a:lnTo>
                  <a:pt x="1899059" y="457634"/>
                </a:lnTo>
                <a:lnTo>
                  <a:pt x="1911975" y="466316"/>
                </a:lnTo>
                <a:lnTo>
                  <a:pt x="1920719" y="460102"/>
                </a:lnTo>
                <a:lnTo>
                  <a:pt x="1928777" y="466216"/>
                </a:lnTo>
                <a:lnTo>
                  <a:pt x="1925540" y="485709"/>
                </a:lnTo>
                <a:lnTo>
                  <a:pt x="1918121" y="492906"/>
                </a:lnTo>
                <a:lnTo>
                  <a:pt x="1920180" y="499562"/>
                </a:lnTo>
                <a:lnTo>
                  <a:pt x="1932805" y="504091"/>
                </a:lnTo>
                <a:lnTo>
                  <a:pt x="1941574" y="520930"/>
                </a:lnTo>
                <a:lnTo>
                  <a:pt x="1933243" y="534142"/>
                </a:lnTo>
                <a:lnTo>
                  <a:pt x="1936335" y="569777"/>
                </a:lnTo>
                <a:lnTo>
                  <a:pt x="1923922" y="552098"/>
                </a:lnTo>
                <a:lnTo>
                  <a:pt x="1926076" y="540118"/>
                </a:lnTo>
                <a:lnTo>
                  <a:pt x="1920212" y="535799"/>
                </a:lnTo>
                <a:lnTo>
                  <a:pt x="1914918" y="539448"/>
                </a:lnTo>
                <a:lnTo>
                  <a:pt x="1917619" y="547012"/>
                </a:lnTo>
                <a:lnTo>
                  <a:pt x="1913028" y="559282"/>
                </a:lnTo>
                <a:lnTo>
                  <a:pt x="1922882" y="559923"/>
                </a:lnTo>
                <a:lnTo>
                  <a:pt x="1933165" y="578626"/>
                </a:lnTo>
                <a:lnTo>
                  <a:pt x="1910910" y="582047"/>
                </a:lnTo>
                <a:lnTo>
                  <a:pt x="1910417" y="590435"/>
                </a:lnTo>
                <a:lnTo>
                  <a:pt x="1917559" y="598037"/>
                </a:lnTo>
                <a:lnTo>
                  <a:pt x="1912356" y="607359"/>
                </a:lnTo>
                <a:lnTo>
                  <a:pt x="1920565" y="633111"/>
                </a:lnTo>
                <a:lnTo>
                  <a:pt x="1916665" y="639593"/>
                </a:lnTo>
                <a:lnTo>
                  <a:pt x="1921062" y="650894"/>
                </a:lnTo>
                <a:lnTo>
                  <a:pt x="1914574" y="658940"/>
                </a:lnTo>
                <a:lnTo>
                  <a:pt x="1913743" y="671734"/>
                </a:lnTo>
                <a:lnTo>
                  <a:pt x="1901421" y="681613"/>
                </a:lnTo>
                <a:lnTo>
                  <a:pt x="1908186" y="688260"/>
                </a:lnTo>
                <a:lnTo>
                  <a:pt x="1909135" y="696016"/>
                </a:lnTo>
                <a:lnTo>
                  <a:pt x="1917217" y="700489"/>
                </a:lnTo>
                <a:lnTo>
                  <a:pt x="1922465" y="723380"/>
                </a:lnTo>
                <a:lnTo>
                  <a:pt x="1928257" y="722321"/>
                </a:lnTo>
                <a:lnTo>
                  <a:pt x="1935336" y="728089"/>
                </a:lnTo>
                <a:lnTo>
                  <a:pt x="1947176" y="754711"/>
                </a:lnTo>
                <a:lnTo>
                  <a:pt x="1982577" y="755799"/>
                </a:lnTo>
                <a:lnTo>
                  <a:pt x="1994879" y="752475"/>
                </a:lnTo>
                <a:lnTo>
                  <a:pt x="2005335" y="795650"/>
                </a:lnTo>
                <a:lnTo>
                  <a:pt x="2019687" y="804314"/>
                </a:lnTo>
                <a:lnTo>
                  <a:pt x="2033951" y="790716"/>
                </a:lnTo>
                <a:lnTo>
                  <a:pt x="2047900" y="783982"/>
                </a:lnTo>
                <a:lnTo>
                  <a:pt x="2053975" y="786711"/>
                </a:lnTo>
                <a:lnTo>
                  <a:pt x="2061032" y="780092"/>
                </a:lnTo>
                <a:lnTo>
                  <a:pt x="2062496" y="769257"/>
                </a:lnTo>
                <a:lnTo>
                  <a:pt x="2058452" y="758267"/>
                </a:lnTo>
                <a:lnTo>
                  <a:pt x="2064809" y="749350"/>
                </a:lnTo>
                <a:lnTo>
                  <a:pt x="2064104" y="739918"/>
                </a:lnTo>
                <a:lnTo>
                  <a:pt x="2072175" y="730319"/>
                </a:lnTo>
                <a:lnTo>
                  <a:pt x="2083580" y="734064"/>
                </a:lnTo>
                <a:lnTo>
                  <a:pt x="2091530" y="729398"/>
                </a:lnTo>
                <a:lnTo>
                  <a:pt x="2105363" y="743291"/>
                </a:lnTo>
                <a:lnTo>
                  <a:pt x="2104172" y="754500"/>
                </a:lnTo>
                <a:lnTo>
                  <a:pt x="2080592" y="789004"/>
                </a:lnTo>
                <a:lnTo>
                  <a:pt x="2085609" y="804452"/>
                </a:lnTo>
                <a:lnTo>
                  <a:pt x="2105754" y="800652"/>
                </a:lnTo>
                <a:lnTo>
                  <a:pt x="2120952" y="811718"/>
                </a:lnTo>
                <a:lnTo>
                  <a:pt x="2127595" y="806986"/>
                </a:lnTo>
                <a:lnTo>
                  <a:pt x="2143564" y="806248"/>
                </a:lnTo>
                <a:lnTo>
                  <a:pt x="2166070" y="812885"/>
                </a:lnTo>
                <a:lnTo>
                  <a:pt x="2180925" y="777065"/>
                </a:lnTo>
                <a:lnTo>
                  <a:pt x="2197391" y="765808"/>
                </a:lnTo>
                <a:lnTo>
                  <a:pt x="2193646" y="756711"/>
                </a:lnTo>
                <a:lnTo>
                  <a:pt x="2197489" y="736159"/>
                </a:lnTo>
                <a:lnTo>
                  <a:pt x="2212087" y="741478"/>
                </a:lnTo>
                <a:lnTo>
                  <a:pt x="2224491" y="735655"/>
                </a:lnTo>
                <a:lnTo>
                  <a:pt x="2234198" y="721400"/>
                </a:lnTo>
                <a:lnTo>
                  <a:pt x="2292120" y="716260"/>
                </a:lnTo>
                <a:lnTo>
                  <a:pt x="2309482" y="725015"/>
                </a:lnTo>
                <a:lnTo>
                  <a:pt x="2309681" y="740152"/>
                </a:lnTo>
                <a:lnTo>
                  <a:pt x="2315536" y="753029"/>
                </a:lnTo>
                <a:lnTo>
                  <a:pt x="2320689" y="753857"/>
                </a:lnTo>
                <a:lnTo>
                  <a:pt x="2330827" y="744160"/>
                </a:lnTo>
                <a:lnTo>
                  <a:pt x="2337456" y="746798"/>
                </a:lnTo>
                <a:lnTo>
                  <a:pt x="2344776" y="742574"/>
                </a:lnTo>
                <a:lnTo>
                  <a:pt x="2374046" y="742711"/>
                </a:lnTo>
                <a:lnTo>
                  <a:pt x="2384059" y="747437"/>
                </a:lnTo>
                <a:lnTo>
                  <a:pt x="2384099" y="758281"/>
                </a:lnTo>
                <a:lnTo>
                  <a:pt x="2367399" y="767189"/>
                </a:lnTo>
                <a:lnTo>
                  <a:pt x="2370841" y="779966"/>
                </a:lnTo>
                <a:lnTo>
                  <a:pt x="2389027" y="796521"/>
                </a:lnTo>
                <a:lnTo>
                  <a:pt x="2393543" y="808665"/>
                </a:lnTo>
                <a:lnTo>
                  <a:pt x="2385625" y="813504"/>
                </a:lnTo>
                <a:lnTo>
                  <a:pt x="2392422" y="837762"/>
                </a:lnTo>
                <a:lnTo>
                  <a:pt x="2422919" y="842256"/>
                </a:lnTo>
                <a:lnTo>
                  <a:pt x="2427856" y="849719"/>
                </a:lnTo>
                <a:lnTo>
                  <a:pt x="2431747" y="840664"/>
                </a:lnTo>
                <a:lnTo>
                  <a:pt x="2453036" y="862227"/>
                </a:lnTo>
                <a:lnTo>
                  <a:pt x="2459691" y="862837"/>
                </a:lnTo>
                <a:lnTo>
                  <a:pt x="2467127" y="857464"/>
                </a:lnTo>
                <a:lnTo>
                  <a:pt x="2486244" y="854350"/>
                </a:lnTo>
                <a:lnTo>
                  <a:pt x="2490339" y="845713"/>
                </a:lnTo>
                <a:lnTo>
                  <a:pt x="2504343" y="841281"/>
                </a:lnTo>
                <a:lnTo>
                  <a:pt x="2514783" y="832302"/>
                </a:lnTo>
                <a:lnTo>
                  <a:pt x="2514126" y="869068"/>
                </a:lnTo>
                <a:lnTo>
                  <a:pt x="2523035" y="882330"/>
                </a:lnTo>
                <a:lnTo>
                  <a:pt x="2524829" y="896903"/>
                </a:lnTo>
                <a:lnTo>
                  <a:pt x="2530832" y="897585"/>
                </a:lnTo>
                <a:lnTo>
                  <a:pt x="2533280" y="905586"/>
                </a:lnTo>
                <a:lnTo>
                  <a:pt x="2532685" y="921110"/>
                </a:lnTo>
                <a:lnTo>
                  <a:pt x="2520339" y="936303"/>
                </a:lnTo>
                <a:lnTo>
                  <a:pt x="2516609" y="947472"/>
                </a:lnTo>
                <a:lnTo>
                  <a:pt x="2529196" y="953685"/>
                </a:lnTo>
                <a:lnTo>
                  <a:pt x="2540308" y="971259"/>
                </a:lnTo>
                <a:lnTo>
                  <a:pt x="2537357" y="981016"/>
                </a:lnTo>
                <a:lnTo>
                  <a:pt x="2547398" y="982654"/>
                </a:lnTo>
                <a:lnTo>
                  <a:pt x="2553578" y="988452"/>
                </a:lnTo>
                <a:lnTo>
                  <a:pt x="2548662" y="993375"/>
                </a:lnTo>
                <a:lnTo>
                  <a:pt x="2547853" y="1005032"/>
                </a:lnTo>
                <a:lnTo>
                  <a:pt x="2541820" y="1005780"/>
                </a:lnTo>
                <a:lnTo>
                  <a:pt x="2535649" y="1013430"/>
                </a:lnTo>
                <a:lnTo>
                  <a:pt x="2538717" y="1027493"/>
                </a:lnTo>
                <a:lnTo>
                  <a:pt x="2513302" y="1029255"/>
                </a:lnTo>
                <a:lnTo>
                  <a:pt x="2506081" y="1044435"/>
                </a:lnTo>
                <a:lnTo>
                  <a:pt x="2494562" y="1048024"/>
                </a:lnTo>
                <a:lnTo>
                  <a:pt x="2482424" y="1069978"/>
                </a:lnTo>
                <a:lnTo>
                  <a:pt x="2452847" y="1064350"/>
                </a:lnTo>
                <a:lnTo>
                  <a:pt x="2448641" y="1068577"/>
                </a:lnTo>
                <a:lnTo>
                  <a:pt x="2448524" y="1083782"/>
                </a:lnTo>
                <a:lnTo>
                  <a:pt x="2461196" y="1104005"/>
                </a:lnTo>
                <a:lnTo>
                  <a:pt x="2455718" y="1116084"/>
                </a:lnTo>
                <a:lnTo>
                  <a:pt x="2454482" y="1141988"/>
                </a:lnTo>
                <a:lnTo>
                  <a:pt x="2467890" y="1157406"/>
                </a:lnTo>
                <a:lnTo>
                  <a:pt x="2467573" y="1182071"/>
                </a:lnTo>
                <a:lnTo>
                  <a:pt x="2475613" y="1184615"/>
                </a:lnTo>
                <a:lnTo>
                  <a:pt x="2475293" y="1192731"/>
                </a:lnTo>
                <a:lnTo>
                  <a:pt x="2454114" y="1196035"/>
                </a:lnTo>
                <a:lnTo>
                  <a:pt x="2440734" y="1206619"/>
                </a:lnTo>
                <a:lnTo>
                  <a:pt x="2431286" y="1207697"/>
                </a:lnTo>
                <a:lnTo>
                  <a:pt x="2424942" y="1204849"/>
                </a:lnTo>
                <a:lnTo>
                  <a:pt x="2424294" y="1199433"/>
                </a:lnTo>
                <a:lnTo>
                  <a:pt x="2428551" y="1194865"/>
                </a:lnTo>
                <a:lnTo>
                  <a:pt x="2428043" y="1180555"/>
                </a:lnTo>
                <a:lnTo>
                  <a:pt x="2396487" y="1168114"/>
                </a:lnTo>
                <a:lnTo>
                  <a:pt x="2389143" y="1181504"/>
                </a:lnTo>
                <a:lnTo>
                  <a:pt x="2389497" y="1209052"/>
                </a:lnTo>
                <a:lnTo>
                  <a:pt x="2373517" y="1225673"/>
                </a:lnTo>
                <a:lnTo>
                  <a:pt x="2366809" y="1226186"/>
                </a:lnTo>
                <a:lnTo>
                  <a:pt x="2369711" y="1239904"/>
                </a:lnTo>
                <a:lnTo>
                  <a:pt x="2363848" y="1247439"/>
                </a:lnTo>
                <a:lnTo>
                  <a:pt x="2361735" y="1269325"/>
                </a:lnTo>
                <a:lnTo>
                  <a:pt x="2366629" y="1272461"/>
                </a:lnTo>
                <a:lnTo>
                  <a:pt x="2370031" y="1288196"/>
                </a:lnTo>
                <a:lnTo>
                  <a:pt x="2374947" y="1335739"/>
                </a:lnTo>
                <a:lnTo>
                  <a:pt x="2406902" y="1344320"/>
                </a:lnTo>
                <a:lnTo>
                  <a:pt x="2420486" y="1359761"/>
                </a:lnTo>
                <a:lnTo>
                  <a:pt x="2420818" y="1373493"/>
                </a:lnTo>
                <a:lnTo>
                  <a:pt x="2413731" y="1392345"/>
                </a:lnTo>
                <a:lnTo>
                  <a:pt x="2421818" y="1403894"/>
                </a:lnTo>
                <a:lnTo>
                  <a:pt x="2418098" y="1409165"/>
                </a:lnTo>
                <a:lnTo>
                  <a:pt x="2410855" y="1407296"/>
                </a:lnTo>
                <a:lnTo>
                  <a:pt x="2406149" y="1398439"/>
                </a:lnTo>
                <a:lnTo>
                  <a:pt x="2392683" y="1391281"/>
                </a:lnTo>
                <a:lnTo>
                  <a:pt x="2381876" y="1378147"/>
                </a:lnTo>
                <a:lnTo>
                  <a:pt x="2376294" y="1388070"/>
                </a:lnTo>
                <a:lnTo>
                  <a:pt x="2364790" y="1392651"/>
                </a:lnTo>
                <a:lnTo>
                  <a:pt x="2360952" y="1400098"/>
                </a:lnTo>
                <a:lnTo>
                  <a:pt x="2333571" y="1391626"/>
                </a:lnTo>
                <a:lnTo>
                  <a:pt x="2318448" y="1410461"/>
                </a:lnTo>
                <a:lnTo>
                  <a:pt x="2308592" y="1412047"/>
                </a:lnTo>
                <a:lnTo>
                  <a:pt x="2303980" y="1408085"/>
                </a:lnTo>
                <a:lnTo>
                  <a:pt x="2289615" y="1417505"/>
                </a:lnTo>
                <a:lnTo>
                  <a:pt x="2274239" y="1398373"/>
                </a:lnTo>
                <a:lnTo>
                  <a:pt x="2243615" y="1416740"/>
                </a:lnTo>
                <a:lnTo>
                  <a:pt x="2238397" y="1407423"/>
                </a:lnTo>
                <a:lnTo>
                  <a:pt x="2219265" y="1403705"/>
                </a:lnTo>
                <a:lnTo>
                  <a:pt x="2213102" y="1379314"/>
                </a:lnTo>
                <a:lnTo>
                  <a:pt x="2200295" y="1377661"/>
                </a:lnTo>
                <a:lnTo>
                  <a:pt x="2196198" y="1359107"/>
                </a:lnTo>
                <a:lnTo>
                  <a:pt x="2186973" y="1349733"/>
                </a:lnTo>
                <a:lnTo>
                  <a:pt x="2184074" y="1357318"/>
                </a:lnTo>
                <a:lnTo>
                  <a:pt x="2168156" y="1364479"/>
                </a:lnTo>
                <a:lnTo>
                  <a:pt x="2158650" y="1357583"/>
                </a:lnTo>
                <a:lnTo>
                  <a:pt x="2167234" y="1339407"/>
                </a:lnTo>
                <a:lnTo>
                  <a:pt x="2155157" y="1333008"/>
                </a:lnTo>
                <a:lnTo>
                  <a:pt x="2147078" y="1336448"/>
                </a:lnTo>
                <a:lnTo>
                  <a:pt x="2145765" y="1333439"/>
                </a:lnTo>
                <a:lnTo>
                  <a:pt x="2146756" y="1328715"/>
                </a:lnTo>
                <a:lnTo>
                  <a:pt x="2154897" y="1329600"/>
                </a:lnTo>
                <a:lnTo>
                  <a:pt x="2159407" y="1325619"/>
                </a:lnTo>
                <a:lnTo>
                  <a:pt x="2161457" y="1310039"/>
                </a:lnTo>
                <a:lnTo>
                  <a:pt x="2148219" y="1313307"/>
                </a:lnTo>
                <a:lnTo>
                  <a:pt x="2144881" y="1310552"/>
                </a:lnTo>
                <a:lnTo>
                  <a:pt x="2142330" y="1316009"/>
                </a:lnTo>
                <a:lnTo>
                  <a:pt x="2134230" y="1300002"/>
                </a:lnTo>
                <a:lnTo>
                  <a:pt x="2122554" y="1301935"/>
                </a:lnTo>
                <a:lnTo>
                  <a:pt x="2103630" y="1292462"/>
                </a:lnTo>
                <a:lnTo>
                  <a:pt x="2100149" y="1277282"/>
                </a:lnTo>
                <a:lnTo>
                  <a:pt x="2078873" y="1278338"/>
                </a:lnTo>
                <a:lnTo>
                  <a:pt x="2071857" y="1293677"/>
                </a:lnTo>
                <a:lnTo>
                  <a:pt x="2049348" y="1289493"/>
                </a:lnTo>
                <a:lnTo>
                  <a:pt x="2027845" y="1278055"/>
                </a:lnTo>
                <a:lnTo>
                  <a:pt x="2029187" y="1269795"/>
                </a:lnTo>
                <a:lnTo>
                  <a:pt x="2024883" y="1262646"/>
                </a:lnTo>
                <a:lnTo>
                  <a:pt x="2027866" y="1253305"/>
                </a:lnTo>
                <a:lnTo>
                  <a:pt x="2017472" y="1245503"/>
                </a:lnTo>
                <a:lnTo>
                  <a:pt x="2008685" y="1243968"/>
                </a:lnTo>
                <a:lnTo>
                  <a:pt x="2006615" y="1248085"/>
                </a:lnTo>
                <a:lnTo>
                  <a:pt x="1992057" y="1252751"/>
                </a:lnTo>
                <a:lnTo>
                  <a:pt x="1987751" y="1266407"/>
                </a:lnTo>
                <a:lnTo>
                  <a:pt x="1960847" y="1271690"/>
                </a:lnTo>
                <a:lnTo>
                  <a:pt x="1954701" y="1268700"/>
                </a:lnTo>
                <a:lnTo>
                  <a:pt x="1933883" y="1278782"/>
                </a:lnTo>
                <a:lnTo>
                  <a:pt x="1867519" y="1258847"/>
                </a:lnTo>
                <a:lnTo>
                  <a:pt x="1852352" y="1264977"/>
                </a:lnTo>
                <a:lnTo>
                  <a:pt x="1841265" y="1288360"/>
                </a:lnTo>
                <a:lnTo>
                  <a:pt x="1831631" y="1287154"/>
                </a:lnTo>
                <a:lnTo>
                  <a:pt x="1830614" y="1277595"/>
                </a:lnTo>
                <a:lnTo>
                  <a:pt x="1823817" y="1289095"/>
                </a:lnTo>
                <a:lnTo>
                  <a:pt x="1807169" y="1285995"/>
                </a:lnTo>
                <a:lnTo>
                  <a:pt x="1801322" y="1292013"/>
                </a:lnTo>
                <a:lnTo>
                  <a:pt x="1786742" y="1287140"/>
                </a:lnTo>
                <a:lnTo>
                  <a:pt x="1766510" y="1287058"/>
                </a:lnTo>
                <a:lnTo>
                  <a:pt x="1763775" y="1278867"/>
                </a:lnTo>
                <a:lnTo>
                  <a:pt x="1765384" y="1286559"/>
                </a:lnTo>
                <a:lnTo>
                  <a:pt x="1771189" y="1290775"/>
                </a:lnTo>
                <a:lnTo>
                  <a:pt x="1768006" y="1304050"/>
                </a:lnTo>
                <a:lnTo>
                  <a:pt x="1770358" y="1317072"/>
                </a:lnTo>
                <a:lnTo>
                  <a:pt x="1749868" y="1316147"/>
                </a:lnTo>
                <a:lnTo>
                  <a:pt x="1739033" y="1336385"/>
                </a:lnTo>
                <a:lnTo>
                  <a:pt x="1722741" y="1339442"/>
                </a:lnTo>
                <a:lnTo>
                  <a:pt x="1714664" y="1349499"/>
                </a:lnTo>
                <a:lnTo>
                  <a:pt x="1683063" y="1350440"/>
                </a:lnTo>
                <a:lnTo>
                  <a:pt x="1668140" y="1358351"/>
                </a:lnTo>
                <a:lnTo>
                  <a:pt x="1638103" y="1398219"/>
                </a:lnTo>
                <a:lnTo>
                  <a:pt x="1627692" y="1401298"/>
                </a:lnTo>
                <a:lnTo>
                  <a:pt x="1607089" y="1419337"/>
                </a:lnTo>
                <a:lnTo>
                  <a:pt x="1587384" y="1453385"/>
                </a:lnTo>
                <a:lnTo>
                  <a:pt x="1573862" y="1461363"/>
                </a:lnTo>
                <a:lnTo>
                  <a:pt x="1549841" y="1466862"/>
                </a:lnTo>
                <a:lnTo>
                  <a:pt x="1544714" y="1472037"/>
                </a:lnTo>
                <a:lnTo>
                  <a:pt x="1540340" y="1469407"/>
                </a:lnTo>
                <a:lnTo>
                  <a:pt x="1526688" y="1482131"/>
                </a:lnTo>
                <a:lnTo>
                  <a:pt x="1519763" y="1498279"/>
                </a:lnTo>
                <a:lnTo>
                  <a:pt x="1511966" y="1500031"/>
                </a:lnTo>
                <a:lnTo>
                  <a:pt x="1512395" y="1507362"/>
                </a:lnTo>
                <a:lnTo>
                  <a:pt x="1505065" y="1521413"/>
                </a:lnTo>
                <a:lnTo>
                  <a:pt x="1509844" y="1524384"/>
                </a:lnTo>
                <a:lnTo>
                  <a:pt x="1507556" y="1540942"/>
                </a:lnTo>
                <a:lnTo>
                  <a:pt x="1498693" y="1556850"/>
                </a:lnTo>
                <a:lnTo>
                  <a:pt x="1500323" y="1566109"/>
                </a:lnTo>
                <a:lnTo>
                  <a:pt x="1491732" y="1581421"/>
                </a:lnTo>
                <a:lnTo>
                  <a:pt x="1491868" y="1590856"/>
                </a:lnTo>
                <a:lnTo>
                  <a:pt x="1480325" y="1588209"/>
                </a:lnTo>
                <a:lnTo>
                  <a:pt x="1466477" y="1592728"/>
                </a:lnTo>
                <a:lnTo>
                  <a:pt x="1448319" y="1584901"/>
                </a:lnTo>
                <a:lnTo>
                  <a:pt x="1445136" y="1588104"/>
                </a:lnTo>
                <a:lnTo>
                  <a:pt x="1435719" y="1603120"/>
                </a:lnTo>
                <a:lnTo>
                  <a:pt x="1435363" y="1614269"/>
                </a:lnTo>
                <a:lnTo>
                  <a:pt x="1423913" y="1621940"/>
                </a:lnTo>
                <a:lnTo>
                  <a:pt x="1412542" y="1647251"/>
                </a:lnTo>
                <a:lnTo>
                  <a:pt x="1399443" y="1656916"/>
                </a:lnTo>
                <a:lnTo>
                  <a:pt x="1401848" y="1674672"/>
                </a:lnTo>
                <a:lnTo>
                  <a:pt x="1398824" y="1688828"/>
                </a:lnTo>
                <a:lnTo>
                  <a:pt x="1404445" y="1693205"/>
                </a:lnTo>
                <a:lnTo>
                  <a:pt x="1378838" y="1704645"/>
                </a:lnTo>
                <a:lnTo>
                  <a:pt x="1363862" y="1706541"/>
                </a:lnTo>
                <a:lnTo>
                  <a:pt x="1355818" y="1704807"/>
                </a:lnTo>
                <a:lnTo>
                  <a:pt x="1351502" y="1689678"/>
                </a:lnTo>
                <a:lnTo>
                  <a:pt x="1342058" y="1690439"/>
                </a:lnTo>
                <a:lnTo>
                  <a:pt x="1342370" y="1703223"/>
                </a:lnTo>
                <a:lnTo>
                  <a:pt x="1347904" y="1706081"/>
                </a:lnTo>
                <a:lnTo>
                  <a:pt x="1342755" y="1730801"/>
                </a:lnTo>
                <a:lnTo>
                  <a:pt x="1326166" y="1740064"/>
                </a:lnTo>
                <a:lnTo>
                  <a:pt x="1323992" y="1750094"/>
                </a:lnTo>
                <a:lnTo>
                  <a:pt x="1327889" y="1752098"/>
                </a:lnTo>
                <a:lnTo>
                  <a:pt x="1324399" y="1766905"/>
                </a:lnTo>
                <a:lnTo>
                  <a:pt x="1330031" y="1793794"/>
                </a:lnTo>
                <a:lnTo>
                  <a:pt x="1328613" y="1797853"/>
                </a:lnTo>
                <a:lnTo>
                  <a:pt x="1325425" y="1796747"/>
                </a:lnTo>
                <a:lnTo>
                  <a:pt x="1328092" y="1801887"/>
                </a:lnTo>
                <a:lnTo>
                  <a:pt x="1322062" y="1803921"/>
                </a:lnTo>
                <a:lnTo>
                  <a:pt x="1317714" y="1816634"/>
                </a:lnTo>
                <a:lnTo>
                  <a:pt x="1326265" y="1819933"/>
                </a:lnTo>
                <a:lnTo>
                  <a:pt x="1327426" y="1828256"/>
                </a:lnTo>
                <a:lnTo>
                  <a:pt x="1287905" y="1827735"/>
                </a:lnTo>
                <a:lnTo>
                  <a:pt x="1278951" y="1830836"/>
                </a:lnTo>
                <a:lnTo>
                  <a:pt x="1268355" y="1843820"/>
                </a:lnTo>
                <a:lnTo>
                  <a:pt x="1270806" y="1864668"/>
                </a:lnTo>
                <a:lnTo>
                  <a:pt x="1260231" y="1871835"/>
                </a:lnTo>
                <a:lnTo>
                  <a:pt x="1262560" y="1885754"/>
                </a:lnTo>
                <a:lnTo>
                  <a:pt x="1248333" y="1884625"/>
                </a:lnTo>
                <a:lnTo>
                  <a:pt x="1238900" y="1888287"/>
                </a:lnTo>
                <a:lnTo>
                  <a:pt x="1228350" y="1869628"/>
                </a:lnTo>
                <a:lnTo>
                  <a:pt x="1218988" y="1871554"/>
                </a:lnTo>
                <a:lnTo>
                  <a:pt x="1227102" y="1902318"/>
                </a:lnTo>
                <a:lnTo>
                  <a:pt x="1214562" y="1912594"/>
                </a:lnTo>
                <a:lnTo>
                  <a:pt x="1213968" y="1920471"/>
                </a:lnTo>
                <a:lnTo>
                  <a:pt x="1207759" y="1924945"/>
                </a:lnTo>
                <a:lnTo>
                  <a:pt x="1212625" y="1940454"/>
                </a:lnTo>
                <a:lnTo>
                  <a:pt x="1209619" y="1949613"/>
                </a:lnTo>
                <a:lnTo>
                  <a:pt x="1199560" y="1950856"/>
                </a:lnTo>
                <a:lnTo>
                  <a:pt x="1185019" y="1961085"/>
                </a:lnTo>
                <a:lnTo>
                  <a:pt x="1166935" y="1962315"/>
                </a:lnTo>
                <a:lnTo>
                  <a:pt x="1162828" y="1957352"/>
                </a:lnTo>
                <a:lnTo>
                  <a:pt x="1151235" y="1954454"/>
                </a:lnTo>
                <a:lnTo>
                  <a:pt x="1151273" y="1938521"/>
                </a:lnTo>
                <a:lnTo>
                  <a:pt x="1148050" y="1935155"/>
                </a:lnTo>
                <a:lnTo>
                  <a:pt x="1151085" y="1929791"/>
                </a:lnTo>
                <a:lnTo>
                  <a:pt x="1143630" y="1922868"/>
                </a:lnTo>
                <a:lnTo>
                  <a:pt x="1147827" y="1919454"/>
                </a:lnTo>
                <a:lnTo>
                  <a:pt x="1145817" y="1909221"/>
                </a:lnTo>
                <a:lnTo>
                  <a:pt x="1138334" y="1910073"/>
                </a:lnTo>
                <a:lnTo>
                  <a:pt x="1131145" y="1916593"/>
                </a:lnTo>
                <a:lnTo>
                  <a:pt x="1124390" y="1913586"/>
                </a:lnTo>
                <a:lnTo>
                  <a:pt x="1115257" y="1922661"/>
                </a:lnTo>
                <a:lnTo>
                  <a:pt x="1094852" y="1913664"/>
                </a:lnTo>
                <a:lnTo>
                  <a:pt x="1088033" y="1926520"/>
                </a:lnTo>
                <a:lnTo>
                  <a:pt x="1093246" y="1939171"/>
                </a:lnTo>
                <a:lnTo>
                  <a:pt x="1086519" y="1942105"/>
                </a:lnTo>
                <a:lnTo>
                  <a:pt x="1086723" y="1946742"/>
                </a:lnTo>
                <a:lnTo>
                  <a:pt x="1078041" y="1954761"/>
                </a:lnTo>
                <a:lnTo>
                  <a:pt x="1065880" y="1958093"/>
                </a:lnTo>
                <a:lnTo>
                  <a:pt x="1059575" y="1966461"/>
                </a:lnTo>
                <a:lnTo>
                  <a:pt x="1036625" y="1979952"/>
                </a:lnTo>
                <a:lnTo>
                  <a:pt x="1039996" y="1990067"/>
                </a:lnTo>
                <a:lnTo>
                  <a:pt x="1036412" y="2001251"/>
                </a:lnTo>
                <a:lnTo>
                  <a:pt x="1021436" y="2003116"/>
                </a:lnTo>
                <a:lnTo>
                  <a:pt x="1022092" y="2010596"/>
                </a:lnTo>
                <a:lnTo>
                  <a:pt x="997751" y="2017782"/>
                </a:lnTo>
                <a:lnTo>
                  <a:pt x="994297" y="2016775"/>
                </a:lnTo>
                <a:lnTo>
                  <a:pt x="997391" y="2007504"/>
                </a:lnTo>
                <a:lnTo>
                  <a:pt x="992295" y="1986858"/>
                </a:lnTo>
                <a:lnTo>
                  <a:pt x="968084" y="1992015"/>
                </a:lnTo>
                <a:lnTo>
                  <a:pt x="957693" y="2009004"/>
                </a:lnTo>
                <a:lnTo>
                  <a:pt x="951551" y="2007015"/>
                </a:lnTo>
                <a:lnTo>
                  <a:pt x="932477" y="2029069"/>
                </a:lnTo>
                <a:lnTo>
                  <a:pt x="917924" y="2033287"/>
                </a:lnTo>
                <a:lnTo>
                  <a:pt x="911740" y="2030883"/>
                </a:lnTo>
                <a:lnTo>
                  <a:pt x="902608" y="2034967"/>
                </a:lnTo>
                <a:lnTo>
                  <a:pt x="896063" y="2019121"/>
                </a:lnTo>
                <a:lnTo>
                  <a:pt x="846540" y="2019190"/>
                </a:lnTo>
                <a:lnTo>
                  <a:pt x="838738" y="2014555"/>
                </a:lnTo>
                <a:lnTo>
                  <a:pt x="822979" y="1985176"/>
                </a:lnTo>
                <a:lnTo>
                  <a:pt x="825691" y="1959389"/>
                </a:lnTo>
                <a:lnTo>
                  <a:pt x="822147" y="1950407"/>
                </a:lnTo>
                <a:lnTo>
                  <a:pt x="827670" y="1944303"/>
                </a:lnTo>
                <a:lnTo>
                  <a:pt x="834981" y="1921104"/>
                </a:lnTo>
                <a:lnTo>
                  <a:pt x="809860" y="1929355"/>
                </a:lnTo>
                <a:lnTo>
                  <a:pt x="793750" y="1927897"/>
                </a:lnTo>
                <a:lnTo>
                  <a:pt x="788608" y="1939873"/>
                </a:lnTo>
                <a:lnTo>
                  <a:pt x="774978" y="1945849"/>
                </a:lnTo>
                <a:lnTo>
                  <a:pt x="773610" y="1956131"/>
                </a:lnTo>
                <a:lnTo>
                  <a:pt x="760017" y="1961751"/>
                </a:lnTo>
                <a:lnTo>
                  <a:pt x="736425" y="1962822"/>
                </a:lnTo>
                <a:lnTo>
                  <a:pt x="714675" y="1950957"/>
                </a:lnTo>
                <a:lnTo>
                  <a:pt x="704441" y="1949543"/>
                </a:lnTo>
                <a:lnTo>
                  <a:pt x="700838" y="1932141"/>
                </a:lnTo>
                <a:lnTo>
                  <a:pt x="687737" y="1929718"/>
                </a:lnTo>
                <a:lnTo>
                  <a:pt x="682535" y="1924639"/>
                </a:lnTo>
                <a:lnTo>
                  <a:pt x="684126" y="1916666"/>
                </a:lnTo>
                <a:lnTo>
                  <a:pt x="666803" y="1902962"/>
                </a:lnTo>
                <a:lnTo>
                  <a:pt x="645177" y="1901688"/>
                </a:lnTo>
                <a:lnTo>
                  <a:pt x="631966" y="1910114"/>
                </a:lnTo>
                <a:lnTo>
                  <a:pt x="618405" y="1906372"/>
                </a:lnTo>
                <a:lnTo>
                  <a:pt x="613786" y="1899472"/>
                </a:lnTo>
                <a:lnTo>
                  <a:pt x="623777" y="1890110"/>
                </a:lnTo>
                <a:lnTo>
                  <a:pt x="615537" y="1864043"/>
                </a:lnTo>
                <a:lnTo>
                  <a:pt x="604642" y="1867390"/>
                </a:lnTo>
                <a:lnTo>
                  <a:pt x="592404" y="1880260"/>
                </a:lnTo>
                <a:lnTo>
                  <a:pt x="588623" y="1873735"/>
                </a:lnTo>
                <a:lnTo>
                  <a:pt x="574140" y="1881469"/>
                </a:lnTo>
                <a:lnTo>
                  <a:pt x="558666" y="1912059"/>
                </a:lnTo>
                <a:lnTo>
                  <a:pt x="533952" y="1904570"/>
                </a:lnTo>
                <a:lnTo>
                  <a:pt x="510860" y="1887542"/>
                </a:lnTo>
                <a:lnTo>
                  <a:pt x="510997" y="1872721"/>
                </a:lnTo>
                <a:lnTo>
                  <a:pt x="492976" y="1871360"/>
                </a:lnTo>
                <a:lnTo>
                  <a:pt x="467787" y="1862076"/>
                </a:lnTo>
                <a:lnTo>
                  <a:pt x="479408" y="1857986"/>
                </a:lnTo>
                <a:lnTo>
                  <a:pt x="477001" y="1849448"/>
                </a:lnTo>
                <a:lnTo>
                  <a:pt x="484525" y="1843245"/>
                </a:lnTo>
                <a:lnTo>
                  <a:pt x="477984" y="1841107"/>
                </a:lnTo>
                <a:lnTo>
                  <a:pt x="487731" y="1837289"/>
                </a:lnTo>
                <a:lnTo>
                  <a:pt x="456517" y="1821880"/>
                </a:lnTo>
                <a:lnTo>
                  <a:pt x="463090" y="1808794"/>
                </a:lnTo>
                <a:lnTo>
                  <a:pt x="447606" y="1811188"/>
                </a:lnTo>
                <a:lnTo>
                  <a:pt x="443733" y="1798692"/>
                </a:lnTo>
                <a:lnTo>
                  <a:pt x="432005" y="1795213"/>
                </a:lnTo>
                <a:lnTo>
                  <a:pt x="421780" y="1782323"/>
                </a:lnTo>
                <a:lnTo>
                  <a:pt x="407764" y="1779968"/>
                </a:lnTo>
                <a:lnTo>
                  <a:pt x="402712" y="1780878"/>
                </a:lnTo>
                <a:lnTo>
                  <a:pt x="395941" y="1790482"/>
                </a:lnTo>
                <a:lnTo>
                  <a:pt x="391728" y="1789469"/>
                </a:lnTo>
                <a:lnTo>
                  <a:pt x="386161" y="1797750"/>
                </a:lnTo>
                <a:lnTo>
                  <a:pt x="352775" y="1807713"/>
                </a:lnTo>
                <a:lnTo>
                  <a:pt x="342704" y="1820624"/>
                </a:lnTo>
                <a:lnTo>
                  <a:pt x="344479" y="1830294"/>
                </a:lnTo>
                <a:lnTo>
                  <a:pt x="339889" y="1833591"/>
                </a:lnTo>
                <a:lnTo>
                  <a:pt x="317044" y="1835225"/>
                </a:lnTo>
                <a:lnTo>
                  <a:pt x="307016" y="1846426"/>
                </a:lnTo>
                <a:lnTo>
                  <a:pt x="307657" y="1851993"/>
                </a:lnTo>
                <a:lnTo>
                  <a:pt x="293579" y="1852278"/>
                </a:lnTo>
                <a:lnTo>
                  <a:pt x="260470" y="1868130"/>
                </a:lnTo>
                <a:lnTo>
                  <a:pt x="248850" y="1879627"/>
                </a:lnTo>
                <a:lnTo>
                  <a:pt x="246762" y="1888747"/>
                </a:lnTo>
                <a:lnTo>
                  <a:pt x="250889" y="1903801"/>
                </a:lnTo>
                <a:lnTo>
                  <a:pt x="236032" y="1916463"/>
                </a:lnTo>
                <a:lnTo>
                  <a:pt x="195221" y="1921190"/>
                </a:lnTo>
                <a:lnTo>
                  <a:pt x="186366" y="1934172"/>
                </a:lnTo>
                <a:lnTo>
                  <a:pt x="172669" y="1917423"/>
                </a:lnTo>
                <a:lnTo>
                  <a:pt x="156838" y="1929405"/>
                </a:lnTo>
                <a:lnTo>
                  <a:pt x="154835" y="1936531"/>
                </a:lnTo>
                <a:lnTo>
                  <a:pt x="141399" y="1929928"/>
                </a:lnTo>
                <a:lnTo>
                  <a:pt x="132411" y="1929820"/>
                </a:lnTo>
                <a:lnTo>
                  <a:pt x="133389" y="1934563"/>
                </a:lnTo>
                <a:lnTo>
                  <a:pt x="130228" y="1934893"/>
                </a:lnTo>
                <a:lnTo>
                  <a:pt x="116823" y="1931069"/>
                </a:lnTo>
                <a:lnTo>
                  <a:pt x="102192" y="1916746"/>
                </a:lnTo>
                <a:close/>
              </a:path>
            </a:pathLst>
          </a:custGeom>
          <a:solidFill>
            <a:srgbClr val="F2F2F2"/>
          </a:solidFill>
          <a:ln w="6985">
            <a:solidFill>
              <a:srgbClr val="A3A3A3"/>
            </a:solidFill>
          </a:ln>
          <a:effectLst/>
        </p:spPr>
        <p:txBody>
          <a:bodyPr rtlCol="0" anchor="ctr"/>
          <a:lstStyle/>
          <a:p>
            <a:pPr algn="ctr"/>
            <a:endParaRPr/>
          </a:p>
        </p:txBody>
      </p:sp>
      <p:sp>
        <p:nvSpPr>
          <p:cNvPr id="35" name="Castilla y León · polígono 2"/>
          <p:cNvSpPr/>
          <p:nvPr/>
        </p:nvSpPr>
        <p:spPr>
          <a:xfrm>
            <a:off x="3568080" y="2401103"/>
            <a:ext cx="6982" cy="13603"/>
          </a:xfrm>
          <a:custGeom>
            <a:avLst/>
            <a:gdLst/>
            <a:ahLst/>
            <a:cxnLst/>
            <a:rect l="l" t="t" r="r" b="b"/>
            <a:pathLst>
              <a:path w="11446" h="22301">
                <a:moveTo>
                  <a:pt x="0" y="3603"/>
                </a:moveTo>
                <a:lnTo>
                  <a:pt x="2569" y="0"/>
                </a:lnTo>
                <a:lnTo>
                  <a:pt x="11446" y="6020"/>
                </a:lnTo>
                <a:lnTo>
                  <a:pt x="11147" y="17976"/>
                </a:lnTo>
                <a:lnTo>
                  <a:pt x="5328" y="22301"/>
                </a:lnTo>
                <a:lnTo>
                  <a:pt x="0" y="3603"/>
                </a:lnTo>
                <a:close/>
              </a:path>
            </a:pathLst>
          </a:custGeom>
          <a:solidFill>
            <a:srgbClr val="F2F2F2"/>
          </a:solidFill>
          <a:ln w="6985">
            <a:solidFill>
              <a:srgbClr val="A3A3A3"/>
            </a:solidFill>
          </a:ln>
          <a:effectLst/>
        </p:spPr>
        <p:txBody>
          <a:bodyPr rtlCol="0" anchor="ctr"/>
          <a:lstStyle/>
          <a:p>
            <a:pPr algn="ctr"/>
            <a:endParaRPr/>
          </a:p>
        </p:txBody>
      </p:sp>
      <p:sp>
        <p:nvSpPr>
          <p:cNvPr id="36" name="Castilla y León · polígono 3"/>
          <p:cNvSpPr/>
          <p:nvPr/>
        </p:nvSpPr>
        <p:spPr>
          <a:xfrm>
            <a:off x="3547412" y="2403989"/>
            <a:ext cx="6285" cy="3478"/>
          </a:xfrm>
          <a:custGeom>
            <a:avLst/>
            <a:gdLst/>
            <a:ahLst/>
            <a:cxnLst/>
            <a:rect l="l" t="t" r="r" b="b"/>
            <a:pathLst>
              <a:path w="10304" h="5702">
                <a:moveTo>
                  <a:pt x="10235" y="4882"/>
                </a:moveTo>
                <a:lnTo>
                  <a:pt x="3745" y="5702"/>
                </a:lnTo>
                <a:lnTo>
                  <a:pt x="0" y="0"/>
                </a:lnTo>
                <a:lnTo>
                  <a:pt x="10304" y="108"/>
                </a:lnTo>
                <a:lnTo>
                  <a:pt x="10235" y="4882"/>
                </a:lnTo>
                <a:close/>
              </a:path>
            </a:pathLst>
          </a:custGeom>
          <a:solidFill>
            <a:srgbClr val="F2F2F2"/>
          </a:solidFill>
          <a:ln w="6985">
            <a:solidFill>
              <a:srgbClr val="A3A3A3"/>
            </a:solidFill>
          </a:ln>
          <a:effectLst/>
        </p:spPr>
        <p:txBody>
          <a:bodyPr rtlCol="0" anchor="ctr"/>
          <a:lstStyle/>
          <a:p>
            <a:pPr algn="ctr"/>
            <a:endParaRPr/>
          </a:p>
        </p:txBody>
      </p:sp>
      <p:sp>
        <p:nvSpPr>
          <p:cNvPr id="37" name="Castilla y León · polígono 4"/>
          <p:cNvSpPr/>
          <p:nvPr/>
        </p:nvSpPr>
        <p:spPr>
          <a:xfrm>
            <a:off x="3911078" y="2486536"/>
            <a:ext cx="6636" cy="7896"/>
          </a:xfrm>
          <a:custGeom>
            <a:avLst/>
            <a:gdLst/>
            <a:ahLst/>
            <a:cxnLst/>
            <a:rect l="l" t="t" r="r" b="b"/>
            <a:pathLst>
              <a:path w="10879" h="12945">
                <a:moveTo>
                  <a:pt x="5161" y="0"/>
                </a:moveTo>
                <a:lnTo>
                  <a:pt x="10879" y="8668"/>
                </a:lnTo>
                <a:lnTo>
                  <a:pt x="2908" y="12945"/>
                </a:lnTo>
                <a:lnTo>
                  <a:pt x="0" y="6668"/>
                </a:lnTo>
                <a:lnTo>
                  <a:pt x="5161" y="0"/>
                </a:lnTo>
                <a:close/>
              </a:path>
            </a:pathLst>
          </a:custGeom>
          <a:solidFill>
            <a:srgbClr val="F2F2F2"/>
          </a:solidFill>
          <a:ln w="6985">
            <a:solidFill>
              <a:srgbClr val="A3A3A3"/>
            </a:solidFill>
          </a:ln>
          <a:effectLst/>
        </p:spPr>
        <p:txBody>
          <a:bodyPr rtlCol="0" anchor="ctr"/>
          <a:lstStyle/>
          <a:p>
            <a:pPr algn="ctr"/>
            <a:endParaRPr/>
          </a:p>
        </p:txBody>
      </p:sp>
      <p:sp>
        <p:nvSpPr>
          <p:cNvPr id="38" name="Castilla y León · polígono 5"/>
          <p:cNvSpPr/>
          <p:nvPr/>
        </p:nvSpPr>
        <p:spPr>
          <a:xfrm>
            <a:off x="3895164" y="2485971"/>
            <a:ext cx="3858" cy="5805"/>
          </a:xfrm>
          <a:custGeom>
            <a:avLst/>
            <a:gdLst/>
            <a:ahLst/>
            <a:cxnLst/>
            <a:rect l="l" t="t" r="r" b="b"/>
            <a:pathLst>
              <a:path w="6325" h="9518">
                <a:moveTo>
                  <a:pt x="6226" y="484"/>
                </a:moveTo>
                <a:lnTo>
                  <a:pt x="6325" y="5524"/>
                </a:lnTo>
                <a:lnTo>
                  <a:pt x="0" y="9518"/>
                </a:lnTo>
                <a:lnTo>
                  <a:pt x="2338" y="0"/>
                </a:lnTo>
                <a:lnTo>
                  <a:pt x="6226" y="484"/>
                </a:lnTo>
                <a:close/>
              </a:path>
            </a:pathLst>
          </a:custGeom>
          <a:solidFill>
            <a:srgbClr val="F2F2F2"/>
          </a:solidFill>
          <a:ln w="6985">
            <a:solidFill>
              <a:srgbClr val="A3A3A3"/>
            </a:solidFill>
          </a:ln>
          <a:effectLst/>
        </p:spPr>
        <p:txBody>
          <a:bodyPr rtlCol="0" anchor="ctr"/>
          <a:lstStyle/>
          <a:p>
            <a:pPr algn="ctr"/>
            <a:endParaRPr/>
          </a:p>
        </p:txBody>
      </p:sp>
      <p:sp>
        <p:nvSpPr>
          <p:cNvPr id="39" name="Castilla y León · polígono 6"/>
          <p:cNvSpPr/>
          <p:nvPr/>
        </p:nvSpPr>
        <p:spPr>
          <a:xfrm>
            <a:off x="3933512" y="2413691"/>
            <a:ext cx="103262" cy="63540"/>
          </a:xfrm>
          <a:custGeom>
            <a:avLst/>
            <a:gdLst/>
            <a:ahLst/>
            <a:cxnLst/>
            <a:rect l="l" t="t" r="r" b="b"/>
            <a:pathLst>
              <a:path w="169283" h="104165">
                <a:moveTo>
                  <a:pt x="0" y="36830"/>
                </a:moveTo>
                <a:lnTo>
                  <a:pt x="7648" y="31781"/>
                </a:lnTo>
                <a:lnTo>
                  <a:pt x="7201" y="18647"/>
                </a:lnTo>
                <a:lnTo>
                  <a:pt x="13011" y="13174"/>
                </a:lnTo>
                <a:lnTo>
                  <a:pt x="16080" y="0"/>
                </a:lnTo>
                <a:lnTo>
                  <a:pt x="20252" y="7757"/>
                </a:lnTo>
                <a:lnTo>
                  <a:pt x="32649" y="2336"/>
                </a:lnTo>
                <a:lnTo>
                  <a:pt x="66062" y="1171"/>
                </a:lnTo>
                <a:lnTo>
                  <a:pt x="108299" y="20730"/>
                </a:lnTo>
                <a:lnTo>
                  <a:pt x="128415" y="16772"/>
                </a:lnTo>
                <a:lnTo>
                  <a:pt x="134619" y="30149"/>
                </a:lnTo>
                <a:lnTo>
                  <a:pt x="149581" y="22007"/>
                </a:lnTo>
                <a:lnTo>
                  <a:pt x="142680" y="46642"/>
                </a:lnTo>
                <a:lnTo>
                  <a:pt x="134322" y="56088"/>
                </a:lnTo>
                <a:lnTo>
                  <a:pt x="129348" y="53136"/>
                </a:lnTo>
                <a:lnTo>
                  <a:pt x="125171" y="65855"/>
                </a:lnTo>
                <a:lnTo>
                  <a:pt x="132321" y="69671"/>
                </a:lnTo>
                <a:lnTo>
                  <a:pt x="140205" y="83970"/>
                </a:lnTo>
                <a:lnTo>
                  <a:pt x="154361" y="83584"/>
                </a:lnTo>
                <a:lnTo>
                  <a:pt x="158686" y="71937"/>
                </a:lnTo>
                <a:lnTo>
                  <a:pt x="167054" y="73607"/>
                </a:lnTo>
                <a:lnTo>
                  <a:pt x="169283" y="98301"/>
                </a:lnTo>
                <a:lnTo>
                  <a:pt x="154991" y="104165"/>
                </a:lnTo>
                <a:lnTo>
                  <a:pt x="152647" y="96386"/>
                </a:lnTo>
                <a:lnTo>
                  <a:pt x="146391" y="99467"/>
                </a:lnTo>
                <a:lnTo>
                  <a:pt x="136795" y="94877"/>
                </a:lnTo>
                <a:lnTo>
                  <a:pt x="112711" y="97343"/>
                </a:lnTo>
                <a:lnTo>
                  <a:pt x="100995" y="81191"/>
                </a:lnTo>
                <a:lnTo>
                  <a:pt x="97517" y="85294"/>
                </a:lnTo>
                <a:lnTo>
                  <a:pt x="79697" y="79989"/>
                </a:lnTo>
                <a:lnTo>
                  <a:pt x="72105" y="88127"/>
                </a:lnTo>
                <a:lnTo>
                  <a:pt x="48627" y="85413"/>
                </a:lnTo>
                <a:lnTo>
                  <a:pt x="40630" y="63836"/>
                </a:lnTo>
                <a:lnTo>
                  <a:pt x="20979" y="57285"/>
                </a:lnTo>
                <a:lnTo>
                  <a:pt x="19205" y="50681"/>
                </a:lnTo>
                <a:lnTo>
                  <a:pt x="8312" y="46687"/>
                </a:lnTo>
                <a:lnTo>
                  <a:pt x="6569" y="44292"/>
                </a:lnTo>
                <a:lnTo>
                  <a:pt x="10654" y="42977"/>
                </a:lnTo>
                <a:lnTo>
                  <a:pt x="0" y="36830"/>
                </a:lnTo>
                <a:close/>
              </a:path>
            </a:pathLst>
          </a:custGeom>
          <a:solidFill>
            <a:srgbClr val="F2F2F2"/>
          </a:solidFill>
          <a:ln w="6985">
            <a:solidFill>
              <a:srgbClr val="A3A3A3"/>
            </a:solidFill>
          </a:ln>
          <a:effectLst/>
        </p:spPr>
        <p:txBody>
          <a:bodyPr rtlCol="0" anchor="ctr"/>
          <a:lstStyle/>
          <a:p>
            <a:pPr algn="ctr"/>
            <a:endParaRPr/>
          </a:p>
        </p:txBody>
      </p:sp>
      <p:sp>
        <p:nvSpPr>
          <p:cNvPr id="40" name="Castilla-La Mancha · polígono 1"/>
          <p:cNvSpPr/>
          <p:nvPr/>
        </p:nvSpPr>
        <p:spPr>
          <a:xfrm>
            <a:off x="3188047" y="2994937"/>
            <a:ext cx="1319292" cy="1262327"/>
          </a:xfrm>
          <a:custGeom>
            <a:avLst/>
            <a:gdLst/>
            <a:ahLst/>
            <a:cxnLst/>
            <a:rect l="l" t="t" r="r" b="b"/>
            <a:pathLst>
              <a:path w="2162774" h="2069390">
                <a:moveTo>
                  <a:pt x="438677" y="1812176"/>
                </a:moveTo>
                <a:lnTo>
                  <a:pt x="430515" y="1798544"/>
                </a:lnTo>
                <a:lnTo>
                  <a:pt x="419306" y="1794498"/>
                </a:lnTo>
                <a:lnTo>
                  <a:pt x="417097" y="1786888"/>
                </a:lnTo>
                <a:lnTo>
                  <a:pt x="408143" y="1790261"/>
                </a:lnTo>
                <a:lnTo>
                  <a:pt x="405067" y="1781849"/>
                </a:lnTo>
                <a:lnTo>
                  <a:pt x="401888" y="1783911"/>
                </a:lnTo>
                <a:lnTo>
                  <a:pt x="395345" y="1779960"/>
                </a:lnTo>
                <a:lnTo>
                  <a:pt x="391730" y="1784873"/>
                </a:lnTo>
                <a:lnTo>
                  <a:pt x="384477" y="1779766"/>
                </a:lnTo>
                <a:lnTo>
                  <a:pt x="377687" y="1761641"/>
                </a:lnTo>
                <a:lnTo>
                  <a:pt x="372436" y="1761139"/>
                </a:lnTo>
                <a:lnTo>
                  <a:pt x="357605" y="1747557"/>
                </a:lnTo>
                <a:lnTo>
                  <a:pt x="339404" y="1744040"/>
                </a:lnTo>
                <a:lnTo>
                  <a:pt x="337576" y="1732236"/>
                </a:lnTo>
                <a:lnTo>
                  <a:pt x="321507" y="1729035"/>
                </a:lnTo>
                <a:lnTo>
                  <a:pt x="297596" y="1716601"/>
                </a:lnTo>
                <a:lnTo>
                  <a:pt x="284268" y="1717558"/>
                </a:lnTo>
                <a:lnTo>
                  <a:pt x="263216" y="1705621"/>
                </a:lnTo>
                <a:lnTo>
                  <a:pt x="258758" y="1664580"/>
                </a:lnTo>
                <a:lnTo>
                  <a:pt x="254862" y="1661397"/>
                </a:lnTo>
                <a:lnTo>
                  <a:pt x="224084" y="1664214"/>
                </a:lnTo>
                <a:lnTo>
                  <a:pt x="193388" y="1655842"/>
                </a:lnTo>
                <a:lnTo>
                  <a:pt x="191738" y="1643416"/>
                </a:lnTo>
                <a:lnTo>
                  <a:pt x="183709" y="1636495"/>
                </a:lnTo>
                <a:lnTo>
                  <a:pt x="172991" y="1634860"/>
                </a:lnTo>
                <a:lnTo>
                  <a:pt x="200423" y="1628272"/>
                </a:lnTo>
                <a:lnTo>
                  <a:pt x="214272" y="1598194"/>
                </a:lnTo>
                <a:lnTo>
                  <a:pt x="222825" y="1557436"/>
                </a:lnTo>
                <a:lnTo>
                  <a:pt x="236573" y="1536982"/>
                </a:lnTo>
                <a:lnTo>
                  <a:pt x="269143" y="1540099"/>
                </a:lnTo>
                <a:lnTo>
                  <a:pt x="276940" y="1507164"/>
                </a:lnTo>
                <a:lnTo>
                  <a:pt x="270138" y="1500790"/>
                </a:lnTo>
                <a:lnTo>
                  <a:pt x="248041" y="1496725"/>
                </a:lnTo>
                <a:lnTo>
                  <a:pt x="241326" y="1490012"/>
                </a:lnTo>
                <a:lnTo>
                  <a:pt x="234993" y="1493890"/>
                </a:lnTo>
                <a:lnTo>
                  <a:pt x="227552" y="1482411"/>
                </a:lnTo>
                <a:lnTo>
                  <a:pt x="213664" y="1430864"/>
                </a:lnTo>
                <a:lnTo>
                  <a:pt x="226847" y="1432296"/>
                </a:lnTo>
                <a:lnTo>
                  <a:pt x="253408" y="1447176"/>
                </a:lnTo>
                <a:lnTo>
                  <a:pt x="262558" y="1447573"/>
                </a:lnTo>
                <a:lnTo>
                  <a:pt x="268251" y="1439065"/>
                </a:lnTo>
                <a:lnTo>
                  <a:pt x="276140" y="1438658"/>
                </a:lnTo>
                <a:lnTo>
                  <a:pt x="278961" y="1427519"/>
                </a:lnTo>
                <a:lnTo>
                  <a:pt x="263798" y="1419633"/>
                </a:lnTo>
                <a:lnTo>
                  <a:pt x="256098" y="1404986"/>
                </a:lnTo>
                <a:lnTo>
                  <a:pt x="264542" y="1390807"/>
                </a:lnTo>
                <a:lnTo>
                  <a:pt x="266324" y="1372698"/>
                </a:lnTo>
                <a:lnTo>
                  <a:pt x="276734" y="1365372"/>
                </a:lnTo>
                <a:lnTo>
                  <a:pt x="276414" y="1358633"/>
                </a:lnTo>
                <a:lnTo>
                  <a:pt x="286986" y="1343509"/>
                </a:lnTo>
                <a:lnTo>
                  <a:pt x="304631" y="1349671"/>
                </a:lnTo>
                <a:lnTo>
                  <a:pt x="319606" y="1346552"/>
                </a:lnTo>
                <a:lnTo>
                  <a:pt x="351396" y="1362041"/>
                </a:lnTo>
                <a:lnTo>
                  <a:pt x="365197" y="1363735"/>
                </a:lnTo>
                <a:lnTo>
                  <a:pt x="345904" y="1341236"/>
                </a:lnTo>
                <a:lnTo>
                  <a:pt x="336136" y="1337012"/>
                </a:lnTo>
                <a:lnTo>
                  <a:pt x="333574" y="1315593"/>
                </a:lnTo>
                <a:lnTo>
                  <a:pt x="323877" y="1310477"/>
                </a:lnTo>
                <a:lnTo>
                  <a:pt x="310673" y="1268052"/>
                </a:lnTo>
                <a:lnTo>
                  <a:pt x="336688" y="1263527"/>
                </a:lnTo>
                <a:lnTo>
                  <a:pt x="338047" y="1240821"/>
                </a:lnTo>
                <a:lnTo>
                  <a:pt x="355049" y="1203745"/>
                </a:lnTo>
                <a:lnTo>
                  <a:pt x="344783" y="1186370"/>
                </a:lnTo>
                <a:lnTo>
                  <a:pt x="313662" y="1208424"/>
                </a:lnTo>
                <a:lnTo>
                  <a:pt x="304162" y="1220411"/>
                </a:lnTo>
                <a:lnTo>
                  <a:pt x="286909" y="1220800"/>
                </a:lnTo>
                <a:lnTo>
                  <a:pt x="269997" y="1231621"/>
                </a:lnTo>
                <a:lnTo>
                  <a:pt x="262693" y="1231289"/>
                </a:lnTo>
                <a:lnTo>
                  <a:pt x="257768" y="1238408"/>
                </a:lnTo>
                <a:lnTo>
                  <a:pt x="242805" y="1234551"/>
                </a:lnTo>
                <a:lnTo>
                  <a:pt x="228313" y="1226181"/>
                </a:lnTo>
                <a:lnTo>
                  <a:pt x="227203" y="1221330"/>
                </a:lnTo>
                <a:lnTo>
                  <a:pt x="218265" y="1222161"/>
                </a:lnTo>
                <a:lnTo>
                  <a:pt x="197085" y="1202878"/>
                </a:lnTo>
                <a:lnTo>
                  <a:pt x="170350" y="1166315"/>
                </a:lnTo>
                <a:lnTo>
                  <a:pt x="154172" y="1161493"/>
                </a:lnTo>
                <a:lnTo>
                  <a:pt x="98276" y="1098808"/>
                </a:lnTo>
                <a:lnTo>
                  <a:pt x="96748" y="1093879"/>
                </a:lnTo>
                <a:lnTo>
                  <a:pt x="107868" y="1082381"/>
                </a:lnTo>
                <a:lnTo>
                  <a:pt x="117689" y="1067285"/>
                </a:lnTo>
                <a:lnTo>
                  <a:pt x="117372" y="1059211"/>
                </a:lnTo>
                <a:lnTo>
                  <a:pt x="123115" y="1054518"/>
                </a:lnTo>
                <a:lnTo>
                  <a:pt x="122301" y="1034528"/>
                </a:lnTo>
                <a:lnTo>
                  <a:pt x="129235" y="1021874"/>
                </a:lnTo>
                <a:lnTo>
                  <a:pt x="111814" y="999167"/>
                </a:lnTo>
                <a:lnTo>
                  <a:pt x="119282" y="993900"/>
                </a:lnTo>
                <a:lnTo>
                  <a:pt x="115216" y="968692"/>
                </a:lnTo>
                <a:lnTo>
                  <a:pt x="96159" y="970148"/>
                </a:lnTo>
                <a:lnTo>
                  <a:pt x="72868" y="998486"/>
                </a:lnTo>
                <a:lnTo>
                  <a:pt x="47217" y="993672"/>
                </a:lnTo>
                <a:lnTo>
                  <a:pt x="43294" y="986091"/>
                </a:lnTo>
                <a:lnTo>
                  <a:pt x="45045" y="953397"/>
                </a:lnTo>
                <a:lnTo>
                  <a:pt x="58791" y="928555"/>
                </a:lnTo>
                <a:lnTo>
                  <a:pt x="39735" y="911074"/>
                </a:lnTo>
                <a:lnTo>
                  <a:pt x="18072" y="913048"/>
                </a:lnTo>
                <a:lnTo>
                  <a:pt x="0" y="919861"/>
                </a:lnTo>
                <a:lnTo>
                  <a:pt x="19731" y="853790"/>
                </a:lnTo>
                <a:lnTo>
                  <a:pt x="21062" y="834989"/>
                </a:lnTo>
                <a:lnTo>
                  <a:pt x="15534" y="805736"/>
                </a:lnTo>
                <a:lnTo>
                  <a:pt x="19765" y="777240"/>
                </a:lnTo>
                <a:lnTo>
                  <a:pt x="33066" y="770113"/>
                </a:lnTo>
                <a:lnTo>
                  <a:pt x="43480" y="775700"/>
                </a:lnTo>
                <a:lnTo>
                  <a:pt x="67092" y="772820"/>
                </a:lnTo>
                <a:lnTo>
                  <a:pt x="91241" y="775153"/>
                </a:lnTo>
                <a:lnTo>
                  <a:pt x="97786" y="790999"/>
                </a:lnTo>
                <a:lnTo>
                  <a:pt x="106918" y="786915"/>
                </a:lnTo>
                <a:lnTo>
                  <a:pt x="113102" y="789319"/>
                </a:lnTo>
                <a:lnTo>
                  <a:pt x="127655" y="785101"/>
                </a:lnTo>
                <a:lnTo>
                  <a:pt x="146729" y="763047"/>
                </a:lnTo>
                <a:lnTo>
                  <a:pt x="152871" y="765036"/>
                </a:lnTo>
                <a:lnTo>
                  <a:pt x="163262" y="748047"/>
                </a:lnTo>
                <a:lnTo>
                  <a:pt x="187473" y="742890"/>
                </a:lnTo>
                <a:lnTo>
                  <a:pt x="192569" y="763536"/>
                </a:lnTo>
                <a:lnTo>
                  <a:pt x="189953" y="773193"/>
                </a:lnTo>
                <a:lnTo>
                  <a:pt x="217270" y="766628"/>
                </a:lnTo>
                <a:lnTo>
                  <a:pt x="216121" y="759393"/>
                </a:lnTo>
                <a:lnTo>
                  <a:pt x="231590" y="757283"/>
                </a:lnTo>
                <a:lnTo>
                  <a:pt x="235174" y="746099"/>
                </a:lnTo>
                <a:lnTo>
                  <a:pt x="231803" y="735984"/>
                </a:lnTo>
                <a:lnTo>
                  <a:pt x="254753" y="722493"/>
                </a:lnTo>
                <a:lnTo>
                  <a:pt x="261058" y="714125"/>
                </a:lnTo>
                <a:lnTo>
                  <a:pt x="273219" y="710793"/>
                </a:lnTo>
                <a:lnTo>
                  <a:pt x="281901" y="702774"/>
                </a:lnTo>
                <a:lnTo>
                  <a:pt x="281697" y="698137"/>
                </a:lnTo>
                <a:lnTo>
                  <a:pt x="288424" y="695203"/>
                </a:lnTo>
                <a:lnTo>
                  <a:pt x="283211" y="682552"/>
                </a:lnTo>
                <a:lnTo>
                  <a:pt x="290263" y="669627"/>
                </a:lnTo>
                <a:lnTo>
                  <a:pt x="310435" y="678693"/>
                </a:lnTo>
                <a:lnTo>
                  <a:pt x="319568" y="669618"/>
                </a:lnTo>
                <a:lnTo>
                  <a:pt x="326323" y="672625"/>
                </a:lnTo>
                <a:lnTo>
                  <a:pt x="333512" y="666105"/>
                </a:lnTo>
                <a:lnTo>
                  <a:pt x="340995" y="665253"/>
                </a:lnTo>
                <a:lnTo>
                  <a:pt x="343005" y="675486"/>
                </a:lnTo>
                <a:lnTo>
                  <a:pt x="338808" y="678900"/>
                </a:lnTo>
                <a:lnTo>
                  <a:pt x="346263" y="685823"/>
                </a:lnTo>
                <a:lnTo>
                  <a:pt x="343228" y="691187"/>
                </a:lnTo>
                <a:lnTo>
                  <a:pt x="346451" y="694553"/>
                </a:lnTo>
                <a:lnTo>
                  <a:pt x="346413" y="710486"/>
                </a:lnTo>
                <a:lnTo>
                  <a:pt x="358006" y="713384"/>
                </a:lnTo>
                <a:lnTo>
                  <a:pt x="362113" y="718347"/>
                </a:lnTo>
                <a:lnTo>
                  <a:pt x="380197" y="717117"/>
                </a:lnTo>
                <a:lnTo>
                  <a:pt x="398343" y="706270"/>
                </a:lnTo>
                <a:lnTo>
                  <a:pt x="400351" y="712965"/>
                </a:lnTo>
                <a:lnTo>
                  <a:pt x="422987" y="717057"/>
                </a:lnTo>
                <a:lnTo>
                  <a:pt x="431715" y="705013"/>
                </a:lnTo>
                <a:lnTo>
                  <a:pt x="466569" y="693968"/>
                </a:lnTo>
                <a:lnTo>
                  <a:pt x="467620" y="679814"/>
                </a:lnTo>
                <a:lnTo>
                  <a:pt x="471508" y="680805"/>
                </a:lnTo>
                <a:lnTo>
                  <a:pt x="492552" y="660924"/>
                </a:lnTo>
                <a:lnTo>
                  <a:pt x="494176" y="642424"/>
                </a:lnTo>
                <a:lnTo>
                  <a:pt x="505602" y="648564"/>
                </a:lnTo>
                <a:lnTo>
                  <a:pt x="504623" y="668745"/>
                </a:lnTo>
                <a:lnTo>
                  <a:pt x="510906" y="683179"/>
                </a:lnTo>
                <a:lnTo>
                  <a:pt x="509406" y="693937"/>
                </a:lnTo>
                <a:lnTo>
                  <a:pt x="516460" y="692880"/>
                </a:lnTo>
                <a:lnTo>
                  <a:pt x="522396" y="700527"/>
                </a:lnTo>
                <a:lnTo>
                  <a:pt x="528913" y="695744"/>
                </a:lnTo>
                <a:lnTo>
                  <a:pt x="529818" y="703380"/>
                </a:lnTo>
                <a:lnTo>
                  <a:pt x="535078" y="705207"/>
                </a:lnTo>
                <a:lnTo>
                  <a:pt x="547229" y="694606"/>
                </a:lnTo>
                <a:lnTo>
                  <a:pt x="557807" y="670753"/>
                </a:lnTo>
                <a:lnTo>
                  <a:pt x="565764" y="668742"/>
                </a:lnTo>
                <a:lnTo>
                  <a:pt x="568250" y="673028"/>
                </a:lnTo>
                <a:lnTo>
                  <a:pt x="579371" y="673697"/>
                </a:lnTo>
                <a:lnTo>
                  <a:pt x="579092" y="662028"/>
                </a:lnTo>
                <a:lnTo>
                  <a:pt x="585323" y="655679"/>
                </a:lnTo>
                <a:lnTo>
                  <a:pt x="594179" y="661523"/>
                </a:lnTo>
                <a:lnTo>
                  <a:pt x="598020" y="672575"/>
                </a:lnTo>
                <a:lnTo>
                  <a:pt x="607903" y="676346"/>
                </a:lnTo>
                <a:lnTo>
                  <a:pt x="607047" y="688617"/>
                </a:lnTo>
                <a:lnTo>
                  <a:pt x="613935" y="686217"/>
                </a:lnTo>
                <a:lnTo>
                  <a:pt x="627034" y="690727"/>
                </a:lnTo>
                <a:lnTo>
                  <a:pt x="638505" y="674882"/>
                </a:lnTo>
                <a:lnTo>
                  <a:pt x="642147" y="675822"/>
                </a:lnTo>
                <a:lnTo>
                  <a:pt x="652170" y="684609"/>
                </a:lnTo>
                <a:lnTo>
                  <a:pt x="665704" y="686237"/>
                </a:lnTo>
                <a:lnTo>
                  <a:pt x="664657" y="694653"/>
                </a:lnTo>
                <a:lnTo>
                  <a:pt x="681591" y="711138"/>
                </a:lnTo>
                <a:lnTo>
                  <a:pt x="699959" y="709045"/>
                </a:lnTo>
                <a:lnTo>
                  <a:pt x="701341" y="723975"/>
                </a:lnTo>
                <a:lnTo>
                  <a:pt x="710422" y="714608"/>
                </a:lnTo>
                <a:lnTo>
                  <a:pt x="719781" y="723366"/>
                </a:lnTo>
                <a:lnTo>
                  <a:pt x="736827" y="722650"/>
                </a:lnTo>
                <a:lnTo>
                  <a:pt x="757121" y="741480"/>
                </a:lnTo>
                <a:lnTo>
                  <a:pt x="771371" y="731718"/>
                </a:lnTo>
                <a:lnTo>
                  <a:pt x="781659" y="741317"/>
                </a:lnTo>
                <a:lnTo>
                  <a:pt x="787819" y="755314"/>
                </a:lnTo>
                <a:lnTo>
                  <a:pt x="800379" y="759834"/>
                </a:lnTo>
                <a:lnTo>
                  <a:pt x="811052" y="750075"/>
                </a:lnTo>
                <a:lnTo>
                  <a:pt x="829592" y="759805"/>
                </a:lnTo>
                <a:lnTo>
                  <a:pt x="837497" y="752862"/>
                </a:lnTo>
                <a:lnTo>
                  <a:pt x="842786" y="764171"/>
                </a:lnTo>
                <a:lnTo>
                  <a:pt x="866244" y="774483"/>
                </a:lnTo>
                <a:lnTo>
                  <a:pt x="862055" y="783364"/>
                </a:lnTo>
                <a:lnTo>
                  <a:pt x="868117" y="784672"/>
                </a:lnTo>
                <a:lnTo>
                  <a:pt x="864926" y="791544"/>
                </a:lnTo>
                <a:lnTo>
                  <a:pt x="855972" y="793813"/>
                </a:lnTo>
                <a:lnTo>
                  <a:pt x="861939" y="799767"/>
                </a:lnTo>
                <a:lnTo>
                  <a:pt x="859367" y="808537"/>
                </a:lnTo>
                <a:lnTo>
                  <a:pt x="850817" y="811589"/>
                </a:lnTo>
                <a:lnTo>
                  <a:pt x="852536" y="816871"/>
                </a:lnTo>
                <a:lnTo>
                  <a:pt x="847155" y="816869"/>
                </a:lnTo>
                <a:lnTo>
                  <a:pt x="845517" y="823086"/>
                </a:lnTo>
                <a:lnTo>
                  <a:pt x="838049" y="820907"/>
                </a:lnTo>
                <a:lnTo>
                  <a:pt x="831633" y="832915"/>
                </a:lnTo>
                <a:lnTo>
                  <a:pt x="828094" y="829400"/>
                </a:lnTo>
                <a:lnTo>
                  <a:pt x="821805" y="830762"/>
                </a:lnTo>
                <a:lnTo>
                  <a:pt x="810966" y="842789"/>
                </a:lnTo>
                <a:lnTo>
                  <a:pt x="812077" y="852833"/>
                </a:lnTo>
                <a:lnTo>
                  <a:pt x="808614" y="849849"/>
                </a:lnTo>
                <a:lnTo>
                  <a:pt x="804952" y="852421"/>
                </a:lnTo>
                <a:lnTo>
                  <a:pt x="805338" y="858452"/>
                </a:lnTo>
                <a:lnTo>
                  <a:pt x="799300" y="855154"/>
                </a:lnTo>
                <a:lnTo>
                  <a:pt x="803430" y="862719"/>
                </a:lnTo>
                <a:lnTo>
                  <a:pt x="810333" y="861522"/>
                </a:lnTo>
                <a:lnTo>
                  <a:pt x="808297" y="865338"/>
                </a:lnTo>
                <a:lnTo>
                  <a:pt x="801378" y="867248"/>
                </a:lnTo>
                <a:lnTo>
                  <a:pt x="793395" y="862621"/>
                </a:lnTo>
                <a:lnTo>
                  <a:pt x="795506" y="874226"/>
                </a:lnTo>
                <a:lnTo>
                  <a:pt x="787709" y="874095"/>
                </a:lnTo>
                <a:lnTo>
                  <a:pt x="793830" y="869240"/>
                </a:lnTo>
                <a:lnTo>
                  <a:pt x="791118" y="863469"/>
                </a:lnTo>
                <a:lnTo>
                  <a:pt x="780172" y="871501"/>
                </a:lnTo>
                <a:lnTo>
                  <a:pt x="781609" y="877747"/>
                </a:lnTo>
                <a:lnTo>
                  <a:pt x="773881" y="877170"/>
                </a:lnTo>
                <a:lnTo>
                  <a:pt x="768989" y="871986"/>
                </a:lnTo>
                <a:lnTo>
                  <a:pt x="761843" y="876179"/>
                </a:lnTo>
                <a:lnTo>
                  <a:pt x="758154" y="886061"/>
                </a:lnTo>
                <a:lnTo>
                  <a:pt x="754300" y="879531"/>
                </a:lnTo>
                <a:lnTo>
                  <a:pt x="737550" y="887562"/>
                </a:lnTo>
                <a:lnTo>
                  <a:pt x="740383" y="902588"/>
                </a:lnTo>
                <a:lnTo>
                  <a:pt x="756947" y="905922"/>
                </a:lnTo>
                <a:lnTo>
                  <a:pt x="766414" y="914831"/>
                </a:lnTo>
                <a:lnTo>
                  <a:pt x="771469" y="915473"/>
                </a:lnTo>
                <a:lnTo>
                  <a:pt x="783800" y="899066"/>
                </a:lnTo>
                <a:lnTo>
                  <a:pt x="794499" y="892624"/>
                </a:lnTo>
                <a:lnTo>
                  <a:pt x="800623" y="880256"/>
                </a:lnTo>
                <a:lnTo>
                  <a:pt x="816404" y="871519"/>
                </a:lnTo>
                <a:lnTo>
                  <a:pt x="822914" y="876539"/>
                </a:lnTo>
                <a:lnTo>
                  <a:pt x="840250" y="864536"/>
                </a:lnTo>
                <a:lnTo>
                  <a:pt x="853301" y="864491"/>
                </a:lnTo>
                <a:lnTo>
                  <a:pt x="851619" y="850359"/>
                </a:lnTo>
                <a:lnTo>
                  <a:pt x="872161" y="842334"/>
                </a:lnTo>
                <a:lnTo>
                  <a:pt x="874727" y="834738"/>
                </a:lnTo>
                <a:lnTo>
                  <a:pt x="908589" y="829786"/>
                </a:lnTo>
                <a:lnTo>
                  <a:pt x="909763" y="817808"/>
                </a:lnTo>
                <a:lnTo>
                  <a:pt x="914931" y="812382"/>
                </a:lnTo>
                <a:lnTo>
                  <a:pt x="922614" y="813125"/>
                </a:lnTo>
                <a:lnTo>
                  <a:pt x="923985" y="817157"/>
                </a:lnTo>
                <a:lnTo>
                  <a:pt x="931303" y="814120"/>
                </a:lnTo>
                <a:lnTo>
                  <a:pt x="932500" y="817452"/>
                </a:lnTo>
                <a:lnTo>
                  <a:pt x="942971" y="811750"/>
                </a:lnTo>
                <a:lnTo>
                  <a:pt x="944108" y="819637"/>
                </a:lnTo>
                <a:lnTo>
                  <a:pt x="951630" y="818928"/>
                </a:lnTo>
                <a:lnTo>
                  <a:pt x="954487" y="813572"/>
                </a:lnTo>
                <a:lnTo>
                  <a:pt x="965732" y="821554"/>
                </a:lnTo>
                <a:lnTo>
                  <a:pt x="969617" y="820074"/>
                </a:lnTo>
                <a:lnTo>
                  <a:pt x="970328" y="812602"/>
                </a:lnTo>
                <a:lnTo>
                  <a:pt x="977913" y="810812"/>
                </a:lnTo>
                <a:lnTo>
                  <a:pt x="976986" y="796015"/>
                </a:lnTo>
                <a:lnTo>
                  <a:pt x="997836" y="792059"/>
                </a:lnTo>
                <a:lnTo>
                  <a:pt x="1008735" y="800114"/>
                </a:lnTo>
                <a:lnTo>
                  <a:pt x="1013212" y="809517"/>
                </a:lnTo>
                <a:lnTo>
                  <a:pt x="1026520" y="813268"/>
                </a:lnTo>
                <a:lnTo>
                  <a:pt x="1031377" y="807133"/>
                </a:lnTo>
                <a:lnTo>
                  <a:pt x="1034786" y="811354"/>
                </a:lnTo>
                <a:lnTo>
                  <a:pt x="1036407" y="806572"/>
                </a:lnTo>
                <a:lnTo>
                  <a:pt x="1040595" y="805649"/>
                </a:lnTo>
                <a:lnTo>
                  <a:pt x="1041568" y="809450"/>
                </a:lnTo>
                <a:lnTo>
                  <a:pt x="1062119" y="805003"/>
                </a:lnTo>
                <a:lnTo>
                  <a:pt x="1058989" y="802899"/>
                </a:lnTo>
                <a:lnTo>
                  <a:pt x="1073957" y="788429"/>
                </a:lnTo>
                <a:lnTo>
                  <a:pt x="1073200" y="785021"/>
                </a:lnTo>
                <a:lnTo>
                  <a:pt x="1078916" y="785955"/>
                </a:lnTo>
                <a:lnTo>
                  <a:pt x="1081074" y="802239"/>
                </a:lnTo>
                <a:lnTo>
                  <a:pt x="1101984" y="804410"/>
                </a:lnTo>
                <a:lnTo>
                  <a:pt x="1116138" y="798642"/>
                </a:lnTo>
                <a:lnTo>
                  <a:pt x="1133390" y="780515"/>
                </a:lnTo>
                <a:lnTo>
                  <a:pt x="1124051" y="760519"/>
                </a:lnTo>
                <a:lnTo>
                  <a:pt x="1112307" y="753430"/>
                </a:lnTo>
                <a:lnTo>
                  <a:pt x="1115909" y="740460"/>
                </a:lnTo>
                <a:lnTo>
                  <a:pt x="1126232" y="743647"/>
                </a:lnTo>
                <a:lnTo>
                  <a:pt x="1117603" y="725852"/>
                </a:lnTo>
                <a:lnTo>
                  <a:pt x="1120686" y="702171"/>
                </a:lnTo>
                <a:lnTo>
                  <a:pt x="1116978" y="687288"/>
                </a:lnTo>
                <a:lnTo>
                  <a:pt x="1106196" y="663359"/>
                </a:lnTo>
                <a:lnTo>
                  <a:pt x="1084871" y="676919"/>
                </a:lnTo>
                <a:lnTo>
                  <a:pt x="1075393" y="695563"/>
                </a:lnTo>
                <a:lnTo>
                  <a:pt x="1065253" y="686813"/>
                </a:lnTo>
                <a:lnTo>
                  <a:pt x="1063925" y="680811"/>
                </a:lnTo>
                <a:lnTo>
                  <a:pt x="1070184" y="673135"/>
                </a:lnTo>
                <a:lnTo>
                  <a:pt x="1071916" y="645554"/>
                </a:lnTo>
                <a:lnTo>
                  <a:pt x="1085263" y="634058"/>
                </a:lnTo>
                <a:lnTo>
                  <a:pt x="1083961" y="627184"/>
                </a:lnTo>
                <a:lnTo>
                  <a:pt x="1090908" y="622043"/>
                </a:lnTo>
                <a:lnTo>
                  <a:pt x="1085010" y="611230"/>
                </a:lnTo>
                <a:lnTo>
                  <a:pt x="1092303" y="606274"/>
                </a:lnTo>
                <a:lnTo>
                  <a:pt x="1089868" y="598692"/>
                </a:lnTo>
                <a:lnTo>
                  <a:pt x="1096026" y="587529"/>
                </a:lnTo>
                <a:lnTo>
                  <a:pt x="1087931" y="578418"/>
                </a:lnTo>
                <a:lnTo>
                  <a:pt x="1084006" y="565866"/>
                </a:lnTo>
                <a:lnTo>
                  <a:pt x="1075757" y="567867"/>
                </a:lnTo>
                <a:lnTo>
                  <a:pt x="1063255" y="564076"/>
                </a:lnTo>
                <a:lnTo>
                  <a:pt x="1062601" y="518361"/>
                </a:lnTo>
                <a:lnTo>
                  <a:pt x="1051570" y="511070"/>
                </a:lnTo>
                <a:lnTo>
                  <a:pt x="1047910" y="502800"/>
                </a:lnTo>
                <a:lnTo>
                  <a:pt x="1047558" y="507409"/>
                </a:lnTo>
                <a:lnTo>
                  <a:pt x="1038537" y="499434"/>
                </a:lnTo>
                <a:lnTo>
                  <a:pt x="1019557" y="507521"/>
                </a:lnTo>
                <a:lnTo>
                  <a:pt x="1015798" y="503741"/>
                </a:lnTo>
                <a:lnTo>
                  <a:pt x="1022553" y="495220"/>
                </a:lnTo>
                <a:lnTo>
                  <a:pt x="1022087" y="483800"/>
                </a:lnTo>
                <a:lnTo>
                  <a:pt x="1000795" y="467400"/>
                </a:lnTo>
                <a:lnTo>
                  <a:pt x="999282" y="461623"/>
                </a:lnTo>
                <a:lnTo>
                  <a:pt x="1003989" y="456390"/>
                </a:lnTo>
                <a:lnTo>
                  <a:pt x="995863" y="447724"/>
                </a:lnTo>
                <a:lnTo>
                  <a:pt x="1003011" y="445289"/>
                </a:lnTo>
                <a:lnTo>
                  <a:pt x="1007740" y="432558"/>
                </a:lnTo>
                <a:lnTo>
                  <a:pt x="1006468" y="429108"/>
                </a:lnTo>
                <a:lnTo>
                  <a:pt x="1001327" y="438370"/>
                </a:lnTo>
                <a:lnTo>
                  <a:pt x="992451" y="440176"/>
                </a:lnTo>
                <a:lnTo>
                  <a:pt x="982471" y="433645"/>
                </a:lnTo>
                <a:lnTo>
                  <a:pt x="979290" y="414795"/>
                </a:lnTo>
                <a:lnTo>
                  <a:pt x="969450" y="405432"/>
                </a:lnTo>
                <a:lnTo>
                  <a:pt x="966154" y="406078"/>
                </a:lnTo>
                <a:lnTo>
                  <a:pt x="963968" y="419926"/>
                </a:lnTo>
                <a:lnTo>
                  <a:pt x="953925" y="411837"/>
                </a:lnTo>
                <a:lnTo>
                  <a:pt x="953372" y="418195"/>
                </a:lnTo>
                <a:lnTo>
                  <a:pt x="946162" y="417024"/>
                </a:lnTo>
                <a:lnTo>
                  <a:pt x="933231" y="407035"/>
                </a:lnTo>
                <a:lnTo>
                  <a:pt x="949417" y="382858"/>
                </a:lnTo>
                <a:lnTo>
                  <a:pt x="946076" y="376665"/>
                </a:lnTo>
                <a:lnTo>
                  <a:pt x="941966" y="378471"/>
                </a:lnTo>
                <a:lnTo>
                  <a:pt x="944891" y="361501"/>
                </a:lnTo>
                <a:lnTo>
                  <a:pt x="937798" y="349008"/>
                </a:lnTo>
                <a:lnTo>
                  <a:pt x="912509" y="344381"/>
                </a:lnTo>
                <a:lnTo>
                  <a:pt x="921966" y="338068"/>
                </a:lnTo>
                <a:lnTo>
                  <a:pt x="928975" y="322068"/>
                </a:lnTo>
                <a:lnTo>
                  <a:pt x="928106" y="313114"/>
                </a:lnTo>
                <a:lnTo>
                  <a:pt x="932654" y="309580"/>
                </a:lnTo>
                <a:lnTo>
                  <a:pt x="929484" y="304419"/>
                </a:lnTo>
                <a:lnTo>
                  <a:pt x="934550" y="300846"/>
                </a:lnTo>
                <a:lnTo>
                  <a:pt x="931248" y="296260"/>
                </a:lnTo>
                <a:lnTo>
                  <a:pt x="946748" y="289092"/>
                </a:lnTo>
                <a:lnTo>
                  <a:pt x="947179" y="279027"/>
                </a:lnTo>
                <a:lnTo>
                  <a:pt x="937061" y="274362"/>
                </a:lnTo>
                <a:lnTo>
                  <a:pt x="937071" y="269144"/>
                </a:lnTo>
                <a:lnTo>
                  <a:pt x="945026" y="269022"/>
                </a:lnTo>
                <a:lnTo>
                  <a:pt x="942718" y="259030"/>
                </a:lnTo>
                <a:lnTo>
                  <a:pt x="958430" y="225050"/>
                </a:lnTo>
                <a:lnTo>
                  <a:pt x="957436" y="217552"/>
                </a:lnTo>
                <a:lnTo>
                  <a:pt x="968922" y="209439"/>
                </a:lnTo>
                <a:lnTo>
                  <a:pt x="947495" y="182375"/>
                </a:lnTo>
                <a:lnTo>
                  <a:pt x="953819" y="156677"/>
                </a:lnTo>
                <a:lnTo>
                  <a:pt x="942942" y="158122"/>
                </a:lnTo>
                <a:lnTo>
                  <a:pt x="930050" y="148773"/>
                </a:lnTo>
                <a:lnTo>
                  <a:pt x="923501" y="149395"/>
                </a:lnTo>
                <a:lnTo>
                  <a:pt x="913622" y="122479"/>
                </a:lnTo>
                <a:lnTo>
                  <a:pt x="898288" y="113990"/>
                </a:lnTo>
                <a:lnTo>
                  <a:pt x="898951" y="104155"/>
                </a:lnTo>
                <a:lnTo>
                  <a:pt x="909793" y="105550"/>
                </a:lnTo>
                <a:lnTo>
                  <a:pt x="917919" y="95474"/>
                </a:lnTo>
                <a:lnTo>
                  <a:pt x="934211" y="92417"/>
                </a:lnTo>
                <a:lnTo>
                  <a:pt x="945220" y="72086"/>
                </a:lnTo>
                <a:lnTo>
                  <a:pt x="965536" y="73104"/>
                </a:lnTo>
                <a:lnTo>
                  <a:pt x="963184" y="60082"/>
                </a:lnTo>
                <a:lnTo>
                  <a:pt x="966367" y="46807"/>
                </a:lnTo>
                <a:lnTo>
                  <a:pt x="960562" y="42591"/>
                </a:lnTo>
                <a:lnTo>
                  <a:pt x="958953" y="34899"/>
                </a:lnTo>
                <a:lnTo>
                  <a:pt x="961688" y="43090"/>
                </a:lnTo>
                <a:lnTo>
                  <a:pt x="981920" y="43172"/>
                </a:lnTo>
                <a:lnTo>
                  <a:pt x="996500" y="48045"/>
                </a:lnTo>
                <a:lnTo>
                  <a:pt x="1002347" y="42027"/>
                </a:lnTo>
                <a:lnTo>
                  <a:pt x="1018995" y="45127"/>
                </a:lnTo>
                <a:lnTo>
                  <a:pt x="1025792" y="33627"/>
                </a:lnTo>
                <a:lnTo>
                  <a:pt x="1026809" y="43186"/>
                </a:lnTo>
                <a:lnTo>
                  <a:pt x="1036443" y="44392"/>
                </a:lnTo>
                <a:lnTo>
                  <a:pt x="1047530" y="21009"/>
                </a:lnTo>
                <a:lnTo>
                  <a:pt x="1062697" y="14879"/>
                </a:lnTo>
                <a:lnTo>
                  <a:pt x="1129061" y="34814"/>
                </a:lnTo>
                <a:lnTo>
                  <a:pt x="1149879" y="24732"/>
                </a:lnTo>
                <a:lnTo>
                  <a:pt x="1156025" y="27722"/>
                </a:lnTo>
                <a:lnTo>
                  <a:pt x="1182929" y="22439"/>
                </a:lnTo>
                <a:lnTo>
                  <a:pt x="1187235" y="8783"/>
                </a:lnTo>
                <a:lnTo>
                  <a:pt x="1201793" y="4117"/>
                </a:lnTo>
                <a:lnTo>
                  <a:pt x="1203863" y="0"/>
                </a:lnTo>
                <a:lnTo>
                  <a:pt x="1222012" y="6783"/>
                </a:lnTo>
                <a:lnTo>
                  <a:pt x="1223023" y="34087"/>
                </a:lnTo>
                <a:lnTo>
                  <a:pt x="1244526" y="45525"/>
                </a:lnTo>
                <a:lnTo>
                  <a:pt x="1267035" y="49709"/>
                </a:lnTo>
                <a:lnTo>
                  <a:pt x="1274051" y="34370"/>
                </a:lnTo>
                <a:lnTo>
                  <a:pt x="1295327" y="33314"/>
                </a:lnTo>
                <a:lnTo>
                  <a:pt x="1298808" y="48494"/>
                </a:lnTo>
                <a:lnTo>
                  <a:pt x="1317732" y="57967"/>
                </a:lnTo>
                <a:lnTo>
                  <a:pt x="1329408" y="56034"/>
                </a:lnTo>
                <a:lnTo>
                  <a:pt x="1337508" y="72041"/>
                </a:lnTo>
                <a:lnTo>
                  <a:pt x="1340059" y="66584"/>
                </a:lnTo>
                <a:lnTo>
                  <a:pt x="1343397" y="69339"/>
                </a:lnTo>
                <a:lnTo>
                  <a:pt x="1356635" y="66071"/>
                </a:lnTo>
                <a:lnTo>
                  <a:pt x="1354585" y="81651"/>
                </a:lnTo>
                <a:lnTo>
                  <a:pt x="1350075" y="85632"/>
                </a:lnTo>
                <a:lnTo>
                  <a:pt x="1341934" y="84747"/>
                </a:lnTo>
                <a:lnTo>
                  <a:pt x="1340943" y="89471"/>
                </a:lnTo>
                <a:lnTo>
                  <a:pt x="1342256" y="92480"/>
                </a:lnTo>
                <a:lnTo>
                  <a:pt x="1350335" y="89040"/>
                </a:lnTo>
                <a:lnTo>
                  <a:pt x="1362412" y="95439"/>
                </a:lnTo>
                <a:lnTo>
                  <a:pt x="1353828" y="113615"/>
                </a:lnTo>
                <a:lnTo>
                  <a:pt x="1363334" y="120511"/>
                </a:lnTo>
                <a:lnTo>
                  <a:pt x="1379252" y="113350"/>
                </a:lnTo>
                <a:lnTo>
                  <a:pt x="1382151" y="105765"/>
                </a:lnTo>
                <a:lnTo>
                  <a:pt x="1391376" y="115139"/>
                </a:lnTo>
                <a:lnTo>
                  <a:pt x="1395473" y="133693"/>
                </a:lnTo>
                <a:lnTo>
                  <a:pt x="1408280" y="135346"/>
                </a:lnTo>
                <a:lnTo>
                  <a:pt x="1414443" y="159737"/>
                </a:lnTo>
                <a:lnTo>
                  <a:pt x="1433575" y="163455"/>
                </a:lnTo>
                <a:lnTo>
                  <a:pt x="1438793" y="172772"/>
                </a:lnTo>
                <a:lnTo>
                  <a:pt x="1469417" y="154405"/>
                </a:lnTo>
                <a:lnTo>
                  <a:pt x="1484793" y="173537"/>
                </a:lnTo>
                <a:lnTo>
                  <a:pt x="1499158" y="164117"/>
                </a:lnTo>
                <a:lnTo>
                  <a:pt x="1503770" y="168079"/>
                </a:lnTo>
                <a:lnTo>
                  <a:pt x="1513626" y="166493"/>
                </a:lnTo>
                <a:lnTo>
                  <a:pt x="1528749" y="147658"/>
                </a:lnTo>
                <a:lnTo>
                  <a:pt x="1556130" y="156130"/>
                </a:lnTo>
                <a:lnTo>
                  <a:pt x="1559968" y="148683"/>
                </a:lnTo>
                <a:lnTo>
                  <a:pt x="1571472" y="144102"/>
                </a:lnTo>
                <a:lnTo>
                  <a:pt x="1577054" y="134179"/>
                </a:lnTo>
                <a:lnTo>
                  <a:pt x="1587861" y="147313"/>
                </a:lnTo>
                <a:lnTo>
                  <a:pt x="1601327" y="154471"/>
                </a:lnTo>
                <a:lnTo>
                  <a:pt x="1606033" y="163328"/>
                </a:lnTo>
                <a:lnTo>
                  <a:pt x="1613276" y="165197"/>
                </a:lnTo>
                <a:lnTo>
                  <a:pt x="1616996" y="159926"/>
                </a:lnTo>
                <a:lnTo>
                  <a:pt x="1608909" y="148377"/>
                </a:lnTo>
                <a:lnTo>
                  <a:pt x="1617628" y="112081"/>
                </a:lnTo>
                <a:lnTo>
                  <a:pt x="1644397" y="107405"/>
                </a:lnTo>
                <a:lnTo>
                  <a:pt x="1660302" y="99391"/>
                </a:lnTo>
                <a:lnTo>
                  <a:pt x="1665449" y="102998"/>
                </a:lnTo>
                <a:lnTo>
                  <a:pt x="1673100" y="121075"/>
                </a:lnTo>
                <a:lnTo>
                  <a:pt x="1693289" y="124622"/>
                </a:lnTo>
                <a:lnTo>
                  <a:pt x="1703344" y="140648"/>
                </a:lnTo>
                <a:lnTo>
                  <a:pt x="1735346" y="152150"/>
                </a:lnTo>
                <a:lnTo>
                  <a:pt x="1757242" y="174453"/>
                </a:lnTo>
                <a:lnTo>
                  <a:pt x="1762356" y="187976"/>
                </a:lnTo>
                <a:lnTo>
                  <a:pt x="1803836" y="223447"/>
                </a:lnTo>
                <a:lnTo>
                  <a:pt x="1827515" y="249447"/>
                </a:lnTo>
                <a:lnTo>
                  <a:pt x="1828192" y="262666"/>
                </a:lnTo>
                <a:lnTo>
                  <a:pt x="1820713" y="274230"/>
                </a:lnTo>
                <a:lnTo>
                  <a:pt x="1822920" y="285875"/>
                </a:lnTo>
                <a:lnTo>
                  <a:pt x="1838628" y="308403"/>
                </a:lnTo>
                <a:lnTo>
                  <a:pt x="1847437" y="317917"/>
                </a:lnTo>
                <a:lnTo>
                  <a:pt x="1852842" y="317484"/>
                </a:lnTo>
                <a:lnTo>
                  <a:pt x="1860999" y="329923"/>
                </a:lnTo>
                <a:lnTo>
                  <a:pt x="1862167" y="362039"/>
                </a:lnTo>
                <a:lnTo>
                  <a:pt x="1851518" y="375379"/>
                </a:lnTo>
                <a:lnTo>
                  <a:pt x="1855700" y="396905"/>
                </a:lnTo>
                <a:lnTo>
                  <a:pt x="1864224" y="408888"/>
                </a:lnTo>
                <a:lnTo>
                  <a:pt x="1862609" y="427259"/>
                </a:lnTo>
                <a:lnTo>
                  <a:pt x="1850151" y="454772"/>
                </a:lnTo>
                <a:lnTo>
                  <a:pt x="1859467" y="467173"/>
                </a:lnTo>
                <a:lnTo>
                  <a:pt x="1833826" y="488190"/>
                </a:lnTo>
                <a:lnTo>
                  <a:pt x="1816727" y="476941"/>
                </a:lnTo>
                <a:lnTo>
                  <a:pt x="1801213" y="475514"/>
                </a:lnTo>
                <a:lnTo>
                  <a:pt x="1795606" y="469864"/>
                </a:lnTo>
                <a:lnTo>
                  <a:pt x="1788293" y="478302"/>
                </a:lnTo>
                <a:lnTo>
                  <a:pt x="1790049" y="485377"/>
                </a:lnTo>
                <a:lnTo>
                  <a:pt x="1784276" y="501475"/>
                </a:lnTo>
                <a:lnTo>
                  <a:pt x="1788665" y="535859"/>
                </a:lnTo>
                <a:lnTo>
                  <a:pt x="1761650" y="551009"/>
                </a:lnTo>
                <a:lnTo>
                  <a:pt x="1743909" y="582469"/>
                </a:lnTo>
                <a:lnTo>
                  <a:pt x="1740072" y="579516"/>
                </a:lnTo>
                <a:lnTo>
                  <a:pt x="1736583" y="581816"/>
                </a:lnTo>
                <a:lnTo>
                  <a:pt x="1734351" y="592862"/>
                </a:lnTo>
                <a:lnTo>
                  <a:pt x="1757978" y="628464"/>
                </a:lnTo>
                <a:lnTo>
                  <a:pt x="1780469" y="644863"/>
                </a:lnTo>
                <a:lnTo>
                  <a:pt x="1770900" y="653398"/>
                </a:lnTo>
                <a:lnTo>
                  <a:pt x="1776303" y="668071"/>
                </a:lnTo>
                <a:lnTo>
                  <a:pt x="1780291" y="666147"/>
                </a:lnTo>
                <a:lnTo>
                  <a:pt x="1784357" y="650269"/>
                </a:lnTo>
                <a:lnTo>
                  <a:pt x="1789708" y="647908"/>
                </a:lnTo>
                <a:lnTo>
                  <a:pt x="1861890" y="722914"/>
                </a:lnTo>
                <a:lnTo>
                  <a:pt x="1876138" y="714773"/>
                </a:lnTo>
                <a:lnTo>
                  <a:pt x="1893712" y="726547"/>
                </a:lnTo>
                <a:lnTo>
                  <a:pt x="1910670" y="718999"/>
                </a:lnTo>
                <a:lnTo>
                  <a:pt x="1909149" y="743847"/>
                </a:lnTo>
                <a:lnTo>
                  <a:pt x="1902479" y="760634"/>
                </a:lnTo>
                <a:lnTo>
                  <a:pt x="1925895" y="779246"/>
                </a:lnTo>
                <a:lnTo>
                  <a:pt x="1919784" y="784213"/>
                </a:lnTo>
                <a:lnTo>
                  <a:pt x="1937677" y="818544"/>
                </a:lnTo>
                <a:lnTo>
                  <a:pt x="1940700" y="832676"/>
                </a:lnTo>
                <a:lnTo>
                  <a:pt x="1946728" y="835393"/>
                </a:lnTo>
                <a:lnTo>
                  <a:pt x="1960488" y="832567"/>
                </a:lnTo>
                <a:lnTo>
                  <a:pt x="2002064" y="846130"/>
                </a:lnTo>
                <a:lnTo>
                  <a:pt x="2042652" y="836703"/>
                </a:lnTo>
                <a:lnTo>
                  <a:pt x="2053558" y="860684"/>
                </a:lnTo>
                <a:lnTo>
                  <a:pt x="2021879" y="878305"/>
                </a:lnTo>
                <a:lnTo>
                  <a:pt x="2021503" y="888111"/>
                </a:lnTo>
                <a:lnTo>
                  <a:pt x="2027926" y="897055"/>
                </a:lnTo>
                <a:lnTo>
                  <a:pt x="2025864" y="931799"/>
                </a:lnTo>
                <a:lnTo>
                  <a:pt x="2018658" y="963117"/>
                </a:lnTo>
                <a:lnTo>
                  <a:pt x="1989564" y="1007069"/>
                </a:lnTo>
                <a:lnTo>
                  <a:pt x="1996025" y="1031949"/>
                </a:lnTo>
                <a:lnTo>
                  <a:pt x="1989008" y="1043142"/>
                </a:lnTo>
                <a:lnTo>
                  <a:pt x="1971542" y="1049738"/>
                </a:lnTo>
                <a:lnTo>
                  <a:pt x="1944710" y="1037766"/>
                </a:lnTo>
                <a:lnTo>
                  <a:pt x="1920917" y="1059466"/>
                </a:lnTo>
                <a:lnTo>
                  <a:pt x="1899652" y="1108433"/>
                </a:lnTo>
                <a:lnTo>
                  <a:pt x="1879288" y="1116380"/>
                </a:lnTo>
                <a:lnTo>
                  <a:pt x="1879747" y="1123851"/>
                </a:lnTo>
                <a:lnTo>
                  <a:pt x="1871394" y="1124810"/>
                </a:lnTo>
                <a:lnTo>
                  <a:pt x="1880129" y="1127166"/>
                </a:lnTo>
                <a:lnTo>
                  <a:pt x="1877947" y="1151366"/>
                </a:lnTo>
                <a:lnTo>
                  <a:pt x="1881919" y="1155038"/>
                </a:lnTo>
                <a:lnTo>
                  <a:pt x="1879634" y="1161801"/>
                </a:lnTo>
                <a:lnTo>
                  <a:pt x="1875437" y="1158851"/>
                </a:lnTo>
                <a:lnTo>
                  <a:pt x="1879076" y="1164112"/>
                </a:lnTo>
                <a:lnTo>
                  <a:pt x="1875750" y="1167537"/>
                </a:lnTo>
                <a:lnTo>
                  <a:pt x="1880021" y="1169209"/>
                </a:lnTo>
                <a:lnTo>
                  <a:pt x="1875006" y="1174432"/>
                </a:lnTo>
                <a:lnTo>
                  <a:pt x="1875068" y="1182512"/>
                </a:lnTo>
                <a:lnTo>
                  <a:pt x="1867551" y="1184225"/>
                </a:lnTo>
                <a:lnTo>
                  <a:pt x="1872626" y="1188746"/>
                </a:lnTo>
                <a:lnTo>
                  <a:pt x="1871012" y="1198468"/>
                </a:lnTo>
                <a:lnTo>
                  <a:pt x="1882886" y="1200548"/>
                </a:lnTo>
                <a:lnTo>
                  <a:pt x="1878723" y="1207001"/>
                </a:lnTo>
                <a:lnTo>
                  <a:pt x="1881987" y="1209224"/>
                </a:lnTo>
                <a:lnTo>
                  <a:pt x="1889377" y="1204590"/>
                </a:lnTo>
                <a:lnTo>
                  <a:pt x="1886491" y="1216264"/>
                </a:lnTo>
                <a:lnTo>
                  <a:pt x="1895830" y="1213793"/>
                </a:lnTo>
                <a:lnTo>
                  <a:pt x="1894142" y="1224003"/>
                </a:lnTo>
                <a:lnTo>
                  <a:pt x="1903554" y="1218475"/>
                </a:lnTo>
                <a:lnTo>
                  <a:pt x="1904277" y="1228893"/>
                </a:lnTo>
                <a:lnTo>
                  <a:pt x="1899348" y="1226674"/>
                </a:lnTo>
                <a:lnTo>
                  <a:pt x="1897035" y="1229499"/>
                </a:lnTo>
                <a:lnTo>
                  <a:pt x="1906297" y="1232055"/>
                </a:lnTo>
                <a:lnTo>
                  <a:pt x="1903473" y="1242908"/>
                </a:lnTo>
                <a:lnTo>
                  <a:pt x="1908459" y="1242292"/>
                </a:lnTo>
                <a:lnTo>
                  <a:pt x="1914064" y="1232729"/>
                </a:lnTo>
                <a:lnTo>
                  <a:pt x="1914643" y="1240587"/>
                </a:lnTo>
                <a:lnTo>
                  <a:pt x="1917731" y="1241151"/>
                </a:lnTo>
                <a:lnTo>
                  <a:pt x="1917514" y="1230779"/>
                </a:lnTo>
                <a:lnTo>
                  <a:pt x="1923118" y="1230765"/>
                </a:lnTo>
                <a:lnTo>
                  <a:pt x="1925525" y="1236006"/>
                </a:lnTo>
                <a:lnTo>
                  <a:pt x="1931562" y="1234519"/>
                </a:lnTo>
                <a:lnTo>
                  <a:pt x="1925841" y="1239655"/>
                </a:lnTo>
                <a:lnTo>
                  <a:pt x="1937161" y="1239470"/>
                </a:lnTo>
                <a:lnTo>
                  <a:pt x="1937134" y="1247535"/>
                </a:lnTo>
                <a:lnTo>
                  <a:pt x="1945999" y="1246634"/>
                </a:lnTo>
                <a:lnTo>
                  <a:pt x="1960245" y="1259903"/>
                </a:lnTo>
                <a:lnTo>
                  <a:pt x="1961606" y="1255759"/>
                </a:lnTo>
                <a:lnTo>
                  <a:pt x="1971878" y="1254256"/>
                </a:lnTo>
                <a:lnTo>
                  <a:pt x="1978862" y="1262114"/>
                </a:lnTo>
                <a:lnTo>
                  <a:pt x="1981803" y="1259645"/>
                </a:lnTo>
                <a:lnTo>
                  <a:pt x="1986371" y="1263373"/>
                </a:lnTo>
                <a:lnTo>
                  <a:pt x="1989757" y="1259886"/>
                </a:lnTo>
                <a:lnTo>
                  <a:pt x="2001431" y="1266793"/>
                </a:lnTo>
                <a:lnTo>
                  <a:pt x="2003157" y="1263051"/>
                </a:lnTo>
                <a:lnTo>
                  <a:pt x="2004562" y="1267572"/>
                </a:lnTo>
                <a:lnTo>
                  <a:pt x="2014758" y="1271026"/>
                </a:lnTo>
                <a:lnTo>
                  <a:pt x="2022213" y="1264397"/>
                </a:lnTo>
                <a:lnTo>
                  <a:pt x="2027505" y="1272261"/>
                </a:lnTo>
                <a:lnTo>
                  <a:pt x="2042942" y="1274676"/>
                </a:lnTo>
                <a:lnTo>
                  <a:pt x="2035120" y="1335798"/>
                </a:lnTo>
                <a:lnTo>
                  <a:pt x="2027285" y="1357608"/>
                </a:lnTo>
                <a:lnTo>
                  <a:pt x="2012882" y="1373152"/>
                </a:lnTo>
                <a:lnTo>
                  <a:pt x="2006373" y="1396730"/>
                </a:lnTo>
                <a:lnTo>
                  <a:pt x="1999047" y="1401426"/>
                </a:lnTo>
                <a:lnTo>
                  <a:pt x="1993734" y="1435644"/>
                </a:lnTo>
                <a:lnTo>
                  <a:pt x="2013103" y="1451982"/>
                </a:lnTo>
                <a:lnTo>
                  <a:pt x="2044723" y="1495271"/>
                </a:lnTo>
                <a:lnTo>
                  <a:pt x="2051337" y="1511181"/>
                </a:lnTo>
                <a:lnTo>
                  <a:pt x="2104457" y="1508056"/>
                </a:lnTo>
                <a:lnTo>
                  <a:pt x="2116109" y="1504798"/>
                </a:lnTo>
                <a:lnTo>
                  <a:pt x="2121959" y="1498473"/>
                </a:lnTo>
                <a:lnTo>
                  <a:pt x="2141775" y="1501792"/>
                </a:lnTo>
                <a:lnTo>
                  <a:pt x="2145515" y="1522145"/>
                </a:lnTo>
                <a:lnTo>
                  <a:pt x="2158668" y="1534417"/>
                </a:lnTo>
                <a:lnTo>
                  <a:pt x="2153448" y="1556661"/>
                </a:lnTo>
                <a:lnTo>
                  <a:pt x="2158587" y="1576363"/>
                </a:lnTo>
                <a:lnTo>
                  <a:pt x="2154457" y="1584338"/>
                </a:lnTo>
                <a:lnTo>
                  <a:pt x="2156344" y="1601159"/>
                </a:lnTo>
                <a:lnTo>
                  <a:pt x="2140663" y="1606802"/>
                </a:lnTo>
                <a:lnTo>
                  <a:pt x="2148267" y="1630147"/>
                </a:lnTo>
                <a:lnTo>
                  <a:pt x="2162774" y="1655306"/>
                </a:lnTo>
                <a:lnTo>
                  <a:pt x="2155944" y="1665219"/>
                </a:lnTo>
                <a:lnTo>
                  <a:pt x="2140294" y="1679391"/>
                </a:lnTo>
                <a:lnTo>
                  <a:pt x="2105841" y="1679595"/>
                </a:lnTo>
                <a:lnTo>
                  <a:pt x="2066451" y="1645774"/>
                </a:lnTo>
                <a:lnTo>
                  <a:pt x="2064579" y="1629547"/>
                </a:lnTo>
                <a:lnTo>
                  <a:pt x="2033699" y="1618806"/>
                </a:lnTo>
                <a:lnTo>
                  <a:pt x="2001953" y="1628955"/>
                </a:lnTo>
                <a:lnTo>
                  <a:pt x="1985550" y="1648390"/>
                </a:lnTo>
                <a:lnTo>
                  <a:pt x="1956972" y="1666755"/>
                </a:lnTo>
                <a:lnTo>
                  <a:pt x="1945665" y="1650368"/>
                </a:lnTo>
                <a:lnTo>
                  <a:pt x="1937356" y="1653293"/>
                </a:lnTo>
                <a:lnTo>
                  <a:pt x="1919108" y="1666973"/>
                </a:lnTo>
                <a:lnTo>
                  <a:pt x="1906590" y="1683985"/>
                </a:lnTo>
                <a:lnTo>
                  <a:pt x="1904499" y="1725913"/>
                </a:lnTo>
                <a:lnTo>
                  <a:pt x="1887279" y="1737156"/>
                </a:lnTo>
                <a:lnTo>
                  <a:pt x="1882712" y="1752756"/>
                </a:lnTo>
                <a:lnTo>
                  <a:pt x="1891065" y="1788515"/>
                </a:lnTo>
                <a:lnTo>
                  <a:pt x="1891745" y="1852171"/>
                </a:lnTo>
                <a:lnTo>
                  <a:pt x="1838283" y="1892918"/>
                </a:lnTo>
                <a:lnTo>
                  <a:pt x="1799647" y="1891768"/>
                </a:lnTo>
                <a:lnTo>
                  <a:pt x="1798527" y="1885705"/>
                </a:lnTo>
                <a:lnTo>
                  <a:pt x="1788280" y="1875864"/>
                </a:lnTo>
                <a:lnTo>
                  <a:pt x="1788923" y="1870096"/>
                </a:lnTo>
                <a:lnTo>
                  <a:pt x="1793989" y="1868530"/>
                </a:lnTo>
                <a:lnTo>
                  <a:pt x="1790979" y="1858816"/>
                </a:lnTo>
                <a:lnTo>
                  <a:pt x="1783247" y="1853082"/>
                </a:lnTo>
                <a:lnTo>
                  <a:pt x="1775836" y="1860291"/>
                </a:lnTo>
                <a:lnTo>
                  <a:pt x="1763690" y="1849372"/>
                </a:lnTo>
                <a:lnTo>
                  <a:pt x="1759849" y="1852918"/>
                </a:lnTo>
                <a:lnTo>
                  <a:pt x="1750392" y="1850864"/>
                </a:lnTo>
                <a:lnTo>
                  <a:pt x="1751209" y="1859545"/>
                </a:lnTo>
                <a:lnTo>
                  <a:pt x="1739537" y="1856661"/>
                </a:lnTo>
                <a:lnTo>
                  <a:pt x="1744560" y="1864704"/>
                </a:lnTo>
                <a:lnTo>
                  <a:pt x="1731475" y="1867505"/>
                </a:lnTo>
                <a:lnTo>
                  <a:pt x="1724213" y="1878451"/>
                </a:lnTo>
                <a:lnTo>
                  <a:pt x="1712331" y="1878512"/>
                </a:lnTo>
                <a:lnTo>
                  <a:pt x="1685140" y="1900406"/>
                </a:lnTo>
                <a:lnTo>
                  <a:pt x="1648952" y="1910543"/>
                </a:lnTo>
                <a:lnTo>
                  <a:pt x="1640206" y="1908856"/>
                </a:lnTo>
                <a:lnTo>
                  <a:pt x="1630289" y="1898551"/>
                </a:lnTo>
                <a:lnTo>
                  <a:pt x="1617167" y="1895500"/>
                </a:lnTo>
                <a:lnTo>
                  <a:pt x="1610092" y="1900535"/>
                </a:lnTo>
                <a:lnTo>
                  <a:pt x="1600861" y="1920039"/>
                </a:lnTo>
                <a:lnTo>
                  <a:pt x="1586192" y="1937225"/>
                </a:lnTo>
                <a:lnTo>
                  <a:pt x="1559497" y="1944137"/>
                </a:lnTo>
                <a:lnTo>
                  <a:pt x="1537832" y="1959069"/>
                </a:lnTo>
                <a:lnTo>
                  <a:pt x="1512603" y="2016166"/>
                </a:lnTo>
                <a:lnTo>
                  <a:pt x="1482516" y="2040929"/>
                </a:lnTo>
                <a:lnTo>
                  <a:pt x="1476212" y="2066947"/>
                </a:lnTo>
                <a:lnTo>
                  <a:pt x="1467794" y="2069390"/>
                </a:lnTo>
                <a:lnTo>
                  <a:pt x="1435936" y="2062612"/>
                </a:lnTo>
                <a:lnTo>
                  <a:pt x="1431901" y="2056601"/>
                </a:lnTo>
                <a:lnTo>
                  <a:pt x="1413363" y="2048079"/>
                </a:lnTo>
                <a:lnTo>
                  <a:pt x="1408250" y="2050283"/>
                </a:lnTo>
                <a:lnTo>
                  <a:pt x="1397040" y="2040926"/>
                </a:lnTo>
                <a:lnTo>
                  <a:pt x="1387644" y="2040116"/>
                </a:lnTo>
                <a:lnTo>
                  <a:pt x="1374529" y="2031310"/>
                </a:lnTo>
                <a:lnTo>
                  <a:pt x="1425468" y="1969521"/>
                </a:lnTo>
                <a:lnTo>
                  <a:pt x="1425975" y="1957328"/>
                </a:lnTo>
                <a:lnTo>
                  <a:pt x="1421519" y="1950727"/>
                </a:lnTo>
                <a:lnTo>
                  <a:pt x="1428388" y="1940286"/>
                </a:lnTo>
                <a:lnTo>
                  <a:pt x="1425482" y="1932880"/>
                </a:lnTo>
                <a:lnTo>
                  <a:pt x="1430829" y="1916206"/>
                </a:lnTo>
                <a:lnTo>
                  <a:pt x="1427733" y="1908308"/>
                </a:lnTo>
                <a:lnTo>
                  <a:pt x="1408740" y="1902102"/>
                </a:lnTo>
                <a:lnTo>
                  <a:pt x="1406768" y="1898086"/>
                </a:lnTo>
                <a:lnTo>
                  <a:pt x="1409224" y="1868951"/>
                </a:lnTo>
                <a:lnTo>
                  <a:pt x="1402843" y="1855294"/>
                </a:lnTo>
                <a:lnTo>
                  <a:pt x="1407724" y="1838962"/>
                </a:lnTo>
                <a:lnTo>
                  <a:pt x="1382829" y="1833841"/>
                </a:lnTo>
                <a:lnTo>
                  <a:pt x="1375554" y="1835762"/>
                </a:lnTo>
                <a:lnTo>
                  <a:pt x="1364139" y="1827504"/>
                </a:lnTo>
                <a:lnTo>
                  <a:pt x="1362458" y="1816312"/>
                </a:lnTo>
                <a:lnTo>
                  <a:pt x="1367133" y="1800064"/>
                </a:lnTo>
                <a:lnTo>
                  <a:pt x="1362444" y="1790829"/>
                </a:lnTo>
                <a:lnTo>
                  <a:pt x="1367659" y="1781800"/>
                </a:lnTo>
                <a:lnTo>
                  <a:pt x="1352881" y="1768419"/>
                </a:lnTo>
                <a:lnTo>
                  <a:pt x="1339847" y="1768570"/>
                </a:lnTo>
                <a:lnTo>
                  <a:pt x="1312435" y="1777966"/>
                </a:lnTo>
                <a:lnTo>
                  <a:pt x="1289233" y="1769154"/>
                </a:lnTo>
                <a:lnTo>
                  <a:pt x="1269553" y="1756092"/>
                </a:lnTo>
                <a:lnTo>
                  <a:pt x="1264715" y="1770567"/>
                </a:lnTo>
                <a:lnTo>
                  <a:pt x="1260959" y="1766969"/>
                </a:lnTo>
                <a:lnTo>
                  <a:pt x="1258949" y="1774727"/>
                </a:lnTo>
                <a:lnTo>
                  <a:pt x="1252310" y="1774172"/>
                </a:lnTo>
                <a:lnTo>
                  <a:pt x="1249346" y="1781145"/>
                </a:lnTo>
                <a:lnTo>
                  <a:pt x="1240110" y="1783720"/>
                </a:lnTo>
                <a:lnTo>
                  <a:pt x="1239978" y="1789886"/>
                </a:lnTo>
                <a:lnTo>
                  <a:pt x="1236995" y="1784875"/>
                </a:lnTo>
                <a:lnTo>
                  <a:pt x="1235989" y="1789479"/>
                </a:lnTo>
                <a:lnTo>
                  <a:pt x="1232211" y="1787264"/>
                </a:lnTo>
                <a:lnTo>
                  <a:pt x="1228920" y="1789096"/>
                </a:lnTo>
                <a:lnTo>
                  <a:pt x="1231050" y="1791507"/>
                </a:lnTo>
                <a:lnTo>
                  <a:pt x="1225849" y="1791160"/>
                </a:lnTo>
                <a:lnTo>
                  <a:pt x="1226585" y="1794340"/>
                </a:lnTo>
                <a:lnTo>
                  <a:pt x="1217092" y="1798788"/>
                </a:lnTo>
                <a:lnTo>
                  <a:pt x="1218279" y="1803004"/>
                </a:lnTo>
                <a:lnTo>
                  <a:pt x="1214889" y="1801898"/>
                </a:lnTo>
                <a:lnTo>
                  <a:pt x="1216641" y="1805353"/>
                </a:lnTo>
                <a:lnTo>
                  <a:pt x="1204904" y="1794705"/>
                </a:lnTo>
                <a:lnTo>
                  <a:pt x="1176891" y="1793806"/>
                </a:lnTo>
                <a:lnTo>
                  <a:pt x="1170723" y="1803611"/>
                </a:lnTo>
                <a:lnTo>
                  <a:pt x="1161996" y="1807145"/>
                </a:lnTo>
                <a:lnTo>
                  <a:pt x="1162794" y="1819958"/>
                </a:lnTo>
                <a:lnTo>
                  <a:pt x="1157667" y="1832701"/>
                </a:lnTo>
                <a:lnTo>
                  <a:pt x="1127618" y="1789461"/>
                </a:lnTo>
                <a:lnTo>
                  <a:pt x="1092303" y="1813863"/>
                </a:lnTo>
                <a:lnTo>
                  <a:pt x="1072200" y="1806886"/>
                </a:lnTo>
                <a:lnTo>
                  <a:pt x="1024325" y="1800537"/>
                </a:lnTo>
                <a:lnTo>
                  <a:pt x="1011881" y="1788829"/>
                </a:lnTo>
                <a:lnTo>
                  <a:pt x="1001654" y="1787078"/>
                </a:lnTo>
                <a:lnTo>
                  <a:pt x="978284" y="1791315"/>
                </a:lnTo>
                <a:lnTo>
                  <a:pt x="977479" y="1813236"/>
                </a:lnTo>
                <a:lnTo>
                  <a:pt x="961241" y="1823096"/>
                </a:lnTo>
                <a:lnTo>
                  <a:pt x="954292" y="1833399"/>
                </a:lnTo>
                <a:lnTo>
                  <a:pt x="941348" y="1837382"/>
                </a:lnTo>
                <a:lnTo>
                  <a:pt x="931283" y="1838834"/>
                </a:lnTo>
                <a:lnTo>
                  <a:pt x="904384" y="1832267"/>
                </a:lnTo>
                <a:lnTo>
                  <a:pt x="897908" y="1809676"/>
                </a:lnTo>
                <a:lnTo>
                  <a:pt x="878069" y="1805934"/>
                </a:lnTo>
                <a:lnTo>
                  <a:pt x="876735" y="1834135"/>
                </a:lnTo>
                <a:lnTo>
                  <a:pt x="870767" y="1838516"/>
                </a:lnTo>
                <a:lnTo>
                  <a:pt x="860058" y="1841273"/>
                </a:lnTo>
                <a:lnTo>
                  <a:pt x="807299" y="1822600"/>
                </a:lnTo>
                <a:lnTo>
                  <a:pt x="802937" y="1829122"/>
                </a:lnTo>
                <a:lnTo>
                  <a:pt x="780517" y="1822045"/>
                </a:lnTo>
                <a:lnTo>
                  <a:pt x="759793" y="1828816"/>
                </a:lnTo>
                <a:lnTo>
                  <a:pt x="758849" y="1841417"/>
                </a:lnTo>
                <a:lnTo>
                  <a:pt x="747103" y="1852981"/>
                </a:lnTo>
                <a:lnTo>
                  <a:pt x="737179" y="1851784"/>
                </a:lnTo>
                <a:lnTo>
                  <a:pt x="719261" y="1857339"/>
                </a:lnTo>
                <a:lnTo>
                  <a:pt x="674219" y="1857406"/>
                </a:lnTo>
                <a:lnTo>
                  <a:pt x="649265" y="1850472"/>
                </a:lnTo>
                <a:lnTo>
                  <a:pt x="616300" y="1850534"/>
                </a:lnTo>
                <a:lnTo>
                  <a:pt x="607755" y="1846129"/>
                </a:lnTo>
                <a:lnTo>
                  <a:pt x="602278" y="1849439"/>
                </a:lnTo>
                <a:lnTo>
                  <a:pt x="554198" y="1836582"/>
                </a:lnTo>
                <a:lnTo>
                  <a:pt x="544175" y="1843390"/>
                </a:lnTo>
                <a:lnTo>
                  <a:pt x="547948" y="1870123"/>
                </a:lnTo>
                <a:lnTo>
                  <a:pt x="544559" y="1868100"/>
                </a:lnTo>
                <a:lnTo>
                  <a:pt x="539271" y="1872932"/>
                </a:lnTo>
                <a:lnTo>
                  <a:pt x="522592" y="1860412"/>
                </a:lnTo>
                <a:lnTo>
                  <a:pt x="517255" y="1861424"/>
                </a:lnTo>
                <a:lnTo>
                  <a:pt x="489106" y="1846067"/>
                </a:lnTo>
                <a:lnTo>
                  <a:pt x="481610" y="1848046"/>
                </a:lnTo>
                <a:lnTo>
                  <a:pt x="467628" y="1836145"/>
                </a:lnTo>
                <a:lnTo>
                  <a:pt x="459174" y="1836674"/>
                </a:lnTo>
                <a:lnTo>
                  <a:pt x="450277" y="1821517"/>
                </a:lnTo>
                <a:lnTo>
                  <a:pt x="438677" y="1812176"/>
                </a:lnTo>
                <a:close/>
              </a:path>
            </a:pathLst>
          </a:custGeom>
          <a:solidFill>
            <a:srgbClr val="F2F2F2"/>
          </a:solidFill>
          <a:ln w="6985">
            <a:solidFill>
              <a:srgbClr val="A3A3A3"/>
            </a:solidFill>
          </a:ln>
          <a:effectLst/>
        </p:spPr>
        <p:txBody>
          <a:bodyPr rtlCol="0" anchor="ctr"/>
          <a:lstStyle/>
          <a:p>
            <a:pPr algn="ctr"/>
            <a:endParaRPr/>
          </a:p>
        </p:txBody>
      </p:sp>
      <p:sp>
        <p:nvSpPr>
          <p:cNvPr id="41" name="Castilla-La Mancha · polígono 2"/>
          <p:cNvSpPr/>
          <p:nvPr/>
        </p:nvSpPr>
        <p:spPr>
          <a:xfrm>
            <a:off x="3782707" y="3262474"/>
            <a:ext cx="5444" cy="5605"/>
          </a:xfrm>
          <a:custGeom>
            <a:avLst/>
            <a:gdLst/>
            <a:ahLst/>
            <a:cxnLst/>
            <a:rect l="l" t="t" r="r" b="b"/>
            <a:pathLst>
              <a:path w="8925" h="9190">
                <a:moveTo>
                  <a:pt x="0" y="6206"/>
                </a:moveTo>
                <a:lnTo>
                  <a:pt x="3895" y="0"/>
                </a:lnTo>
                <a:lnTo>
                  <a:pt x="8925" y="1160"/>
                </a:lnTo>
                <a:lnTo>
                  <a:pt x="5012" y="9190"/>
                </a:lnTo>
                <a:lnTo>
                  <a:pt x="0" y="6206"/>
                </a:lnTo>
                <a:close/>
              </a:path>
            </a:pathLst>
          </a:custGeom>
          <a:solidFill>
            <a:srgbClr val="F2F2F2"/>
          </a:solidFill>
          <a:ln w="6985">
            <a:solidFill>
              <a:srgbClr val="A3A3A3"/>
            </a:solidFill>
          </a:ln>
          <a:effectLst/>
        </p:spPr>
        <p:txBody>
          <a:bodyPr rtlCol="0" anchor="ctr"/>
          <a:lstStyle/>
          <a:p>
            <a:pPr algn="ctr"/>
            <a:endParaRPr/>
          </a:p>
        </p:txBody>
      </p:sp>
      <p:sp>
        <p:nvSpPr>
          <p:cNvPr id="42" name="Cataluña/Catalunya · polígono 11"/>
          <p:cNvSpPr/>
          <p:nvPr/>
        </p:nvSpPr>
        <p:spPr>
          <a:xfrm>
            <a:off x="4823143" y="2387593"/>
            <a:ext cx="929375" cy="920252"/>
          </a:xfrm>
          <a:custGeom>
            <a:avLst/>
            <a:gdLst/>
            <a:ahLst/>
            <a:cxnLst/>
            <a:rect l="l" t="t" r="r" b="b"/>
            <a:pathLst>
              <a:path w="1523566" h="1508610">
                <a:moveTo>
                  <a:pt x="208869" y="1451120"/>
                </a:moveTo>
                <a:lnTo>
                  <a:pt x="187333" y="1475895"/>
                </a:lnTo>
                <a:lnTo>
                  <a:pt x="191346" y="1477876"/>
                </a:lnTo>
                <a:lnTo>
                  <a:pt x="182503" y="1480482"/>
                </a:lnTo>
                <a:lnTo>
                  <a:pt x="171250" y="1508610"/>
                </a:lnTo>
                <a:lnTo>
                  <a:pt x="153609" y="1502947"/>
                </a:lnTo>
                <a:lnTo>
                  <a:pt x="134719" y="1493780"/>
                </a:lnTo>
                <a:lnTo>
                  <a:pt x="132212" y="1481528"/>
                </a:lnTo>
                <a:lnTo>
                  <a:pt x="136870" y="1473285"/>
                </a:lnTo>
                <a:lnTo>
                  <a:pt x="126250" y="1469272"/>
                </a:lnTo>
                <a:lnTo>
                  <a:pt x="117507" y="1458366"/>
                </a:lnTo>
                <a:lnTo>
                  <a:pt x="85620" y="1454173"/>
                </a:lnTo>
                <a:lnTo>
                  <a:pt x="57801" y="1440866"/>
                </a:lnTo>
                <a:lnTo>
                  <a:pt x="51367" y="1431391"/>
                </a:lnTo>
                <a:lnTo>
                  <a:pt x="52304" y="1422904"/>
                </a:lnTo>
                <a:lnTo>
                  <a:pt x="64044" y="1403829"/>
                </a:lnTo>
                <a:lnTo>
                  <a:pt x="49571" y="1392462"/>
                </a:lnTo>
                <a:lnTo>
                  <a:pt x="37095" y="1395243"/>
                </a:lnTo>
                <a:lnTo>
                  <a:pt x="32421" y="1375234"/>
                </a:lnTo>
                <a:lnTo>
                  <a:pt x="18410" y="1380948"/>
                </a:lnTo>
                <a:lnTo>
                  <a:pt x="15398" y="1376528"/>
                </a:lnTo>
                <a:lnTo>
                  <a:pt x="5385" y="1375486"/>
                </a:lnTo>
                <a:lnTo>
                  <a:pt x="0" y="1364277"/>
                </a:lnTo>
                <a:lnTo>
                  <a:pt x="7538" y="1370118"/>
                </a:lnTo>
                <a:lnTo>
                  <a:pt x="7902" y="1361393"/>
                </a:lnTo>
                <a:lnTo>
                  <a:pt x="14890" y="1364206"/>
                </a:lnTo>
                <a:lnTo>
                  <a:pt x="25557" y="1353351"/>
                </a:lnTo>
                <a:lnTo>
                  <a:pt x="34126" y="1353450"/>
                </a:lnTo>
                <a:lnTo>
                  <a:pt x="35883" y="1340984"/>
                </a:lnTo>
                <a:lnTo>
                  <a:pt x="58036" y="1319467"/>
                </a:lnTo>
                <a:lnTo>
                  <a:pt x="46452" y="1303746"/>
                </a:lnTo>
                <a:lnTo>
                  <a:pt x="46443" y="1285627"/>
                </a:lnTo>
                <a:lnTo>
                  <a:pt x="38323" y="1278879"/>
                </a:lnTo>
                <a:lnTo>
                  <a:pt x="43963" y="1271908"/>
                </a:lnTo>
                <a:lnTo>
                  <a:pt x="45647" y="1256510"/>
                </a:lnTo>
                <a:lnTo>
                  <a:pt x="55487" y="1245690"/>
                </a:lnTo>
                <a:lnTo>
                  <a:pt x="54089" y="1240842"/>
                </a:lnTo>
                <a:lnTo>
                  <a:pt x="64749" y="1224047"/>
                </a:lnTo>
                <a:lnTo>
                  <a:pt x="58989" y="1221824"/>
                </a:lnTo>
                <a:lnTo>
                  <a:pt x="58770" y="1213455"/>
                </a:lnTo>
                <a:lnTo>
                  <a:pt x="52692" y="1206346"/>
                </a:lnTo>
                <a:lnTo>
                  <a:pt x="55474" y="1200709"/>
                </a:lnTo>
                <a:lnTo>
                  <a:pt x="47956" y="1195925"/>
                </a:lnTo>
                <a:lnTo>
                  <a:pt x="57790" y="1191774"/>
                </a:lnTo>
                <a:lnTo>
                  <a:pt x="41478" y="1178663"/>
                </a:lnTo>
                <a:lnTo>
                  <a:pt x="39830" y="1183337"/>
                </a:lnTo>
                <a:lnTo>
                  <a:pt x="35170" y="1182924"/>
                </a:lnTo>
                <a:lnTo>
                  <a:pt x="35580" y="1175117"/>
                </a:lnTo>
                <a:lnTo>
                  <a:pt x="28629" y="1177955"/>
                </a:lnTo>
                <a:lnTo>
                  <a:pt x="34322" y="1168911"/>
                </a:lnTo>
                <a:lnTo>
                  <a:pt x="28812" y="1166166"/>
                </a:lnTo>
                <a:lnTo>
                  <a:pt x="29297" y="1152269"/>
                </a:lnTo>
                <a:lnTo>
                  <a:pt x="20037" y="1151107"/>
                </a:lnTo>
                <a:lnTo>
                  <a:pt x="24188" y="1130613"/>
                </a:lnTo>
                <a:lnTo>
                  <a:pt x="19900" y="1125275"/>
                </a:lnTo>
                <a:lnTo>
                  <a:pt x="28689" y="1121760"/>
                </a:lnTo>
                <a:lnTo>
                  <a:pt x="26494" y="1117773"/>
                </a:lnTo>
                <a:lnTo>
                  <a:pt x="43694" y="1122465"/>
                </a:lnTo>
                <a:lnTo>
                  <a:pt x="45237" y="1109327"/>
                </a:lnTo>
                <a:lnTo>
                  <a:pt x="54880" y="1110185"/>
                </a:lnTo>
                <a:lnTo>
                  <a:pt x="69477" y="1100225"/>
                </a:lnTo>
                <a:lnTo>
                  <a:pt x="78670" y="1061268"/>
                </a:lnTo>
                <a:lnTo>
                  <a:pt x="83367" y="1062700"/>
                </a:lnTo>
                <a:lnTo>
                  <a:pt x="87293" y="1057540"/>
                </a:lnTo>
                <a:lnTo>
                  <a:pt x="97194" y="1061090"/>
                </a:lnTo>
                <a:lnTo>
                  <a:pt x="98996" y="1052664"/>
                </a:lnTo>
                <a:lnTo>
                  <a:pt x="107043" y="1054103"/>
                </a:lnTo>
                <a:lnTo>
                  <a:pt x="103287" y="1046270"/>
                </a:lnTo>
                <a:lnTo>
                  <a:pt x="109155" y="1027117"/>
                </a:lnTo>
                <a:lnTo>
                  <a:pt x="100029" y="1012833"/>
                </a:lnTo>
                <a:lnTo>
                  <a:pt x="100537" y="1000950"/>
                </a:lnTo>
                <a:lnTo>
                  <a:pt x="91218" y="995353"/>
                </a:lnTo>
                <a:lnTo>
                  <a:pt x="103506" y="980310"/>
                </a:lnTo>
                <a:lnTo>
                  <a:pt x="95954" y="967183"/>
                </a:lnTo>
                <a:lnTo>
                  <a:pt x="77530" y="952939"/>
                </a:lnTo>
                <a:lnTo>
                  <a:pt x="88032" y="940332"/>
                </a:lnTo>
                <a:lnTo>
                  <a:pt x="94457" y="916386"/>
                </a:lnTo>
                <a:lnTo>
                  <a:pt x="88580" y="908811"/>
                </a:lnTo>
                <a:lnTo>
                  <a:pt x="86990" y="895662"/>
                </a:lnTo>
                <a:lnTo>
                  <a:pt x="114785" y="891006"/>
                </a:lnTo>
                <a:lnTo>
                  <a:pt x="138645" y="857773"/>
                </a:lnTo>
                <a:lnTo>
                  <a:pt x="130653" y="842969"/>
                </a:lnTo>
                <a:lnTo>
                  <a:pt x="133460" y="830315"/>
                </a:lnTo>
                <a:lnTo>
                  <a:pt x="129769" y="819054"/>
                </a:lnTo>
                <a:lnTo>
                  <a:pt x="117019" y="825275"/>
                </a:lnTo>
                <a:lnTo>
                  <a:pt x="91776" y="820930"/>
                </a:lnTo>
                <a:lnTo>
                  <a:pt x="89947" y="806500"/>
                </a:lnTo>
                <a:lnTo>
                  <a:pt x="95934" y="799989"/>
                </a:lnTo>
                <a:lnTo>
                  <a:pt x="80519" y="780503"/>
                </a:lnTo>
                <a:lnTo>
                  <a:pt x="80892" y="770205"/>
                </a:lnTo>
                <a:lnTo>
                  <a:pt x="100949" y="746968"/>
                </a:lnTo>
                <a:lnTo>
                  <a:pt x="108695" y="730112"/>
                </a:lnTo>
                <a:lnTo>
                  <a:pt x="113752" y="735592"/>
                </a:lnTo>
                <a:lnTo>
                  <a:pt x="115407" y="718815"/>
                </a:lnTo>
                <a:lnTo>
                  <a:pt x="149087" y="714188"/>
                </a:lnTo>
                <a:lnTo>
                  <a:pt x="156133" y="690620"/>
                </a:lnTo>
                <a:lnTo>
                  <a:pt x="171657" y="677120"/>
                </a:lnTo>
                <a:lnTo>
                  <a:pt x="185197" y="678380"/>
                </a:lnTo>
                <a:lnTo>
                  <a:pt x="190802" y="657300"/>
                </a:lnTo>
                <a:lnTo>
                  <a:pt x="202768" y="658659"/>
                </a:lnTo>
                <a:lnTo>
                  <a:pt x="202693" y="650438"/>
                </a:lnTo>
                <a:lnTo>
                  <a:pt x="215977" y="645134"/>
                </a:lnTo>
                <a:lnTo>
                  <a:pt x="216380" y="640813"/>
                </a:lnTo>
                <a:lnTo>
                  <a:pt x="208569" y="636984"/>
                </a:lnTo>
                <a:lnTo>
                  <a:pt x="212850" y="621376"/>
                </a:lnTo>
                <a:lnTo>
                  <a:pt x="209917" y="615284"/>
                </a:lnTo>
                <a:lnTo>
                  <a:pt x="215981" y="614403"/>
                </a:lnTo>
                <a:lnTo>
                  <a:pt x="194284" y="605744"/>
                </a:lnTo>
                <a:lnTo>
                  <a:pt x="194014" y="602165"/>
                </a:lnTo>
                <a:lnTo>
                  <a:pt x="205760" y="583439"/>
                </a:lnTo>
                <a:lnTo>
                  <a:pt x="215018" y="588056"/>
                </a:lnTo>
                <a:lnTo>
                  <a:pt x="220480" y="570464"/>
                </a:lnTo>
                <a:lnTo>
                  <a:pt x="231029" y="565634"/>
                </a:lnTo>
                <a:lnTo>
                  <a:pt x="232646" y="573688"/>
                </a:lnTo>
                <a:lnTo>
                  <a:pt x="234902" y="564521"/>
                </a:lnTo>
                <a:lnTo>
                  <a:pt x="240417" y="560469"/>
                </a:lnTo>
                <a:lnTo>
                  <a:pt x="243126" y="552339"/>
                </a:lnTo>
                <a:lnTo>
                  <a:pt x="239879" y="552568"/>
                </a:lnTo>
                <a:lnTo>
                  <a:pt x="237337" y="545157"/>
                </a:lnTo>
                <a:lnTo>
                  <a:pt x="239760" y="536132"/>
                </a:lnTo>
                <a:lnTo>
                  <a:pt x="247077" y="531511"/>
                </a:lnTo>
                <a:lnTo>
                  <a:pt x="246041" y="522046"/>
                </a:lnTo>
                <a:lnTo>
                  <a:pt x="260354" y="493941"/>
                </a:lnTo>
                <a:lnTo>
                  <a:pt x="258372" y="463891"/>
                </a:lnTo>
                <a:lnTo>
                  <a:pt x="267211" y="456479"/>
                </a:lnTo>
                <a:lnTo>
                  <a:pt x="259617" y="450641"/>
                </a:lnTo>
                <a:lnTo>
                  <a:pt x="261497" y="439415"/>
                </a:lnTo>
                <a:lnTo>
                  <a:pt x="267566" y="416492"/>
                </a:lnTo>
                <a:lnTo>
                  <a:pt x="277984" y="398237"/>
                </a:lnTo>
                <a:lnTo>
                  <a:pt x="282133" y="366477"/>
                </a:lnTo>
                <a:lnTo>
                  <a:pt x="291666" y="352601"/>
                </a:lnTo>
                <a:lnTo>
                  <a:pt x="281578" y="350101"/>
                </a:lnTo>
                <a:lnTo>
                  <a:pt x="279980" y="343225"/>
                </a:lnTo>
                <a:lnTo>
                  <a:pt x="294886" y="334251"/>
                </a:lnTo>
                <a:lnTo>
                  <a:pt x="271245" y="323315"/>
                </a:lnTo>
                <a:lnTo>
                  <a:pt x="282743" y="311999"/>
                </a:lnTo>
                <a:lnTo>
                  <a:pt x="278916" y="302306"/>
                </a:lnTo>
                <a:lnTo>
                  <a:pt x="273037" y="298658"/>
                </a:lnTo>
                <a:lnTo>
                  <a:pt x="277651" y="292448"/>
                </a:lnTo>
                <a:lnTo>
                  <a:pt x="265426" y="278332"/>
                </a:lnTo>
                <a:lnTo>
                  <a:pt x="264866" y="263425"/>
                </a:lnTo>
                <a:lnTo>
                  <a:pt x="255676" y="247427"/>
                </a:lnTo>
                <a:lnTo>
                  <a:pt x="260035" y="240092"/>
                </a:lnTo>
                <a:lnTo>
                  <a:pt x="266982" y="245150"/>
                </a:lnTo>
                <a:lnTo>
                  <a:pt x="280845" y="233134"/>
                </a:lnTo>
                <a:lnTo>
                  <a:pt x="270125" y="228411"/>
                </a:lnTo>
                <a:lnTo>
                  <a:pt x="270941" y="220535"/>
                </a:lnTo>
                <a:lnTo>
                  <a:pt x="277274" y="210429"/>
                </a:lnTo>
                <a:lnTo>
                  <a:pt x="285957" y="214610"/>
                </a:lnTo>
                <a:lnTo>
                  <a:pt x="280197" y="207126"/>
                </a:lnTo>
                <a:lnTo>
                  <a:pt x="288448" y="191078"/>
                </a:lnTo>
                <a:lnTo>
                  <a:pt x="293085" y="163832"/>
                </a:lnTo>
                <a:lnTo>
                  <a:pt x="278769" y="163325"/>
                </a:lnTo>
                <a:lnTo>
                  <a:pt x="259888" y="152543"/>
                </a:lnTo>
                <a:lnTo>
                  <a:pt x="262053" y="144081"/>
                </a:lnTo>
                <a:lnTo>
                  <a:pt x="258418" y="133036"/>
                </a:lnTo>
                <a:lnTo>
                  <a:pt x="241216" y="113512"/>
                </a:lnTo>
                <a:lnTo>
                  <a:pt x="249340" y="111940"/>
                </a:lnTo>
                <a:lnTo>
                  <a:pt x="252191" y="100094"/>
                </a:lnTo>
                <a:lnTo>
                  <a:pt x="247899" y="94525"/>
                </a:lnTo>
                <a:lnTo>
                  <a:pt x="250991" y="90686"/>
                </a:lnTo>
                <a:lnTo>
                  <a:pt x="241707" y="71917"/>
                </a:lnTo>
                <a:lnTo>
                  <a:pt x="231294" y="69954"/>
                </a:lnTo>
                <a:lnTo>
                  <a:pt x="244753" y="56670"/>
                </a:lnTo>
                <a:lnTo>
                  <a:pt x="233964" y="51505"/>
                </a:lnTo>
                <a:lnTo>
                  <a:pt x="246019" y="38835"/>
                </a:lnTo>
                <a:lnTo>
                  <a:pt x="246143" y="24393"/>
                </a:lnTo>
                <a:lnTo>
                  <a:pt x="240837" y="15285"/>
                </a:lnTo>
                <a:lnTo>
                  <a:pt x="250202" y="9050"/>
                </a:lnTo>
                <a:lnTo>
                  <a:pt x="249955" y="4052"/>
                </a:lnTo>
                <a:lnTo>
                  <a:pt x="264917" y="0"/>
                </a:lnTo>
                <a:lnTo>
                  <a:pt x="297672" y="16555"/>
                </a:lnTo>
                <a:lnTo>
                  <a:pt x="313949" y="14915"/>
                </a:lnTo>
                <a:lnTo>
                  <a:pt x="324674" y="21717"/>
                </a:lnTo>
                <a:lnTo>
                  <a:pt x="335871" y="22933"/>
                </a:lnTo>
                <a:lnTo>
                  <a:pt x="369524" y="47323"/>
                </a:lnTo>
                <a:lnTo>
                  <a:pt x="385798" y="36438"/>
                </a:lnTo>
                <a:lnTo>
                  <a:pt x="397343" y="49067"/>
                </a:lnTo>
                <a:lnTo>
                  <a:pt x="407526" y="46328"/>
                </a:lnTo>
                <a:lnTo>
                  <a:pt x="428127" y="52834"/>
                </a:lnTo>
                <a:lnTo>
                  <a:pt x="440407" y="51772"/>
                </a:lnTo>
                <a:lnTo>
                  <a:pt x="443024" y="47999"/>
                </a:lnTo>
                <a:lnTo>
                  <a:pt x="466761" y="69450"/>
                </a:lnTo>
                <a:lnTo>
                  <a:pt x="469283" y="87517"/>
                </a:lnTo>
                <a:lnTo>
                  <a:pt x="487144" y="100732"/>
                </a:lnTo>
                <a:lnTo>
                  <a:pt x="515451" y="87688"/>
                </a:lnTo>
                <a:lnTo>
                  <a:pt x="526954" y="96444"/>
                </a:lnTo>
                <a:lnTo>
                  <a:pt x="554031" y="94379"/>
                </a:lnTo>
                <a:lnTo>
                  <a:pt x="565082" y="89691"/>
                </a:lnTo>
                <a:lnTo>
                  <a:pt x="567849" y="93803"/>
                </a:lnTo>
                <a:lnTo>
                  <a:pt x="577168" y="93015"/>
                </a:lnTo>
                <a:lnTo>
                  <a:pt x="574170" y="104199"/>
                </a:lnTo>
                <a:lnTo>
                  <a:pt x="591568" y="113028"/>
                </a:lnTo>
                <a:lnTo>
                  <a:pt x="591662" y="126490"/>
                </a:lnTo>
                <a:lnTo>
                  <a:pt x="604296" y="135031"/>
                </a:lnTo>
                <a:lnTo>
                  <a:pt x="607537" y="155102"/>
                </a:lnTo>
                <a:lnTo>
                  <a:pt x="618419" y="169607"/>
                </a:lnTo>
                <a:lnTo>
                  <a:pt x="610453" y="182666"/>
                </a:lnTo>
                <a:lnTo>
                  <a:pt x="619346" y="192339"/>
                </a:lnTo>
                <a:lnTo>
                  <a:pt x="609300" y="199582"/>
                </a:lnTo>
                <a:lnTo>
                  <a:pt x="604267" y="213693"/>
                </a:lnTo>
                <a:lnTo>
                  <a:pt x="616400" y="208391"/>
                </a:lnTo>
                <a:lnTo>
                  <a:pt x="622043" y="210725"/>
                </a:lnTo>
                <a:lnTo>
                  <a:pt x="630626" y="230251"/>
                </a:lnTo>
                <a:lnTo>
                  <a:pt x="618574" y="239920"/>
                </a:lnTo>
                <a:lnTo>
                  <a:pt x="610006" y="241269"/>
                </a:lnTo>
                <a:lnTo>
                  <a:pt x="606916" y="247282"/>
                </a:lnTo>
                <a:lnTo>
                  <a:pt x="617538" y="252890"/>
                </a:lnTo>
                <a:lnTo>
                  <a:pt x="620589" y="262875"/>
                </a:lnTo>
                <a:lnTo>
                  <a:pt x="618208" y="272900"/>
                </a:lnTo>
                <a:lnTo>
                  <a:pt x="624276" y="278550"/>
                </a:lnTo>
                <a:lnTo>
                  <a:pt x="654143" y="283327"/>
                </a:lnTo>
                <a:lnTo>
                  <a:pt x="670907" y="280808"/>
                </a:lnTo>
                <a:lnTo>
                  <a:pt x="675279" y="263802"/>
                </a:lnTo>
                <a:lnTo>
                  <a:pt x="684007" y="269629"/>
                </a:lnTo>
                <a:lnTo>
                  <a:pt x="692762" y="258790"/>
                </a:lnTo>
                <a:lnTo>
                  <a:pt x="709170" y="260985"/>
                </a:lnTo>
                <a:lnTo>
                  <a:pt x="711307" y="257663"/>
                </a:lnTo>
                <a:lnTo>
                  <a:pt x="721492" y="257553"/>
                </a:lnTo>
                <a:lnTo>
                  <a:pt x="727733" y="234058"/>
                </a:lnTo>
                <a:lnTo>
                  <a:pt x="732308" y="240269"/>
                </a:lnTo>
                <a:lnTo>
                  <a:pt x="743932" y="243456"/>
                </a:lnTo>
                <a:lnTo>
                  <a:pt x="754552" y="233739"/>
                </a:lnTo>
                <a:lnTo>
                  <a:pt x="756692" y="241766"/>
                </a:lnTo>
                <a:lnTo>
                  <a:pt x="764731" y="239685"/>
                </a:lnTo>
                <a:lnTo>
                  <a:pt x="772380" y="245438"/>
                </a:lnTo>
                <a:lnTo>
                  <a:pt x="801640" y="245530"/>
                </a:lnTo>
                <a:lnTo>
                  <a:pt x="816554" y="260183"/>
                </a:lnTo>
                <a:lnTo>
                  <a:pt x="829389" y="262988"/>
                </a:lnTo>
                <a:lnTo>
                  <a:pt x="834270" y="270936"/>
                </a:lnTo>
                <a:lnTo>
                  <a:pt x="846373" y="271903"/>
                </a:lnTo>
                <a:lnTo>
                  <a:pt x="856340" y="267034"/>
                </a:lnTo>
                <a:lnTo>
                  <a:pt x="858251" y="282477"/>
                </a:lnTo>
                <a:lnTo>
                  <a:pt x="866735" y="286320"/>
                </a:lnTo>
                <a:lnTo>
                  <a:pt x="865053" y="294440"/>
                </a:lnTo>
                <a:lnTo>
                  <a:pt x="869999" y="314504"/>
                </a:lnTo>
                <a:lnTo>
                  <a:pt x="894426" y="336565"/>
                </a:lnTo>
                <a:lnTo>
                  <a:pt x="902337" y="329514"/>
                </a:lnTo>
                <a:lnTo>
                  <a:pt x="915034" y="329631"/>
                </a:lnTo>
                <a:lnTo>
                  <a:pt x="921741" y="324564"/>
                </a:lnTo>
                <a:lnTo>
                  <a:pt x="927470" y="327004"/>
                </a:lnTo>
                <a:lnTo>
                  <a:pt x="929788" y="319175"/>
                </a:lnTo>
                <a:lnTo>
                  <a:pt x="942939" y="312984"/>
                </a:lnTo>
                <a:lnTo>
                  <a:pt x="942000" y="305666"/>
                </a:lnTo>
                <a:lnTo>
                  <a:pt x="947170" y="295680"/>
                </a:lnTo>
                <a:lnTo>
                  <a:pt x="958395" y="288411"/>
                </a:lnTo>
                <a:lnTo>
                  <a:pt x="967427" y="285836"/>
                </a:lnTo>
                <a:lnTo>
                  <a:pt x="983673" y="291371"/>
                </a:lnTo>
                <a:lnTo>
                  <a:pt x="1005376" y="283204"/>
                </a:lnTo>
                <a:lnTo>
                  <a:pt x="1010365" y="276797"/>
                </a:lnTo>
                <a:lnTo>
                  <a:pt x="1026921" y="287109"/>
                </a:lnTo>
                <a:lnTo>
                  <a:pt x="1037077" y="283560"/>
                </a:lnTo>
                <a:lnTo>
                  <a:pt x="1043234" y="290720"/>
                </a:lnTo>
                <a:lnTo>
                  <a:pt x="1052370" y="291057"/>
                </a:lnTo>
                <a:lnTo>
                  <a:pt x="1053644" y="296515"/>
                </a:lnTo>
                <a:lnTo>
                  <a:pt x="1060578" y="300316"/>
                </a:lnTo>
                <a:lnTo>
                  <a:pt x="1086138" y="307742"/>
                </a:lnTo>
                <a:lnTo>
                  <a:pt x="1095172" y="305549"/>
                </a:lnTo>
                <a:lnTo>
                  <a:pt x="1095474" y="316963"/>
                </a:lnTo>
                <a:lnTo>
                  <a:pt x="1105735" y="321754"/>
                </a:lnTo>
                <a:lnTo>
                  <a:pt x="1118328" y="340515"/>
                </a:lnTo>
                <a:lnTo>
                  <a:pt x="1127612" y="339101"/>
                </a:lnTo>
                <a:lnTo>
                  <a:pt x="1143240" y="345799"/>
                </a:lnTo>
                <a:lnTo>
                  <a:pt x="1152787" y="339388"/>
                </a:lnTo>
                <a:lnTo>
                  <a:pt x="1157313" y="327413"/>
                </a:lnTo>
                <a:lnTo>
                  <a:pt x="1180595" y="336750"/>
                </a:lnTo>
                <a:lnTo>
                  <a:pt x="1210240" y="340623"/>
                </a:lnTo>
                <a:lnTo>
                  <a:pt x="1211885" y="330088"/>
                </a:lnTo>
                <a:lnTo>
                  <a:pt x="1205004" y="324227"/>
                </a:lnTo>
                <a:lnTo>
                  <a:pt x="1200400" y="308789"/>
                </a:lnTo>
                <a:lnTo>
                  <a:pt x="1209977" y="310154"/>
                </a:lnTo>
                <a:lnTo>
                  <a:pt x="1211487" y="298821"/>
                </a:lnTo>
                <a:lnTo>
                  <a:pt x="1220386" y="297860"/>
                </a:lnTo>
                <a:lnTo>
                  <a:pt x="1240002" y="285873"/>
                </a:lnTo>
                <a:lnTo>
                  <a:pt x="1250274" y="284977"/>
                </a:lnTo>
                <a:lnTo>
                  <a:pt x="1257788" y="294488"/>
                </a:lnTo>
                <a:lnTo>
                  <a:pt x="1272331" y="290062"/>
                </a:lnTo>
                <a:lnTo>
                  <a:pt x="1273920" y="280514"/>
                </a:lnTo>
                <a:lnTo>
                  <a:pt x="1285255" y="276432"/>
                </a:lnTo>
                <a:lnTo>
                  <a:pt x="1290838" y="263302"/>
                </a:lnTo>
                <a:lnTo>
                  <a:pt x="1301688" y="266178"/>
                </a:lnTo>
                <a:lnTo>
                  <a:pt x="1305958" y="258066"/>
                </a:lnTo>
                <a:lnTo>
                  <a:pt x="1311793" y="262656"/>
                </a:lnTo>
                <a:lnTo>
                  <a:pt x="1329026" y="265434"/>
                </a:lnTo>
                <a:lnTo>
                  <a:pt x="1342874" y="248459"/>
                </a:lnTo>
                <a:lnTo>
                  <a:pt x="1352647" y="259327"/>
                </a:lnTo>
                <a:lnTo>
                  <a:pt x="1362948" y="253764"/>
                </a:lnTo>
                <a:lnTo>
                  <a:pt x="1374614" y="258739"/>
                </a:lnTo>
                <a:lnTo>
                  <a:pt x="1387821" y="253635"/>
                </a:lnTo>
                <a:lnTo>
                  <a:pt x="1391129" y="264910"/>
                </a:lnTo>
                <a:lnTo>
                  <a:pt x="1409700" y="285396"/>
                </a:lnTo>
                <a:lnTo>
                  <a:pt x="1417508" y="284935"/>
                </a:lnTo>
                <a:lnTo>
                  <a:pt x="1426562" y="277159"/>
                </a:lnTo>
                <a:lnTo>
                  <a:pt x="1452616" y="279248"/>
                </a:lnTo>
                <a:lnTo>
                  <a:pt x="1445685" y="283764"/>
                </a:lnTo>
                <a:lnTo>
                  <a:pt x="1448677" y="285772"/>
                </a:lnTo>
                <a:lnTo>
                  <a:pt x="1450263" y="285622"/>
                </a:lnTo>
                <a:lnTo>
                  <a:pt x="1450556" y="286434"/>
                </a:lnTo>
                <a:lnTo>
                  <a:pt x="1449867" y="286555"/>
                </a:lnTo>
                <a:lnTo>
                  <a:pt x="1449601" y="289029"/>
                </a:lnTo>
                <a:lnTo>
                  <a:pt x="1449775" y="290206"/>
                </a:lnTo>
                <a:lnTo>
                  <a:pt x="1450693" y="291379"/>
                </a:lnTo>
                <a:lnTo>
                  <a:pt x="1448586" y="292430"/>
                </a:lnTo>
                <a:lnTo>
                  <a:pt x="1447598" y="293455"/>
                </a:lnTo>
                <a:lnTo>
                  <a:pt x="1447943" y="295145"/>
                </a:lnTo>
                <a:lnTo>
                  <a:pt x="1446466" y="294662"/>
                </a:lnTo>
                <a:lnTo>
                  <a:pt x="1443527" y="297356"/>
                </a:lnTo>
                <a:lnTo>
                  <a:pt x="1447827" y="301642"/>
                </a:lnTo>
                <a:lnTo>
                  <a:pt x="1441883" y="306382"/>
                </a:lnTo>
                <a:lnTo>
                  <a:pt x="1442326" y="307757"/>
                </a:lnTo>
                <a:lnTo>
                  <a:pt x="1445261" y="309268"/>
                </a:lnTo>
                <a:lnTo>
                  <a:pt x="1448747" y="308666"/>
                </a:lnTo>
                <a:lnTo>
                  <a:pt x="1443079" y="315126"/>
                </a:lnTo>
                <a:lnTo>
                  <a:pt x="1443088" y="316111"/>
                </a:lnTo>
                <a:lnTo>
                  <a:pt x="1444690" y="317386"/>
                </a:lnTo>
                <a:lnTo>
                  <a:pt x="1445051" y="320465"/>
                </a:lnTo>
                <a:lnTo>
                  <a:pt x="1447645" y="318608"/>
                </a:lnTo>
                <a:lnTo>
                  <a:pt x="1448190" y="322151"/>
                </a:lnTo>
                <a:lnTo>
                  <a:pt x="1449131" y="323046"/>
                </a:lnTo>
                <a:lnTo>
                  <a:pt x="1447071" y="324879"/>
                </a:lnTo>
                <a:lnTo>
                  <a:pt x="1446824" y="327851"/>
                </a:lnTo>
                <a:lnTo>
                  <a:pt x="1457123" y="334408"/>
                </a:lnTo>
                <a:lnTo>
                  <a:pt x="1458845" y="333484"/>
                </a:lnTo>
                <a:lnTo>
                  <a:pt x="1457655" y="338665"/>
                </a:lnTo>
                <a:lnTo>
                  <a:pt x="1463001" y="344465"/>
                </a:lnTo>
                <a:lnTo>
                  <a:pt x="1466347" y="336575"/>
                </a:lnTo>
                <a:lnTo>
                  <a:pt x="1469476" y="338700"/>
                </a:lnTo>
                <a:lnTo>
                  <a:pt x="1478770" y="333653"/>
                </a:lnTo>
                <a:lnTo>
                  <a:pt x="1483083" y="335333"/>
                </a:lnTo>
                <a:lnTo>
                  <a:pt x="1482415" y="338856"/>
                </a:lnTo>
                <a:lnTo>
                  <a:pt x="1483737" y="342831"/>
                </a:lnTo>
                <a:lnTo>
                  <a:pt x="1488639" y="347850"/>
                </a:lnTo>
                <a:lnTo>
                  <a:pt x="1489404" y="347531"/>
                </a:lnTo>
                <a:lnTo>
                  <a:pt x="1488979" y="343940"/>
                </a:lnTo>
                <a:lnTo>
                  <a:pt x="1493709" y="345645"/>
                </a:lnTo>
                <a:lnTo>
                  <a:pt x="1497278" y="340901"/>
                </a:lnTo>
                <a:lnTo>
                  <a:pt x="1498839" y="342642"/>
                </a:lnTo>
                <a:lnTo>
                  <a:pt x="1503352" y="343646"/>
                </a:lnTo>
                <a:lnTo>
                  <a:pt x="1502057" y="345983"/>
                </a:lnTo>
                <a:lnTo>
                  <a:pt x="1506217" y="350662"/>
                </a:lnTo>
                <a:lnTo>
                  <a:pt x="1510093" y="347778"/>
                </a:lnTo>
                <a:lnTo>
                  <a:pt x="1518150" y="354161"/>
                </a:lnTo>
                <a:lnTo>
                  <a:pt x="1518508" y="354147"/>
                </a:lnTo>
                <a:lnTo>
                  <a:pt x="1518256" y="351085"/>
                </a:lnTo>
                <a:lnTo>
                  <a:pt x="1523566" y="354543"/>
                </a:lnTo>
                <a:lnTo>
                  <a:pt x="1520617" y="358157"/>
                </a:lnTo>
                <a:lnTo>
                  <a:pt x="1518471" y="355739"/>
                </a:lnTo>
                <a:lnTo>
                  <a:pt x="1519012" y="358758"/>
                </a:lnTo>
                <a:lnTo>
                  <a:pt x="1514199" y="359864"/>
                </a:lnTo>
                <a:lnTo>
                  <a:pt x="1513005" y="364389"/>
                </a:lnTo>
                <a:lnTo>
                  <a:pt x="1508448" y="362437"/>
                </a:lnTo>
                <a:lnTo>
                  <a:pt x="1506535" y="364857"/>
                </a:lnTo>
                <a:lnTo>
                  <a:pt x="1509494" y="366220"/>
                </a:lnTo>
                <a:lnTo>
                  <a:pt x="1506227" y="371633"/>
                </a:lnTo>
                <a:lnTo>
                  <a:pt x="1512497" y="377328"/>
                </a:lnTo>
                <a:lnTo>
                  <a:pt x="1510839" y="376466"/>
                </a:lnTo>
                <a:lnTo>
                  <a:pt x="1508289" y="378960"/>
                </a:lnTo>
                <a:lnTo>
                  <a:pt x="1501376" y="375651"/>
                </a:lnTo>
                <a:lnTo>
                  <a:pt x="1501712" y="380352"/>
                </a:lnTo>
                <a:lnTo>
                  <a:pt x="1506993" y="389556"/>
                </a:lnTo>
                <a:lnTo>
                  <a:pt x="1503945" y="397320"/>
                </a:lnTo>
                <a:lnTo>
                  <a:pt x="1490543" y="398166"/>
                </a:lnTo>
                <a:lnTo>
                  <a:pt x="1495611" y="407724"/>
                </a:lnTo>
                <a:lnTo>
                  <a:pt x="1478889" y="398794"/>
                </a:lnTo>
                <a:lnTo>
                  <a:pt x="1477769" y="399437"/>
                </a:lnTo>
                <a:lnTo>
                  <a:pt x="1477590" y="400361"/>
                </a:lnTo>
                <a:lnTo>
                  <a:pt x="1479432" y="403818"/>
                </a:lnTo>
                <a:lnTo>
                  <a:pt x="1477176" y="403868"/>
                </a:lnTo>
                <a:lnTo>
                  <a:pt x="1478839" y="405865"/>
                </a:lnTo>
                <a:lnTo>
                  <a:pt x="1473305" y="411255"/>
                </a:lnTo>
                <a:lnTo>
                  <a:pt x="1463042" y="401735"/>
                </a:lnTo>
                <a:lnTo>
                  <a:pt x="1456290" y="402858"/>
                </a:lnTo>
                <a:lnTo>
                  <a:pt x="1455445" y="394977"/>
                </a:lnTo>
                <a:lnTo>
                  <a:pt x="1448016" y="390287"/>
                </a:lnTo>
                <a:lnTo>
                  <a:pt x="1436164" y="398100"/>
                </a:lnTo>
                <a:lnTo>
                  <a:pt x="1425875" y="414916"/>
                </a:lnTo>
                <a:lnTo>
                  <a:pt x="1421845" y="431977"/>
                </a:lnTo>
                <a:lnTo>
                  <a:pt x="1425119" y="469896"/>
                </a:lnTo>
                <a:lnTo>
                  <a:pt x="1428320" y="479358"/>
                </a:lnTo>
                <a:lnTo>
                  <a:pt x="1434210" y="479972"/>
                </a:lnTo>
                <a:lnTo>
                  <a:pt x="1434022" y="480913"/>
                </a:lnTo>
                <a:lnTo>
                  <a:pt x="1434137" y="481550"/>
                </a:lnTo>
                <a:lnTo>
                  <a:pt x="1434969" y="483288"/>
                </a:lnTo>
                <a:lnTo>
                  <a:pt x="1434787" y="487026"/>
                </a:lnTo>
                <a:lnTo>
                  <a:pt x="1440207" y="483500"/>
                </a:lnTo>
                <a:lnTo>
                  <a:pt x="1447747" y="488811"/>
                </a:lnTo>
                <a:lnTo>
                  <a:pt x="1448774" y="488583"/>
                </a:lnTo>
                <a:lnTo>
                  <a:pt x="1449895" y="487539"/>
                </a:lnTo>
                <a:lnTo>
                  <a:pt x="1451487" y="489639"/>
                </a:lnTo>
                <a:lnTo>
                  <a:pt x="1452565" y="489940"/>
                </a:lnTo>
                <a:lnTo>
                  <a:pt x="1453505" y="489789"/>
                </a:lnTo>
                <a:lnTo>
                  <a:pt x="1450000" y="493818"/>
                </a:lnTo>
                <a:lnTo>
                  <a:pt x="1451125" y="495249"/>
                </a:lnTo>
                <a:lnTo>
                  <a:pt x="1452419" y="495642"/>
                </a:lnTo>
                <a:lnTo>
                  <a:pt x="1454824" y="495460"/>
                </a:lnTo>
                <a:lnTo>
                  <a:pt x="1455959" y="493866"/>
                </a:lnTo>
                <a:lnTo>
                  <a:pt x="1457235" y="497786"/>
                </a:lnTo>
                <a:lnTo>
                  <a:pt x="1462404" y="505747"/>
                </a:lnTo>
                <a:lnTo>
                  <a:pt x="1462307" y="508211"/>
                </a:lnTo>
                <a:lnTo>
                  <a:pt x="1465723" y="508776"/>
                </a:lnTo>
                <a:lnTo>
                  <a:pt x="1464122" y="511749"/>
                </a:lnTo>
                <a:lnTo>
                  <a:pt x="1467809" y="516346"/>
                </a:lnTo>
                <a:lnTo>
                  <a:pt x="1470581" y="517524"/>
                </a:lnTo>
                <a:lnTo>
                  <a:pt x="1468981" y="519516"/>
                </a:lnTo>
                <a:lnTo>
                  <a:pt x="1469678" y="522183"/>
                </a:lnTo>
                <a:lnTo>
                  <a:pt x="1471752" y="522463"/>
                </a:lnTo>
                <a:lnTo>
                  <a:pt x="1470531" y="523571"/>
                </a:lnTo>
                <a:lnTo>
                  <a:pt x="1471274" y="523514"/>
                </a:lnTo>
                <a:lnTo>
                  <a:pt x="1470584" y="524129"/>
                </a:lnTo>
                <a:lnTo>
                  <a:pt x="1469998" y="526264"/>
                </a:lnTo>
                <a:lnTo>
                  <a:pt x="1470110" y="526967"/>
                </a:lnTo>
                <a:lnTo>
                  <a:pt x="1470526" y="527004"/>
                </a:lnTo>
                <a:lnTo>
                  <a:pt x="1465273" y="527489"/>
                </a:lnTo>
                <a:lnTo>
                  <a:pt x="1463530" y="532588"/>
                </a:lnTo>
                <a:lnTo>
                  <a:pt x="1462606" y="553217"/>
                </a:lnTo>
                <a:lnTo>
                  <a:pt x="1469636" y="579259"/>
                </a:lnTo>
                <a:lnTo>
                  <a:pt x="1479726" y="582196"/>
                </a:lnTo>
                <a:lnTo>
                  <a:pt x="1477647" y="585296"/>
                </a:lnTo>
                <a:lnTo>
                  <a:pt x="1478746" y="586521"/>
                </a:lnTo>
                <a:lnTo>
                  <a:pt x="1479356" y="586394"/>
                </a:lnTo>
                <a:lnTo>
                  <a:pt x="1478999" y="587734"/>
                </a:lnTo>
                <a:lnTo>
                  <a:pt x="1479995" y="588404"/>
                </a:lnTo>
                <a:lnTo>
                  <a:pt x="1480835" y="586766"/>
                </a:lnTo>
                <a:lnTo>
                  <a:pt x="1478804" y="591363"/>
                </a:lnTo>
                <a:lnTo>
                  <a:pt x="1480795" y="594294"/>
                </a:lnTo>
                <a:lnTo>
                  <a:pt x="1478264" y="595422"/>
                </a:lnTo>
                <a:lnTo>
                  <a:pt x="1478114" y="596249"/>
                </a:lnTo>
                <a:lnTo>
                  <a:pt x="1477614" y="596255"/>
                </a:lnTo>
                <a:lnTo>
                  <a:pt x="1477201" y="597058"/>
                </a:lnTo>
                <a:lnTo>
                  <a:pt x="1477195" y="597428"/>
                </a:lnTo>
                <a:lnTo>
                  <a:pt x="1476887" y="597392"/>
                </a:lnTo>
                <a:lnTo>
                  <a:pt x="1476582" y="597556"/>
                </a:lnTo>
                <a:lnTo>
                  <a:pt x="1476345" y="597974"/>
                </a:lnTo>
                <a:lnTo>
                  <a:pt x="1475091" y="598289"/>
                </a:lnTo>
                <a:lnTo>
                  <a:pt x="1473256" y="599448"/>
                </a:lnTo>
                <a:lnTo>
                  <a:pt x="1473637" y="600364"/>
                </a:lnTo>
                <a:lnTo>
                  <a:pt x="1472823" y="601388"/>
                </a:lnTo>
                <a:lnTo>
                  <a:pt x="1473182" y="601565"/>
                </a:lnTo>
                <a:lnTo>
                  <a:pt x="1472954" y="602097"/>
                </a:lnTo>
                <a:lnTo>
                  <a:pt x="1473105" y="602438"/>
                </a:lnTo>
                <a:lnTo>
                  <a:pt x="1472577" y="601849"/>
                </a:lnTo>
                <a:lnTo>
                  <a:pt x="1472819" y="602372"/>
                </a:lnTo>
                <a:lnTo>
                  <a:pt x="1472307" y="602117"/>
                </a:lnTo>
                <a:lnTo>
                  <a:pt x="1472070" y="602306"/>
                </a:lnTo>
                <a:lnTo>
                  <a:pt x="1472316" y="602708"/>
                </a:lnTo>
                <a:lnTo>
                  <a:pt x="1471779" y="602861"/>
                </a:lnTo>
                <a:lnTo>
                  <a:pt x="1471552" y="603647"/>
                </a:lnTo>
                <a:lnTo>
                  <a:pt x="1472717" y="604917"/>
                </a:lnTo>
                <a:lnTo>
                  <a:pt x="1474561" y="604352"/>
                </a:lnTo>
                <a:lnTo>
                  <a:pt x="1474097" y="606305"/>
                </a:lnTo>
                <a:lnTo>
                  <a:pt x="1472277" y="607154"/>
                </a:lnTo>
                <a:lnTo>
                  <a:pt x="1471994" y="607674"/>
                </a:lnTo>
                <a:lnTo>
                  <a:pt x="1472334" y="607795"/>
                </a:lnTo>
                <a:lnTo>
                  <a:pt x="1471860" y="608150"/>
                </a:lnTo>
                <a:lnTo>
                  <a:pt x="1473127" y="612623"/>
                </a:lnTo>
                <a:lnTo>
                  <a:pt x="1474490" y="612489"/>
                </a:lnTo>
                <a:lnTo>
                  <a:pt x="1472184" y="612991"/>
                </a:lnTo>
                <a:lnTo>
                  <a:pt x="1472524" y="615177"/>
                </a:lnTo>
                <a:lnTo>
                  <a:pt x="1468250" y="615687"/>
                </a:lnTo>
                <a:lnTo>
                  <a:pt x="1468369" y="618452"/>
                </a:lnTo>
                <a:lnTo>
                  <a:pt x="1470400" y="620138"/>
                </a:lnTo>
                <a:lnTo>
                  <a:pt x="1468021" y="621735"/>
                </a:lnTo>
                <a:lnTo>
                  <a:pt x="1469283" y="625631"/>
                </a:lnTo>
                <a:lnTo>
                  <a:pt x="1467250" y="626695"/>
                </a:lnTo>
                <a:lnTo>
                  <a:pt x="1467488" y="627499"/>
                </a:lnTo>
                <a:lnTo>
                  <a:pt x="1466784" y="628490"/>
                </a:lnTo>
                <a:lnTo>
                  <a:pt x="1466092" y="632359"/>
                </a:lnTo>
                <a:lnTo>
                  <a:pt x="1461760" y="631112"/>
                </a:lnTo>
                <a:lnTo>
                  <a:pt x="1456125" y="635397"/>
                </a:lnTo>
                <a:lnTo>
                  <a:pt x="1455813" y="636900"/>
                </a:lnTo>
                <a:lnTo>
                  <a:pt x="1456335" y="637706"/>
                </a:lnTo>
                <a:lnTo>
                  <a:pt x="1455969" y="638117"/>
                </a:lnTo>
                <a:lnTo>
                  <a:pt x="1456599" y="638721"/>
                </a:lnTo>
                <a:lnTo>
                  <a:pt x="1455113" y="639370"/>
                </a:lnTo>
                <a:lnTo>
                  <a:pt x="1454220" y="640494"/>
                </a:lnTo>
                <a:lnTo>
                  <a:pt x="1453478" y="648685"/>
                </a:lnTo>
                <a:lnTo>
                  <a:pt x="1441359" y="651495"/>
                </a:lnTo>
                <a:lnTo>
                  <a:pt x="1437005" y="655091"/>
                </a:lnTo>
                <a:lnTo>
                  <a:pt x="1438096" y="659535"/>
                </a:lnTo>
                <a:lnTo>
                  <a:pt x="1434729" y="659976"/>
                </a:lnTo>
                <a:lnTo>
                  <a:pt x="1433744" y="663079"/>
                </a:lnTo>
                <a:lnTo>
                  <a:pt x="1434267" y="660772"/>
                </a:lnTo>
                <a:lnTo>
                  <a:pt x="1432109" y="661653"/>
                </a:lnTo>
                <a:lnTo>
                  <a:pt x="1430553" y="664979"/>
                </a:lnTo>
                <a:lnTo>
                  <a:pt x="1430232" y="664179"/>
                </a:lnTo>
                <a:lnTo>
                  <a:pt x="1426165" y="664664"/>
                </a:lnTo>
                <a:lnTo>
                  <a:pt x="1430096" y="663799"/>
                </a:lnTo>
                <a:lnTo>
                  <a:pt x="1427211" y="660449"/>
                </a:lnTo>
                <a:lnTo>
                  <a:pt x="1423229" y="660193"/>
                </a:lnTo>
                <a:lnTo>
                  <a:pt x="1417564" y="662500"/>
                </a:lnTo>
                <a:lnTo>
                  <a:pt x="1402836" y="678980"/>
                </a:lnTo>
                <a:lnTo>
                  <a:pt x="1400437" y="691117"/>
                </a:lnTo>
                <a:lnTo>
                  <a:pt x="1397775" y="692876"/>
                </a:lnTo>
                <a:lnTo>
                  <a:pt x="1395471" y="699598"/>
                </a:lnTo>
                <a:lnTo>
                  <a:pt x="1390308" y="699115"/>
                </a:lnTo>
                <a:lnTo>
                  <a:pt x="1389358" y="705461"/>
                </a:lnTo>
                <a:lnTo>
                  <a:pt x="1383080" y="704546"/>
                </a:lnTo>
                <a:lnTo>
                  <a:pt x="1382451" y="705170"/>
                </a:lnTo>
                <a:lnTo>
                  <a:pt x="1382556" y="707148"/>
                </a:lnTo>
                <a:lnTo>
                  <a:pt x="1383635" y="710004"/>
                </a:lnTo>
                <a:lnTo>
                  <a:pt x="1373701" y="709535"/>
                </a:lnTo>
                <a:lnTo>
                  <a:pt x="1357332" y="718994"/>
                </a:lnTo>
                <a:lnTo>
                  <a:pt x="1336973" y="742990"/>
                </a:lnTo>
                <a:lnTo>
                  <a:pt x="1336548" y="746544"/>
                </a:lnTo>
                <a:lnTo>
                  <a:pt x="1321414" y="749695"/>
                </a:lnTo>
                <a:lnTo>
                  <a:pt x="1319847" y="752898"/>
                </a:lnTo>
                <a:lnTo>
                  <a:pt x="1316270" y="753481"/>
                </a:lnTo>
                <a:lnTo>
                  <a:pt x="1316266" y="753871"/>
                </a:lnTo>
                <a:lnTo>
                  <a:pt x="1315408" y="753850"/>
                </a:lnTo>
                <a:lnTo>
                  <a:pt x="1314153" y="755185"/>
                </a:lnTo>
                <a:lnTo>
                  <a:pt x="1313077" y="753741"/>
                </a:lnTo>
                <a:lnTo>
                  <a:pt x="1311088" y="753521"/>
                </a:lnTo>
                <a:lnTo>
                  <a:pt x="1298276" y="756120"/>
                </a:lnTo>
                <a:lnTo>
                  <a:pt x="1294273" y="757946"/>
                </a:lnTo>
                <a:lnTo>
                  <a:pt x="1293790" y="758505"/>
                </a:lnTo>
                <a:lnTo>
                  <a:pt x="1293765" y="759438"/>
                </a:lnTo>
                <a:lnTo>
                  <a:pt x="1293008" y="759183"/>
                </a:lnTo>
                <a:lnTo>
                  <a:pt x="1291864" y="760516"/>
                </a:lnTo>
                <a:lnTo>
                  <a:pt x="1291288" y="760396"/>
                </a:lnTo>
                <a:lnTo>
                  <a:pt x="1290530" y="760818"/>
                </a:lnTo>
                <a:lnTo>
                  <a:pt x="1290491" y="760531"/>
                </a:lnTo>
                <a:lnTo>
                  <a:pt x="1289667" y="759772"/>
                </a:lnTo>
                <a:lnTo>
                  <a:pt x="1288385" y="759804"/>
                </a:lnTo>
                <a:lnTo>
                  <a:pt x="1281355" y="763313"/>
                </a:lnTo>
                <a:lnTo>
                  <a:pt x="1279720" y="765440"/>
                </a:lnTo>
                <a:lnTo>
                  <a:pt x="1279972" y="765983"/>
                </a:lnTo>
                <a:lnTo>
                  <a:pt x="1279559" y="766649"/>
                </a:lnTo>
                <a:lnTo>
                  <a:pt x="1279566" y="767296"/>
                </a:lnTo>
                <a:lnTo>
                  <a:pt x="1279785" y="767432"/>
                </a:lnTo>
                <a:lnTo>
                  <a:pt x="1278876" y="767421"/>
                </a:lnTo>
                <a:lnTo>
                  <a:pt x="1275667" y="769702"/>
                </a:lnTo>
                <a:lnTo>
                  <a:pt x="1273464" y="771748"/>
                </a:lnTo>
                <a:lnTo>
                  <a:pt x="1273427" y="773171"/>
                </a:lnTo>
                <a:lnTo>
                  <a:pt x="1271583" y="771839"/>
                </a:lnTo>
                <a:lnTo>
                  <a:pt x="1267953" y="773936"/>
                </a:lnTo>
                <a:lnTo>
                  <a:pt x="1259374" y="789410"/>
                </a:lnTo>
                <a:lnTo>
                  <a:pt x="1191250" y="818151"/>
                </a:lnTo>
                <a:lnTo>
                  <a:pt x="1156738" y="836691"/>
                </a:lnTo>
                <a:lnTo>
                  <a:pt x="1157803" y="833874"/>
                </a:lnTo>
                <a:lnTo>
                  <a:pt x="1154217" y="833873"/>
                </a:lnTo>
                <a:lnTo>
                  <a:pt x="1155877" y="835981"/>
                </a:lnTo>
                <a:lnTo>
                  <a:pt x="1130339" y="849286"/>
                </a:lnTo>
                <a:lnTo>
                  <a:pt x="1131868" y="847377"/>
                </a:lnTo>
                <a:lnTo>
                  <a:pt x="1131640" y="846552"/>
                </a:lnTo>
                <a:lnTo>
                  <a:pt x="1112012" y="855588"/>
                </a:lnTo>
                <a:lnTo>
                  <a:pt x="1100828" y="868055"/>
                </a:lnTo>
                <a:lnTo>
                  <a:pt x="1101878" y="864339"/>
                </a:lnTo>
                <a:lnTo>
                  <a:pt x="1064440" y="891088"/>
                </a:lnTo>
                <a:lnTo>
                  <a:pt x="1015227" y="911292"/>
                </a:lnTo>
                <a:lnTo>
                  <a:pt x="1003635" y="929175"/>
                </a:lnTo>
                <a:lnTo>
                  <a:pt x="1004372" y="925807"/>
                </a:lnTo>
                <a:lnTo>
                  <a:pt x="1003075" y="925454"/>
                </a:lnTo>
                <a:lnTo>
                  <a:pt x="1002687" y="926079"/>
                </a:lnTo>
                <a:lnTo>
                  <a:pt x="1003259" y="928569"/>
                </a:lnTo>
                <a:lnTo>
                  <a:pt x="999386" y="935581"/>
                </a:lnTo>
                <a:lnTo>
                  <a:pt x="999141" y="939513"/>
                </a:lnTo>
                <a:lnTo>
                  <a:pt x="997227" y="943469"/>
                </a:lnTo>
                <a:lnTo>
                  <a:pt x="998896" y="939751"/>
                </a:lnTo>
                <a:lnTo>
                  <a:pt x="996266" y="939274"/>
                </a:lnTo>
                <a:lnTo>
                  <a:pt x="995453" y="945327"/>
                </a:lnTo>
                <a:lnTo>
                  <a:pt x="982216" y="957619"/>
                </a:lnTo>
                <a:lnTo>
                  <a:pt x="975969" y="976334"/>
                </a:lnTo>
                <a:lnTo>
                  <a:pt x="976234" y="961965"/>
                </a:lnTo>
                <a:lnTo>
                  <a:pt x="972409" y="965810"/>
                </a:lnTo>
                <a:lnTo>
                  <a:pt x="975033" y="972738"/>
                </a:lnTo>
                <a:lnTo>
                  <a:pt x="969883" y="1002382"/>
                </a:lnTo>
                <a:lnTo>
                  <a:pt x="969471" y="982033"/>
                </a:lnTo>
                <a:lnTo>
                  <a:pt x="974477" y="971978"/>
                </a:lnTo>
                <a:lnTo>
                  <a:pt x="969012" y="974723"/>
                </a:lnTo>
                <a:lnTo>
                  <a:pt x="967082" y="983127"/>
                </a:lnTo>
                <a:lnTo>
                  <a:pt x="959380" y="983553"/>
                </a:lnTo>
                <a:lnTo>
                  <a:pt x="956962" y="993497"/>
                </a:lnTo>
                <a:lnTo>
                  <a:pt x="962239" y="986238"/>
                </a:lnTo>
                <a:lnTo>
                  <a:pt x="966743" y="986960"/>
                </a:lnTo>
                <a:lnTo>
                  <a:pt x="955446" y="1013835"/>
                </a:lnTo>
                <a:lnTo>
                  <a:pt x="961222" y="1014957"/>
                </a:lnTo>
                <a:lnTo>
                  <a:pt x="966368" y="1001937"/>
                </a:lnTo>
                <a:lnTo>
                  <a:pt x="967412" y="1006093"/>
                </a:lnTo>
                <a:lnTo>
                  <a:pt x="966959" y="1007679"/>
                </a:lnTo>
                <a:lnTo>
                  <a:pt x="961575" y="1014753"/>
                </a:lnTo>
                <a:lnTo>
                  <a:pt x="960077" y="1016125"/>
                </a:lnTo>
                <a:lnTo>
                  <a:pt x="952733" y="1013002"/>
                </a:lnTo>
                <a:lnTo>
                  <a:pt x="953115" y="1017782"/>
                </a:lnTo>
                <a:lnTo>
                  <a:pt x="948905" y="1015399"/>
                </a:lnTo>
                <a:lnTo>
                  <a:pt x="922624" y="1028491"/>
                </a:lnTo>
                <a:lnTo>
                  <a:pt x="897940" y="1035055"/>
                </a:lnTo>
                <a:lnTo>
                  <a:pt x="855283" y="1037474"/>
                </a:lnTo>
                <a:lnTo>
                  <a:pt x="824223" y="1049946"/>
                </a:lnTo>
                <a:lnTo>
                  <a:pt x="822042" y="1054015"/>
                </a:lnTo>
                <a:lnTo>
                  <a:pt x="797559" y="1054402"/>
                </a:lnTo>
                <a:lnTo>
                  <a:pt x="784856" y="1062265"/>
                </a:lnTo>
                <a:lnTo>
                  <a:pt x="762686" y="1065822"/>
                </a:lnTo>
                <a:lnTo>
                  <a:pt x="760474" y="1070497"/>
                </a:lnTo>
                <a:lnTo>
                  <a:pt x="757698" y="1072755"/>
                </a:lnTo>
                <a:lnTo>
                  <a:pt x="759382" y="1067117"/>
                </a:lnTo>
                <a:lnTo>
                  <a:pt x="755781" y="1067865"/>
                </a:lnTo>
                <a:lnTo>
                  <a:pt x="756245" y="1072324"/>
                </a:lnTo>
                <a:lnTo>
                  <a:pt x="753886" y="1069457"/>
                </a:lnTo>
                <a:lnTo>
                  <a:pt x="740885" y="1072409"/>
                </a:lnTo>
                <a:lnTo>
                  <a:pt x="721438" y="1081381"/>
                </a:lnTo>
                <a:lnTo>
                  <a:pt x="700402" y="1083775"/>
                </a:lnTo>
                <a:lnTo>
                  <a:pt x="697672" y="1087910"/>
                </a:lnTo>
                <a:lnTo>
                  <a:pt x="697550" y="1084434"/>
                </a:lnTo>
                <a:lnTo>
                  <a:pt x="697221" y="1087377"/>
                </a:lnTo>
                <a:lnTo>
                  <a:pt x="691386" y="1084675"/>
                </a:lnTo>
                <a:lnTo>
                  <a:pt x="651502" y="1091953"/>
                </a:lnTo>
                <a:lnTo>
                  <a:pt x="626358" y="1100970"/>
                </a:lnTo>
                <a:lnTo>
                  <a:pt x="601957" y="1114859"/>
                </a:lnTo>
                <a:lnTo>
                  <a:pt x="599782" y="1116954"/>
                </a:lnTo>
                <a:lnTo>
                  <a:pt x="600133" y="1118267"/>
                </a:lnTo>
                <a:lnTo>
                  <a:pt x="598426" y="1120541"/>
                </a:lnTo>
                <a:lnTo>
                  <a:pt x="599868" y="1118352"/>
                </a:lnTo>
                <a:lnTo>
                  <a:pt x="599000" y="1117794"/>
                </a:lnTo>
                <a:lnTo>
                  <a:pt x="570738" y="1125502"/>
                </a:lnTo>
                <a:lnTo>
                  <a:pt x="548530" y="1123640"/>
                </a:lnTo>
                <a:lnTo>
                  <a:pt x="528110" y="1133920"/>
                </a:lnTo>
                <a:lnTo>
                  <a:pt x="523747" y="1141042"/>
                </a:lnTo>
                <a:lnTo>
                  <a:pt x="507864" y="1155043"/>
                </a:lnTo>
                <a:lnTo>
                  <a:pt x="524928" y="1135724"/>
                </a:lnTo>
                <a:lnTo>
                  <a:pt x="515835" y="1140833"/>
                </a:lnTo>
                <a:lnTo>
                  <a:pt x="513831" y="1138034"/>
                </a:lnTo>
                <a:lnTo>
                  <a:pt x="512315" y="1143877"/>
                </a:lnTo>
                <a:lnTo>
                  <a:pt x="512110" y="1137710"/>
                </a:lnTo>
                <a:lnTo>
                  <a:pt x="507443" y="1141968"/>
                </a:lnTo>
                <a:lnTo>
                  <a:pt x="509109" y="1147677"/>
                </a:lnTo>
                <a:lnTo>
                  <a:pt x="504890" y="1143075"/>
                </a:lnTo>
                <a:lnTo>
                  <a:pt x="508207" y="1149638"/>
                </a:lnTo>
                <a:lnTo>
                  <a:pt x="500821" y="1145218"/>
                </a:lnTo>
                <a:lnTo>
                  <a:pt x="505129" y="1152815"/>
                </a:lnTo>
                <a:lnTo>
                  <a:pt x="498451" y="1148139"/>
                </a:lnTo>
                <a:lnTo>
                  <a:pt x="499470" y="1152426"/>
                </a:lnTo>
                <a:lnTo>
                  <a:pt x="495015" y="1153297"/>
                </a:lnTo>
                <a:lnTo>
                  <a:pt x="487081" y="1170382"/>
                </a:lnTo>
                <a:lnTo>
                  <a:pt x="474327" y="1159351"/>
                </a:lnTo>
                <a:lnTo>
                  <a:pt x="465177" y="1157520"/>
                </a:lnTo>
                <a:lnTo>
                  <a:pt x="445345" y="1165909"/>
                </a:lnTo>
                <a:lnTo>
                  <a:pt x="429753" y="1164216"/>
                </a:lnTo>
                <a:lnTo>
                  <a:pt x="397859" y="1179774"/>
                </a:lnTo>
                <a:lnTo>
                  <a:pt x="377431" y="1200186"/>
                </a:lnTo>
                <a:lnTo>
                  <a:pt x="371731" y="1212714"/>
                </a:lnTo>
                <a:lnTo>
                  <a:pt x="364223" y="1213411"/>
                </a:lnTo>
                <a:lnTo>
                  <a:pt x="338591" y="1239124"/>
                </a:lnTo>
                <a:lnTo>
                  <a:pt x="333165" y="1252290"/>
                </a:lnTo>
                <a:lnTo>
                  <a:pt x="324898" y="1258829"/>
                </a:lnTo>
                <a:lnTo>
                  <a:pt x="304903" y="1290381"/>
                </a:lnTo>
                <a:lnTo>
                  <a:pt x="284306" y="1304846"/>
                </a:lnTo>
                <a:lnTo>
                  <a:pt x="280450" y="1317866"/>
                </a:lnTo>
                <a:lnTo>
                  <a:pt x="260538" y="1330545"/>
                </a:lnTo>
                <a:lnTo>
                  <a:pt x="274659" y="1351922"/>
                </a:lnTo>
                <a:lnTo>
                  <a:pt x="290630" y="1357035"/>
                </a:lnTo>
                <a:lnTo>
                  <a:pt x="300100" y="1352607"/>
                </a:lnTo>
                <a:lnTo>
                  <a:pt x="292536" y="1345931"/>
                </a:lnTo>
                <a:lnTo>
                  <a:pt x="272664" y="1340487"/>
                </a:lnTo>
                <a:lnTo>
                  <a:pt x="291339" y="1337265"/>
                </a:lnTo>
                <a:lnTo>
                  <a:pt x="322639" y="1374948"/>
                </a:lnTo>
                <a:lnTo>
                  <a:pt x="329732" y="1376729"/>
                </a:lnTo>
                <a:lnTo>
                  <a:pt x="336834" y="1372482"/>
                </a:lnTo>
                <a:lnTo>
                  <a:pt x="344139" y="1377125"/>
                </a:lnTo>
                <a:lnTo>
                  <a:pt x="339669" y="1401030"/>
                </a:lnTo>
                <a:lnTo>
                  <a:pt x="287638" y="1434451"/>
                </a:lnTo>
                <a:lnTo>
                  <a:pt x="259193" y="1474659"/>
                </a:lnTo>
                <a:lnTo>
                  <a:pt x="242340" y="1486896"/>
                </a:lnTo>
                <a:lnTo>
                  <a:pt x="221381" y="1490165"/>
                </a:lnTo>
                <a:lnTo>
                  <a:pt x="213086" y="1484433"/>
                </a:lnTo>
                <a:lnTo>
                  <a:pt x="208721" y="1473958"/>
                </a:lnTo>
                <a:lnTo>
                  <a:pt x="217880" y="1473646"/>
                </a:lnTo>
                <a:lnTo>
                  <a:pt x="221214" y="1477541"/>
                </a:lnTo>
                <a:lnTo>
                  <a:pt x="220982" y="1468753"/>
                </a:lnTo>
                <a:lnTo>
                  <a:pt x="228822" y="1474709"/>
                </a:lnTo>
                <a:lnTo>
                  <a:pt x="235949" y="1476936"/>
                </a:lnTo>
                <a:lnTo>
                  <a:pt x="237856" y="1475119"/>
                </a:lnTo>
                <a:lnTo>
                  <a:pt x="236263" y="1471815"/>
                </a:lnTo>
                <a:lnTo>
                  <a:pt x="239849" y="1473563"/>
                </a:lnTo>
                <a:lnTo>
                  <a:pt x="241431" y="1465182"/>
                </a:lnTo>
                <a:lnTo>
                  <a:pt x="264739" y="1465401"/>
                </a:lnTo>
                <a:lnTo>
                  <a:pt x="282181" y="1436694"/>
                </a:lnTo>
                <a:lnTo>
                  <a:pt x="257034" y="1434508"/>
                </a:lnTo>
                <a:lnTo>
                  <a:pt x="243554" y="1443093"/>
                </a:lnTo>
                <a:lnTo>
                  <a:pt x="214646" y="1445062"/>
                </a:lnTo>
                <a:lnTo>
                  <a:pt x="212571" y="1446069"/>
                </a:lnTo>
                <a:lnTo>
                  <a:pt x="212520" y="1446575"/>
                </a:lnTo>
                <a:lnTo>
                  <a:pt x="212978" y="1446552"/>
                </a:lnTo>
                <a:lnTo>
                  <a:pt x="213253" y="1445825"/>
                </a:lnTo>
                <a:lnTo>
                  <a:pt x="214213" y="1445438"/>
                </a:lnTo>
                <a:lnTo>
                  <a:pt x="216162" y="1445211"/>
                </a:lnTo>
                <a:lnTo>
                  <a:pt x="216461" y="1449273"/>
                </a:lnTo>
                <a:lnTo>
                  <a:pt x="215530" y="1445320"/>
                </a:lnTo>
                <a:lnTo>
                  <a:pt x="214101" y="1447576"/>
                </a:lnTo>
                <a:lnTo>
                  <a:pt x="211475" y="1447121"/>
                </a:lnTo>
                <a:lnTo>
                  <a:pt x="213557" y="1448980"/>
                </a:lnTo>
                <a:lnTo>
                  <a:pt x="213562" y="1449461"/>
                </a:lnTo>
                <a:lnTo>
                  <a:pt x="211929" y="1450955"/>
                </a:lnTo>
                <a:lnTo>
                  <a:pt x="211670" y="1447666"/>
                </a:lnTo>
                <a:lnTo>
                  <a:pt x="209102" y="1449418"/>
                </a:lnTo>
                <a:lnTo>
                  <a:pt x="214551" y="1454007"/>
                </a:lnTo>
                <a:lnTo>
                  <a:pt x="208869" y="1451120"/>
                </a:lnTo>
                <a:close/>
              </a:path>
            </a:pathLst>
          </a:custGeom>
          <a:solidFill>
            <a:srgbClr val="F2F2F2"/>
          </a:solidFill>
          <a:ln w="6985">
            <a:solidFill>
              <a:srgbClr val="A3A3A3"/>
            </a:solidFill>
          </a:ln>
          <a:effectLst/>
        </p:spPr>
        <p:txBody>
          <a:bodyPr rtlCol="0" anchor="ctr"/>
          <a:lstStyle/>
          <a:p>
            <a:pPr algn="ctr"/>
            <a:endParaRPr/>
          </a:p>
        </p:txBody>
      </p:sp>
      <p:sp>
        <p:nvSpPr>
          <p:cNvPr id="43" name="Cataluña/Catalunya · polígono 32"/>
          <p:cNvSpPr/>
          <p:nvPr/>
        </p:nvSpPr>
        <p:spPr>
          <a:xfrm>
            <a:off x="5352221" y="2534033"/>
            <a:ext cx="15556" cy="19220"/>
          </a:xfrm>
          <a:custGeom>
            <a:avLst/>
            <a:gdLst/>
            <a:ahLst/>
            <a:cxnLst/>
            <a:rect l="l" t="t" r="r" b="b"/>
            <a:pathLst>
              <a:path w="25502" h="31509">
                <a:moveTo>
                  <a:pt x="1567" y="10634"/>
                </a:moveTo>
                <a:lnTo>
                  <a:pt x="9306" y="0"/>
                </a:lnTo>
                <a:lnTo>
                  <a:pt x="15944" y="2800"/>
                </a:lnTo>
                <a:lnTo>
                  <a:pt x="18589" y="6318"/>
                </a:lnTo>
                <a:lnTo>
                  <a:pt x="13277" y="16586"/>
                </a:lnTo>
                <a:lnTo>
                  <a:pt x="25502" y="30452"/>
                </a:lnTo>
                <a:lnTo>
                  <a:pt x="11606" y="31509"/>
                </a:lnTo>
                <a:lnTo>
                  <a:pt x="0" y="27232"/>
                </a:lnTo>
                <a:lnTo>
                  <a:pt x="1567" y="10634"/>
                </a:lnTo>
                <a:close/>
              </a:path>
            </a:pathLst>
          </a:custGeom>
          <a:solidFill>
            <a:srgbClr val="F2F2F2"/>
          </a:solidFill>
          <a:ln w="6985">
            <a:solidFill>
              <a:srgbClr val="A3A3A3"/>
            </a:solidFill>
          </a:ln>
          <a:effectLst/>
        </p:spPr>
        <p:txBody>
          <a:bodyPr rtlCol="0" anchor="ctr"/>
          <a:lstStyle/>
          <a:p>
            <a:pPr algn="ctr"/>
            <a:endParaRPr/>
          </a:p>
        </p:txBody>
      </p:sp>
      <p:sp>
        <p:nvSpPr>
          <p:cNvPr id="44" name="Comunitat Valenciana · polígono 1"/>
          <p:cNvSpPr/>
          <p:nvPr/>
        </p:nvSpPr>
        <p:spPr>
          <a:xfrm>
            <a:off x="4327253" y="3204957"/>
            <a:ext cx="600352" cy="1117587"/>
          </a:xfrm>
          <a:custGeom>
            <a:avLst/>
            <a:gdLst/>
            <a:ahLst/>
            <a:cxnLst/>
            <a:rect l="l" t="t" r="r" b="b"/>
            <a:pathLst>
              <a:path w="984184" h="1832111">
                <a:moveTo>
                  <a:pt x="379427" y="1793952"/>
                </a:moveTo>
                <a:lnTo>
                  <a:pt x="369100" y="1832111"/>
                </a:lnTo>
                <a:lnTo>
                  <a:pt x="356981" y="1832059"/>
                </a:lnTo>
                <a:lnTo>
                  <a:pt x="349124" y="1824370"/>
                </a:lnTo>
                <a:lnTo>
                  <a:pt x="336322" y="1821230"/>
                </a:lnTo>
                <a:lnTo>
                  <a:pt x="292624" y="1772515"/>
                </a:lnTo>
                <a:lnTo>
                  <a:pt x="271163" y="1730695"/>
                </a:lnTo>
                <a:lnTo>
                  <a:pt x="246229" y="1697028"/>
                </a:lnTo>
                <a:lnTo>
                  <a:pt x="236966" y="1654190"/>
                </a:lnTo>
                <a:lnTo>
                  <a:pt x="260060" y="1616394"/>
                </a:lnTo>
                <a:lnTo>
                  <a:pt x="270050" y="1581836"/>
                </a:lnTo>
                <a:lnTo>
                  <a:pt x="269051" y="1563651"/>
                </a:lnTo>
                <a:lnTo>
                  <a:pt x="259800" y="1541986"/>
                </a:lnTo>
                <a:lnTo>
                  <a:pt x="241168" y="1531119"/>
                </a:lnTo>
                <a:lnTo>
                  <a:pt x="214022" y="1526340"/>
                </a:lnTo>
                <a:lnTo>
                  <a:pt x="212287" y="1490027"/>
                </a:lnTo>
                <a:lnTo>
                  <a:pt x="213532" y="1475977"/>
                </a:lnTo>
                <a:lnTo>
                  <a:pt x="217486" y="1473965"/>
                </a:lnTo>
                <a:lnTo>
                  <a:pt x="209311" y="1469966"/>
                </a:lnTo>
                <a:lnTo>
                  <a:pt x="226068" y="1459003"/>
                </a:lnTo>
                <a:lnTo>
                  <a:pt x="248073" y="1433791"/>
                </a:lnTo>
                <a:lnTo>
                  <a:pt x="242116" y="1417770"/>
                </a:lnTo>
                <a:lnTo>
                  <a:pt x="253934" y="1387042"/>
                </a:lnTo>
                <a:lnTo>
                  <a:pt x="242072" y="1335910"/>
                </a:lnTo>
                <a:lnTo>
                  <a:pt x="272743" y="1335096"/>
                </a:lnTo>
                <a:lnTo>
                  <a:pt x="295223" y="1311011"/>
                </a:lnTo>
                <a:lnTo>
                  <a:pt x="280716" y="1285852"/>
                </a:lnTo>
                <a:lnTo>
                  <a:pt x="273112" y="1262507"/>
                </a:lnTo>
                <a:lnTo>
                  <a:pt x="288793" y="1256864"/>
                </a:lnTo>
                <a:lnTo>
                  <a:pt x="286906" y="1240043"/>
                </a:lnTo>
                <a:lnTo>
                  <a:pt x="291036" y="1232068"/>
                </a:lnTo>
                <a:lnTo>
                  <a:pt x="285897" y="1212366"/>
                </a:lnTo>
                <a:lnTo>
                  <a:pt x="291117" y="1190122"/>
                </a:lnTo>
                <a:lnTo>
                  <a:pt x="277964" y="1177850"/>
                </a:lnTo>
                <a:lnTo>
                  <a:pt x="274224" y="1157497"/>
                </a:lnTo>
                <a:lnTo>
                  <a:pt x="254408" y="1154178"/>
                </a:lnTo>
                <a:lnTo>
                  <a:pt x="248558" y="1160503"/>
                </a:lnTo>
                <a:lnTo>
                  <a:pt x="236906" y="1163761"/>
                </a:lnTo>
                <a:lnTo>
                  <a:pt x="183786" y="1166886"/>
                </a:lnTo>
                <a:lnTo>
                  <a:pt x="177172" y="1150976"/>
                </a:lnTo>
                <a:lnTo>
                  <a:pt x="145552" y="1107687"/>
                </a:lnTo>
                <a:lnTo>
                  <a:pt x="127555" y="1095024"/>
                </a:lnTo>
                <a:lnTo>
                  <a:pt x="126689" y="1076183"/>
                </a:lnTo>
                <a:lnTo>
                  <a:pt x="131450" y="1070874"/>
                </a:lnTo>
                <a:lnTo>
                  <a:pt x="131496" y="1057131"/>
                </a:lnTo>
                <a:lnTo>
                  <a:pt x="138822" y="1052435"/>
                </a:lnTo>
                <a:lnTo>
                  <a:pt x="145331" y="1028857"/>
                </a:lnTo>
                <a:lnTo>
                  <a:pt x="159734" y="1013313"/>
                </a:lnTo>
                <a:lnTo>
                  <a:pt x="167569" y="991503"/>
                </a:lnTo>
                <a:lnTo>
                  <a:pt x="170464" y="949549"/>
                </a:lnTo>
                <a:lnTo>
                  <a:pt x="176669" y="933184"/>
                </a:lnTo>
                <a:lnTo>
                  <a:pt x="172968" y="928363"/>
                </a:lnTo>
                <a:lnTo>
                  <a:pt x="158831" y="927394"/>
                </a:lnTo>
                <a:lnTo>
                  <a:pt x="154662" y="920102"/>
                </a:lnTo>
                <a:lnTo>
                  <a:pt x="147078" y="926723"/>
                </a:lnTo>
                <a:lnTo>
                  <a:pt x="137011" y="923277"/>
                </a:lnTo>
                <a:lnTo>
                  <a:pt x="135606" y="918756"/>
                </a:lnTo>
                <a:lnTo>
                  <a:pt x="133880" y="922498"/>
                </a:lnTo>
                <a:lnTo>
                  <a:pt x="122206" y="915591"/>
                </a:lnTo>
                <a:lnTo>
                  <a:pt x="118820" y="919078"/>
                </a:lnTo>
                <a:lnTo>
                  <a:pt x="114252" y="915350"/>
                </a:lnTo>
                <a:lnTo>
                  <a:pt x="111311" y="917819"/>
                </a:lnTo>
                <a:lnTo>
                  <a:pt x="104327" y="909961"/>
                </a:lnTo>
                <a:lnTo>
                  <a:pt x="94055" y="911464"/>
                </a:lnTo>
                <a:lnTo>
                  <a:pt x="92694" y="915608"/>
                </a:lnTo>
                <a:lnTo>
                  <a:pt x="78448" y="902339"/>
                </a:lnTo>
                <a:lnTo>
                  <a:pt x="69583" y="903240"/>
                </a:lnTo>
                <a:lnTo>
                  <a:pt x="69610" y="895175"/>
                </a:lnTo>
                <a:lnTo>
                  <a:pt x="58290" y="895360"/>
                </a:lnTo>
                <a:lnTo>
                  <a:pt x="64011" y="890224"/>
                </a:lnTo>
                <a:lnTo>
                  <a:pt x="57974" y="891711"/>
                </a:lnTo>
                <a:lnTo>
                  <a:pt x="55750" y="886513"/>
                </a:lnTo>
                <a:lnTo>
                  <a:pt x="49963" y="886484"/>
                </a:lnTo>
                <a:lnTo>
                  <a:pt x="50180" y="896856"/>
                </a:lnTo>
                <a:lnTo>
                  <a:pt x="47092" y="896292"/>
                </a:lnTo>
                <a:lnTo>
                  <a:pt x="46513" y="888434"/>
                </a:lnTo>
                <a:lnTo>
                  <a:pt x="40908" y="897997"/>
                </a:lnTo>
                <a:lnTo>
                  <a:pt x="35922" y="898613"/>
                </a:lnTo>
                <a:lnTo>
                  <a:pt x="38746" y="887760"/>
                </a:lnTo>
                <a:lnTo>
                  <a:pt x="29484" y="885204"/>
                </a:lnTo>
                <a:lnTo>
                  <a:pt x="31797" y="882379"/>
                </a:lnTo>
                <a:lnTo>
                  <a:pt x="36726" y="884598"/>
                </a:lnTo>
                <a:lnTo>
                  <a:pt x="36003" y="874180"/>
                </a:lnTo>
                <a:lnTo>
                  <a:pt x="26591" y="879708"/>
                </a:lnTo>
                <a:lnTo>
                  <a:pt x="28279" y="869498"/>
                </a:lnTo>
                <a:lnTo>
                  <a:pt x="18940" y="871969"/>
                </a:lnTo>
                <a:lnTo>
                  <a:pt x="21826" y="860295"/>
                </a:lnTo>
                <a:lnTo>
                  <a:pt x="14436" y="864929"/>
                </a:lnTo>
                <a:lnTo>
                  <a:pt x="11172" y="862706"/>
                </a:lnTo>
                <a:lnTo>
                  <a:pt x="15335" y="856253"/>
                </a:lnTo>
                <a:lnTo>
                  <a:pt x="3461" y="854173"/>
                </a:lnTo>
                <a:lnTo>
                  <a:pt x="5075" y="844451"/>
                </a:lnTo>
                <a:lnTo>
                  <a:pt x="0" y="839930"/>
                </a:lnTo>
                <a:lnTo>
                  <a:pt x="7517" y="838217"/>
                </a:lnTo>
                <a:lnTo>
                  <a:pt x="7455" y="830137"/>
                </a:lnTo>
                <a:lnTo>
                  <a:pt x="12470" y="824914"/>
                </a:lnTo>
                <a:lnTo>
                  <a:pt x="8199" y="823242"/>
                </a:lnTo>
                <a:lnTo>
                  <a:pt x="11525" y="819817"/>
                </a:lnTo>
                <a:lnTo>
                  <a:pt x="7886" y="814556"/>
                </a:lnTo>
                <a:lnTo>
                  <a:pt x="12083" y="817506"/>
                </a:lnTo>
                <a:lnTo>
                  <a:pt x="14368" y="810743"/>
                </a:lnTo>
                <a:lnTo>
                  <a:pt x="10396" y="807071"/>
                </a:lnTo>
                <a:lnTo>
                  <a:pt x="12578" y="782871"/>
                </a:lnTo>
                <a:lnTo>
                  <a:pt x="3697" y="780794"/>
                </a:lnTo>
                <a:lnTo>
                  <a:pt x="12355" y="779429"/>
                </a:lnTo>
                <a:lnTo>
                  <a:pt x="11737" y="772085"/>
                </a:lnTo>
                <a:lnTo>
                  <a:pt x="32101" y="764138"/>
                </a:lnTo>
                <a:lnTo>
                  <a:pt x="53366" y="715171"/>
                </a:lnTo>
                <a:lnTo>
                  <a:pt x="77159" y="693471"/>
                </a:lnTo>
                <a:lnTo>
                  <a:pt x="103991" y="705443"/>
                </a:lnTo>
                <a:lnTo>
                  <a:pt x="120004" y="700810"/>
                </a:lnTo>
                <a:lnTo>
                  <a:pt x="125628" y="692511"/>
                </a:lnTo>
                <a:lnTo>
                  <a:pt x="128474" y="687654"/>
                </a:lnTo>
                <a:lnTo>
                  <a:pt x="122013" y="662774"/>
                </a:lnTo>
                <a:lnTo>
                  <a:pt x="151107" y="618822"/>
                </a:lnTo>
                <a:lnTo>
                  <a:pt x="158313" y="587504"/>
                </a:lnTo>
                <a:lnTo>
                  <a:pt x="160375" y="552760"/>
                </a:lnTo>
                <a:lnTo>
                  <a:pt x="153952" y="543816"/>
                </a:lnTo>
                <a:lnTo>
                  <a:pt x="156349" y="530581"/>
                </a:lnTo>
                <a:lnTo>
                  <a:pt x="186007" y="516389"/>
                </a:lnTo>
                <a:lnTo>
                  <a:pt x="196024" y="523364"/>
                </a:lnTo>
                <a:lnTo>
                  <a:pt x="199441" y="515878"/>
                </a:lnTo>
                <a:lnTo>
                  <a:pt x="201771" y="518244"/>
                </a:lnTo>
                <a:lnTo>
                  <a:pt x="204714" y="514535"/>
                </a:lnTo>
                <a:lnTo>
                  <a:pt x="210282" y="518997"/>
                </a:lnTo>
                <a:lnTo>
                  <a:pt x="213273" y="513638"/>
                </a:lnTo>
                <a:lnTo>
                  <a:pt x="226933" y="511029"/>
                </a:lnTo>
                <a:lnTo>
                  <a:pt x="242289" y="514726"/>
                </a:lnTo>
                <a:lnTo>
                  <a:pt x="259779" y="510181"/>
                </a:lnTo>
                <a:lnTo>
                  <a:pt x="287472" y="526364"/>
                </a:lnTo>
                <a:lnTo>
                  <a:pt x="292978" y="521132"/>
                </a:lnTo>
                <a:lnTo>
                  <a:pt x="301549" y="541584"/>
                </a:lnTo>
                <a:lnTo>
                  <a:pt x="296173" y="550279"/>
                </a:lnTo>
                <a:lnTo>
                  <a:pt x="298199" y="562460"/>
                </a:lnTo>
                <a:lnTo>
                  <a:pt x="302713" y="566712"/>
                </a:lnTo>
                <a:lnTo>
                  <a:pt x="296778" y="578939"/>
                </a:lnTo>
                <a:lnTo>
                  <a:pt x="308333" y="591642"/>
                </a:lnTo>
                <a:lnTo>
                  <a:pt x="320384" y="594591"/>
                </a:lnTo>
                <a:lnTo>
                  <a:pt x="337154" y="579695"/>
                </a:lnTo>
                <a:lnTo>
                  <a:pt x="352105" y="573470"/>
                </a:lnTo>
                <a:lnTo>
                  <a:pt x="336552" y="557327"/>
                </a:lnTo>
                <a:lnTo>
                  <a:pt x="331525" y="545918"/>
                </a:lnTo>
                <a:lnTo>
                  <a:pt x="333219" y="540199"/>
                </a:lnTo>
                <a:lnTo>
                  <a:pt x="328696" y="531629"/>
                </a:lnTo>
                <a:lnTo>
                  <a:pt x="333782" y="523901"/>
                </a:lnTo>
                <a:lnTo>
                  <a:pt x="332791" y="513335"/>
                </a:lnTo>
                <a:lnTo>
                  <a:pt x="361762" y="499758"/>
                </a:lnTo>
                <a:lnTo>
                  <a:pt x="373302" y="469442"/>
                </a:lnTo>
                <a:lnTo>
                  <a:pt x="376194" y="474969"/>
                </a:lnTo>
                <a:lnTo>
                  <a:pt x="408106" y="470372"/>
                </a:lnTo>
                <a:lnTo>
                  <a:pt x="434199" y="451159"/>
                </a:lnTo>
                <a:lnTo>
                  <a:pt x="436067" y="455361"/>
                </a:lnTo>
                <a:lnTo>
                  <a:pt x="440838" y="454979"/>
                </a:lnTo>
                <a:lnTo>
                  <a:pt x="433582" y="434211"/>
                </a:lnTo>
                <a:lnTo>
                  <a:pt x="443758" y="418213"/>
                </a:lnTo>
                <a:lnTo>
                  <a:pt x="457614" y="412319"/>
                </a:lnTo>
                <a:lnTo>
                  <a:pt x="462133" y="398565"/>
                </a:lnTo>
                <a:lnTo>
                  <a:pt x="460683" y="384694"/>
                </a:lnTo>
                <a:lnTo>
                  <a:pt x="467805" y="372322"/>
                </a:lnTo>
                <a:lnTo>
                  <a:pt x="474208" y="340232"/>
                </a:lnTo>
                <a:lnTo>
                  <a:pt x="483017" y="349282"/>
                </a:lnTo>
                <a:lnTo>
                  <a:pt x="498133" y="354699"/>
                </a:lnTo>
                <a:lnTo>
                  <a:pt x="509953" y="347505"/>
                </a:lnTo>
                <a:lnTo>
                  <a:pt x="512920" y="351461"/>
                </a:lnTo>
                <a:lnTo>
                  <a:pt x="518704" y="350542"/>
                </a:lnTo>
                <a:lnTo>
                  <a:pt x="551491" y="332299"/>
                </a:lnTo>
                <a:lnTo>
                  <a:pt x="551921" y="323650"/>
                </a:lnTo>
                <a:lnTo>
                  <a:pt x="543528" y="312427"/>
                </a:lnTo>
                <a:lnTo>
                  <a:pt x="553677" y="303310"/>
                </a:lnTo>
                <a:lnTo>
                  <a:pt x="559964" y="306455"/>
                </a:lnTo>
                <a:lnTo>
                  <a:pt x="558627" y="302278"/>
                </a:lnTo>
                <a:lnTo>
                  <a:pt x="561429" y="299152"/>
                </a:lnTo>
                <a:lnTo>
                  <a:pt x="566385" y="301269"/>
                </a:lnTo>
                <a:lnTo>
                  <a:pt x="567796" y="292208"/>
                </a:lnTo>
                <a:lnTo>
                  <a:pt x="571042" y="293696"/>
                </a:lnTo>
                <a:lnTo>
                  <a:pt x="572196" y="285012"/>
                </a:lnTo>
                <a:lnTo>
                  <a:pt x="589259" y="270358"/>
                </a:lnTo>
                <a:lnTo>
                  <a:pt x="601410" y="265850"/>
                </a:lnTo>
                <a:lnTo>
                  <a:pt x="598716" y="255056"/>
                </a:lnTo>
                <a:lnTo>
                  <a:pt x="569196" y="219098"/>
                </a:lnTo>
                <a:lnTo>
                  <a:pt x="575491" y="209989"/>
                </a:lnTo>
                <a:lnTo>
                  <a:pt x="594793" y="205124"/>
                </a:lnTo>
                <a:lnTo>
                  <a:pt x="594210" y="202269"/>
                </a:lnTo>
                <a:lnTo>
                  <a:pt x="604938" y="200146"/>
                </a:lnTo>
                <a:lnTo>
                  <a:pt x="605542" y="196858"/>
                </a:lnTo>
                <a:lnTo>
                  <a:pt x="601387" y="193597"/>
                </a:lnTo>
                <a:lnTo>
                  <a:pt x="603825" y="186703"/>
                </a:lnTo>
                <a:lnTo>
                  <a:pt x="600901" y="180059"/>
                </a:lnTo>
                <a:lnTo>
                  <a:pt x="597636" y="177145"/>
                </a:lnTo>
                <a:lnTo>
                  <a:pt x="592612" y="179663"/>
                </a:lnTo>
                <a:lnTo>
                  <a:pt x="590781" y="173761"/>
                </a:lnTo>
                <a:lnTo>
                  <a:pt x="596507" y="155294"/>
                </a:lnTo>
                <a:lnTo>
                  <a:pt x="591885" y="134210"/>
                </a:lnTo>
                <a:lnTo>
                  <a:pt x="594990" y="112566"/>
                </a:lnTo>
                <a:lnTo>
                  <a:pt x="586245" y="112565"/>
                </a:lnTo>
                <a:lnTo>
                  <a:pt x="581013" y="118045"/>
                </a:lnTo>
                <a:lnTo>
                  <a:pt x="557873" y="111207"/>
                </a:lnTo>
                <a:lnTo>
                  <a:pt x="553449" y="104902"/>
                </a:lnTo>
                <a:lnTo>
                  <a:pt x="557722" y="87610"/>
                </a:lnTo>
                <a:lnTo>
                  <a:pt x="552560" y="80747"/>
                </a:lnTo>
                <a:lnTo>
                  <a:pt x="554273" y="76966"/>
                </a:lnTo>
                <a:lnTo>
                  <a:pt x="564768" y="70515"/>
                </a:lnTo>
                <a:lnTo>
                  <a:pt x="577941" y="68873"/>
                </a:lnTo>
                <a:lnTo>
                  <a:pt x="588451" y="82071"/>
                </a:lnTo>
                <a:lnTo>
                  <a:pt x="594891" y="72884"/>
                </a:lnTo>
                <a:lnTo>
                  <a:pt x="622652" y="61995"/>
                </a:lnTo>
                <a:lnTo>
                  <a:pt x="621161" y="44065"/>
                </a:lnTo>
                <a:lnTo>
                  <a:pt x="628411" y="21925"/>
                </a:lnTo>
                <a:lnTo>
                  <a:pt x="633805" y="19308"/>
                </a:lnTo>
                <a:lnTo>
                  <a:pt x="641347" y="2656"/>
                </a:lnTo>
                <a:lnTo>
                  <a:pt x="656865" y="0"/>
                </a:lnTo>
                <a:lnTo>
                  <a:pt x="666703" y="2028"/>
                </a:lnTo>
                <a:lnTo>
                  <a:pt x="667036" y="12683"/>
                </a:lnTo>
                <a:lnTo>
                  <a:pt x="675224" y="22459"/>
                </a:lnTo>
                <a:lnTo>
                  <a:pt x="705155" y="38931"/>
                </a:lnTo>
                <a:lnTo>
                  <a:pt x="721186" y="42094"/>
                </a:lnTo>
                <a:lnTo>
                  <a:pt x="727703" y="36619"/>
                </a:lnTo>
                <a:lnTo>
                  <a:pt x="744124" y="38527"/>
                </a:lnTo>
                <a:lnTo>
                  <a:pt x="750103" y="47342"/>
                </a:lnTo>
                <a:lnTo>
                  <a:pt x="748745" y="59012"/>
                </a:lnTo>
                <a:lnTo>
                  <a:pt x="756631" y="62060"/>
                </a:lnTo>
                <a:lnTo>
                  <a:pt x="771239" y="47471"/>
                </a:lnTo>
                <a:lnTo>
                  <a:pt x="791715" y="38718"/>
                </a:lnTo>
                <a:lnTo>
                  <a:pt x="805946" y="44701"/>
                </a:lnTo>
                <a:lnTo>
                  <a:pt x="815575" y="41212"/>
                </a:lnTo>
                <a:lnTo>
                  <a:pt x="818319" y="35544"/>
                </a:lnTo>
                <a:lnTo>
                  <a:pt x="828332" y="36586"/>
                </a:lnTo>
                <a:lnTo>
                  <a:pt x="831344" y="41006"/>
                </a:lnTo>
                <a:lnTo>
                  <a:pt x="845355" y="35292"/>
                </a:lnTo>
                <a:lnTo>
                  <a:pt x="850029" y="55301"/>
                </a:lnTo>
                <a:lnTo>
                  <a:pt x="862505" y="52520"/>
                </a:lnTo>
                <a:lnTo>
                  <a:pt x="876978" y="63887"/>
                </a:lnTo>
                <a:lnTo>
                  <a:pt x="865238" y="82962"/>
                </a:lnTo>
                <a:lnTo>
                  <a:pt x="864301" y="91449"/>
                </a:lnTo>
                <a:lnTo>
                  <a:pt x="870735" y="100924"/>
                </a:lnTo>
                <a:lnTo>
                  <a:pt x="898554" y="114231"/>
                </a:lnTo>
                <a:lnTo>
                  <a:pt x="929913" y="118070"/>
                </a:lnTo>
                <a:lnTo>
                  <a:pt x="939184" y="129330"/>
                </a:lnTo>
                <a:lnTo>
                  <a:pt x="949804" y="133343"/>
                </a:lnTo>
                <a:lnTo>
                  <a:pt x="945152" y="141529"/>
                </a:lnTo>
                <a:lnTo>
                  <a:pt x="947620" y="153816"/>
                </a:lnTo>
                <a:lnTo>
                  <a:pt x="984184" y="168668"/>
                </a:lnTo>
                <a:lnTo>
                  <a:pt x="983417" y="173074"/>
                </a:lnTo>
                <a:lnTo>
                  <a:pt x="967561" y="197897"/>
                </a:lnTo>
                <a:lnTo>
                  <a:pt x="969405" y="199903"/>
                </a:lnTo>
                <a:lnTo>
                  <a:pt x="966407" y="209435"/>
                </a:lnTo>
                <a:lnTo>
                  <a:pt x="965209" y="204473"/>
                </a:lnTo>
                <a:lnTo>
                  <a:pt x="951082" y="223511"/>
                </a:lnTo>
                <a:lnTo>
                  <a:pt x="945982" y="240514"/>
                </a:lnTo>
                <a:lnTo>
                  <a:pt x="945510" y="236160"/>
                </a:lnTo>
                <a:lnTo>
                  <a:pt x="937565" y="246139"/>
                </a:lnTo>
                <a:lnTo>
                  <a:pt x="930920" y="268462"/>
                </a:lnTo>
                <a:lnTo>
                  <a:pt x="933047" y="273481"/>
                </a:lnTo>
                <a:lnTo>
                  <a:pt x="925277" y="276909"/>
                </a:lnTo>
                <a:lnTo>
                  <a:pt x="895163" y="322653"/>
                </a:lnTo>
                <a:lnTo>
                  <a:pt x="870392" y="344971"/>
                </a:lnTo>
                <a:lnTo>
                  <a:pt x="863476" y="367426"/>
                </a:lnTo>
                <a:lnTo>
                  <a:pt x="847596" y="374056"/>
                </a:lnTo>
                <a:lnTo>
                  <a:pt x="828076" y="391462"/>
                </a:lnTo>
                <a:lnTo>
                  <a:pt x="812593" y="423688"/>
                </a:lnTo>
                <a:lnTo>
                  <a:pt x="807387" y="446591"/>
                </a:lnTo>
                <a:lnTo>
                  <a:pt x="802751" y="447415"/>
                </a:lnTo>
                <a:lnTo>
                  <a:pt x="794433" y="459603"/>
                </a:lnTo>
                <a:lnTo>
                  <a:pt x="777257" y="463022"/>
                </a:lnTo>
                <a:lnTo>
                  <a:pt x="759669" y="477534"/>
                </a:lnTo>
                <a:lnTo>
                  <a:pt x="748625" y="509189"/>
                </a:lnTo>
                <a:lnTo>
                  <a:pt x="751985" y="518362"/>
                </a:lnTo>
                <a:lnTo>
                  <a:pt x="750223" y="526633"/>
                </a:lnTo>
                <a:lnTo>
                  <a:pt x="750018" y="519464"/>
                </a:lnTo>
                <a:lnTo>
                  <a:pt x="744605" y="514877"/>
                </a:lnTo>
                <a:lnTo>
                  <a:pt x="745741" y="519069"/>
                </a:lnTo>
                <a:lnTo>
                  <a:pt x="742351" y="518925"/>
                </a:lnTo>
                <a:lnTo>
                  <a:pt x="747088" y="519181"/>
                </a:lnTo>
                <a:lnTo>
                  <a:pt x="742673" y="519260"/>
                </a:lnTo>
                <a:lnTo>
                  <a:pt x="742722" y="528579"/>
                </a:lnTo>
                <a:lnTo>
                  <a:pt x="738709" y="527396"/>
                </a:lnTo>
                <a:lnTo>
                  <a:pt x="745975" y="529969"/>
                </a:lnTo>
                <a:lnTo>
                  <a:pt x="747935" y="526104"/>
                </a:lnTo>
                <a:lnTo>
                  <a:pt x="745938" y="530287"/>
                </a:lnTo>
                <a:lnTo>
                  <a:pt x="743059" y="531522"/>
                </a:lnTo>
                <a:lnTo>
                  <a:pt x="737906" y="530053"/>
                </a:lnTo>
                <a:lnTo>
                  <a:pt x="734491" y="552262"/>
                </a:lnTo>
                <a:lnTo>
                  <a:pt x="709957" y="576724"/>
                </a:lnTo>
                <a:lnTo>
                  <a:pt x="704017" y="588322"/>
                </a:lnTo>
                <a:lnTo>
                  <a:pt x="702264" y="583891"/>
                </a:lnTo>
                <a:lnTo>
                  <a:pt x="703070" y="587649"/>
                </a:lnTo>
                <a:lnTo>
                  <a:pt x="699104" y="584938"/>
                </a:lnTo>
                <a:lnTo>
                  <a:pt x="693638" y="590213"/>
                </a:lnTo>
                <a:lnTo>
                  <a:pt x="648923" y="665357"/>
                </a:lnTo>
                <a:lnTo>
                  <a:pt x="636165" y="710034"/>
                </a:lnTo>
                <a:lnTo>
                  <a:pt x="637285" y="722936"/>
                </a:lnTo>
                <a:lnTo>
                  <a:pt x="632593" y="714994"/>
                </a:lnTo>
                <a:lnTo>
                  <a:pt x="634040" y="722752"/>
                </a:lnTo>
                <a:lnTo>
                  <a:pt x="628627" y="722942"/>
                </a:lnTo>
                <a:lnTo>
                  <a:pt x="634281" y="728662"/>
                </a:lnTo>
                <a:lnTo>
                  <a:pt x="632480" y="731275"/>
                </a:lnTo>
                <a:lnTo>
                  <a:pt x="622189" y="726637"/>
                </a:lnTo>
                <a:lnTo>
                  <a:pt x="609764" y="742918"/>
                </a:lnTo>
                <a:lnTo>
                  <a:pt x="602792" y="769574"/>
                </a:lnTo>
                <a:lnTo>
                  <a:pt x="580578" y="806177"/>
                </a:lnTo>
                <a:lnTo>
                  <a:pt x="581397" y="831163"/>
                </a:lnTo>
                <a:lnTo>
                  <a:pt x="586759" y="836285"/>
                </a:lnTo>
                <a:lnTo>
                  <a:pt x="583845" y="835383"/>
                </a:lnTo>
                <a:lnTo>
                  <a:pt x="576686" y="837072"/>
                </a:lnTo>
                <a:lnTo>
                  <a:pt x="584555" y="838722"/>
                </a:lnTo>
                <a:lnTo>
                  <a:pt x="588061" y="835219"/>
                </a:lnTo>
                <a:lnTo>
                  <a:pt x="598692" y="840065"/>
                </a:lnTo>
                <a:lnTo>
                  <a:pt x="595935" y="846880"/>
                </a:lnTo>
                <a:lnTo>
                  <a:pt x="598412" y="840065"/>
                </a:lnTo>
                <a:lnTo>
                  <a:pt x="587317" y="838498"/>
                </a:lnTo>
                <a:lnTo>
                  <a:pt x="590861" y="846418"/>
                </a:lnTo>
                <a:lnTo>
                  <a:pt x="594130" y="842462"/>
                </a:lnTo>
                <a:lnTo>
                  <a:pt x="590406" y="853423"/>
                </a:lnTo>
                <a:lnTo>
                  <a:pt x="589405" y="846640"/>
                </a:lnTo>
                <a:lnTo>
                  <a:pt x="585705" y="848234"/>
                </a:lnTo>
                <a:lnTo>
                  <a:pt x="587881" y="843046"/>
                </a:lnTo>
                <a:lnTo>
                  <a:pt x="584852" y="845588"/>
                </a:lnTo>
                <a:lnTo>
                  <a:pt x="580440" y="837984"/>
                </a:lnTo>
                <a:lnTo>
                  <a:pt x="579736" y="845510"/>
                </a:lnTo>
                <a:lnTo>
                  <a:pt x="583995" y="847612"/>
                </a:lnTo>
                <a:lnTo>
                  <a:pt x="577236" y="852429"/>
                </a:lnTo>
                <a:lnTo>
                  <a:pt x="584659" y="855561"/>
                </a:lnTo>
                <a:lnTo>
                  <a:pt x="585309" y="852300"/>
                </a:lnTo>
                <a:lnTo>
                  <a:pt x="587410" y="855831"/>
                </a:lnTo>
                <a:lnTo>
                  <a:pt x="583427" y="861539"/>
                </a:lnTo>
                <a:lnTo>
                  <a:pt x="576165" y="854547"/>
                </a:lnTo>
                <a:lnTo>
                  <a:pt x="580499" y="859553"/>
                </a:lnTo>
                <a:lnTo>
                  <a:pt x="574606" y="857473"/>
                </a:lnTo>
                <a:lnTo>
                  <a:pt x="586060" y="905353"/>
                </a:lnTo>
                <a:lnTo>
                  <a:pt x="605038" y="949897"/>
                </a:lnTo>
                <a:lnTo>
                  <a:pt x="602168" y="950047"/>
                </a:lnTo>
                <a:lnTo>
                  <a:pt x="632145" y="1007340"/>
                </a:lnTo>
                <a:lnTo>
                  <a:pt x="621357" y="1013742"/>
                </a:lnTo>
                <a:lnTo>
                  <a:pt x="621373" y="1034152"/>
                </a:lnTo>
                <a:lnTo>
                  <a:pt x="640121" y="1086915"/>
                </a:lnTo>
                <a:lnTo>
                  <a:pt x="661055" y="1123951"/>
                </a:lnTo>
                <a:lnTo>
                  <a:pt x="666826" y="1125864"/>
                </a:lnTo>
                <a:lnTo>
                  <a:pt x="661035" y="1124135"/>
                </a:lnTo>
                <a:lnTo>
                  <a:pt x="658717" y="1127678"/>
                </a:lnTo>
                <a:lnTo>
                  <a:pt x="665626" y="1126409"/>
                </a:lnTo>
                <a:lnTo>
                  <a:pt x="665550" y="1133349"/>
                </a:lnTo>
                <a:lnTo>
                  <a:pt x="684746" y="1158847"/>
                </a:lnTo>
                <a:lnTo>
                  <a:pt x="727575" y="1201260"/>
                </a:lnTo>
                <a:lnTo>
                  <a:pt x="752877" y="1209591"/>
                </a:lnTo>
                <a:lnTo>
                  <a:pt x="762773" y="1207796"/>
                </a:lnTo>
                <a:lnTo>
                  <a:pt x="791053" y="1215790"/>
                </a:lnTo>
                <a:lnTo>
                  <a:pt x="792187" y="1218615"/>
                </a:lnTo>
                <a:lnTo>
                  <a:pt x="796880" y="1216682"/>
                </a:lnTo>
                <a:lnTo>
                  <a:pt x="792761" y="1220538"/>
                </a:lnTo>
                <a:lnTo>
                  <a:pt x="788987" y="1218374"/>
                </a:lnTo>
                <a:lnTo>
                  <a:pt x="794286" y="1223986"/>
                </a:lnTo>
                <a:lnTo>
                  <a:pt x="795408" y="1219305"/>
                </a:lnTo>
                <a:lnTo>
                  <a:pt x="796402" y="1226111"/>
                </a:lnTo>
                <a:lnTo>
                  <a:pt x="807264" y="1227196"/>
                </a:lnTo>
                <a:lnTo>
                  <a:pt x="818312" y="1237287"/>
                </a:lnTo>
                <a:lnTo>
                  <a:pt x="827429" y="1241102"/>
                </a:lnTo>
                <a:lnTo>
                  <a:pt x="828568" y="1242901"/>
                </a:lnTo>
                <a:lnTo>
                  <a:pt x="829772" y="1243045"/>
                </a:lnTo>
                <a:lnTo>
                  <a:pt x="829811" y="1243934"/>
                </a:lnTo>
                <a:lnTo>
                  <a:pt x="831135" y="1244028"/>
                </a:lnTo>
                <a:lnTo>
                  <a:pt x="824014" y="1250482"/>
                </a:lnTo>
                <a:lnTo>
                  <a:pt x="828090" y="1263407"/>
                </a:lnTo>
                <a:lnTo>
                  <a:pt x="837052" y="1271039"/>
                </a:lnTo>
                <a:lnTo>
                  <a:pt x="844539" y="1268788"/>
                </a:lnTo>
                <a:lnTo>
                  <a:pt x="843084" y="1272407"/>
                </a:lnTo>
                <a:lnTo>
                  <a:pt x="844274" y="1278341"/>
                </a:lnTo>
                <a:lnTo>
                  <a:pt x="849024" y="1285704"/>
                </a:lnTo>
                <a:lnTo>
                  <a:pt x="847851" y="1285755"/>
                </a:lnTo>
                <a:lnTo>
                  <a:pt x="847298" y="1287567"/>
                </a:lnTo>
                <a:lnTo>
                  <a:pt x="847679" y="1288917"/>
                </a:lnTo>
                <a:lnTo>
                  <a:pt x="845026" y="1288414"/>
                </a:lnTo>
                <a:lnTo>
                  <a:pt x="841463" y="1289682"/>
                </a:lnTo>
                <a:lnTo>
                  <a:pt x="840222" y="1291328"/>
                </a:lnTo>
                <a:lnTo>
                  <a:pt x="839099" y="1288577"/>
                </a:lnTo>
                <a:lnTo>
                  <a:pt x="834633" y="1288567"/>
                </a:lnTo>
                <a:lnTo>
                  <a:pt x="824193" y="1295698"/>
                </a:lnTo>
                <a:lnTo>
                  <a:pt x="811268" y="1309730"/>
                </a:lnTo>
                <a:lnTo>
                  <a:pt x="807982" y="1321257"/>
                </a:lnTo>
                <a:lnTo>
                  <a:pt x="806863" y="1316309"/>
                </a:lnTo>
                <a:lnTo>
                  <a:pt x="799335" y="1316531"/>
                </a:lnTo>
                <a:lnTo>
                  <a:pt x="791790" y="1324728"/>
                </a:lnTo>
                <a:lnTo>
                  <a:pt x="783724" y="1325264"/>
                </a:lnTo>
                <a:lnTo>
                  <a:pt x="771730" y="1342546"/>
                </a:lnTo>
                <a:lnTo>
                  <a:pt x="776685" y="1351017"/>
                </a:lnTo>
                <a:lnTo>
                  <a:pt x="760258" y="1344575"/>
                </a:lnTo>
                <a:lnTo>
                  <a:pt x="753008" y="1347979"/>
                </a:lnTo>
                <a:lnTo>
                  <a:pt x="751075" y="1354189"/>
                </a:lnTo>
                <a:lnTo>
                  <a:pt x="733466" y="1351446"/>
                </a:lnTo>
                <a:lnTo>
                  <a:pt x="722637" y="1358771"/>
                </a:lnTo>
                <a:lnTo>
                  <a:pt x="706443" y="1381377"/>
                </a:lnTo>
                <a:lnTo>
                  <a:pt x="705467" y="1387382"/>
                </a:lnTo>
                <a:lnTo>
                  <a:pt x="712435" y="1393489"/>
                </a:lnTo>
                <a:lnTo>
                  <a:pt x="689329" y="1417333"/>
                </a:lnTo>
                <a:lnTo>
                  <a:pt x="682934" y="1410907"/>
                </a:lnTo>
                <a:lnTo>
                  <a:pt x="663117" y="1410208"/>
                </a:lnTo>
                <a:lnTo>
                  <a:pt x="653445" y="1421760"/>
                </a:lnTo>
                <a:lnTo>
                  <a:pt x="641544" y="1422436"/>
                </a:lnTo>
                <a:lnTo>
                  <a:pt x="597780" y="1438970"/>
                </a:lnTo>
                <a:lnTo>
                  <a:pt x="555753" y="1466775"/>
                </a:lnTo>
                <a:lnTo>
                  <a:pt x="541504" y="1492199"/>
                </a:lnTo>
                <a:lnTo>
                  <a:pt x="539094" y="1517605"/>
                </a:lnTo>
                <a:lnTo>
                  <a:pt x="542269" y="1522261"/>
                </a:lnTo>
                <a:lnTo>
                  <a:pt x="526883" y="1520696"/>
                </a:lnTo>
                <a:lnTo>
                  <a:pt x="521975" y="1516123"/>
                </a:lnTo>
                <a:lnTo>
                  <a:pt x="507461" y="1525884"/>
                </a:lnTo>
                <a:lnTo>
                  <a:pt x="506301" y="1532009"/>
                </a:lnTo>
                <a:lnTo>
                  <a:pt x="500591" y="1537533"/>
                </a:lnTo>
                <a:lnTo>
                  <a:pt x="505822" y="1531881"/>
                </a:lnTo>
                <a:lnTo>
                  <a:pt x="504952" y="1527968"/>
                </a:lnTo>
                <a:lnTo>
                  <a:pt x="497797" y="1533809"/>
                </a:lnTo>
                <a:lnTo>
                  <a:pt x="498208" y="1543000"/>
                </a:lnTo>
                <a:lnTo>
                  <a:pt x="497476" y="1536969"/>
                </a:lnTo>
                <a:lnTo>
                  <a:pt x="495493" y="1540576"/>
                </a:lnTo>
                <a:lnTo>
                  <a:pt x="491669" y="1536354"/>
                </a:lnTo>
                <a:lnTo>
                  <a:pt x="485912" y="1556156"/>
                </a:lnTo>
                <a:lnTo>
                  <a:pt x="490807" y="1614477"/>
                </a:lnTo>
                <a:lnTo>
                  <a:pt x="477256" y="1623998"/>
                </a:lnTo>
                <a:lnTo>
                  <a:pt x="451248" y="1622709"/>
                </a:lnTo>
                <a:lnTo>
                  <a:pt x="440787" y="1631763"/>
                </a:lnTo>
                <a:lnTo>
                  <a:pt x="428666" y="1659201"/>
                </a:lnTo>
                <a:lnTo>
                  <a:pt x="421912" y="1722920"/>
                </a:lnTo>
                <a:lnTo>
                  <a:pt x="424380" y="1738451"/>
                </a:lnTo>
                <a:lnTo>
                  <a:pt x="420497" y="1748712"/>
                </a:lnTo>
                <a:lnTo>
                  <a:pt x="405317" y="1760284"/>
                </a:lnTo>
                <a:lnTo>
                  <a:pt x="409037" y="1755053"/>
                </a:lnTo>
                <a:lnTo>
                  <a:pt x="402336" y="1755128"/>
                </a:lnTo>
                <a:lnTo>
                  <a:pt x="405000" y="1758476"/>
                </a:lnTo>
                <a:lnTo>
                  <a:pt x="400730" y="1757103"/>
                </a:lnTo>
                <a:lnTo>
                  <a:pt x="396783" y="1774493"/>
                </a:lnTo>
                <a:lnTo>
                  <a:pt x="390618" y="1776927"/>
                </a:lnTo>
                <a:lnTo>
                  <a:pt x="388485" y="1786648"/>
                </a:lnTo>
                <a:lnTo>
                  <a:pt x="389612" y="1792579"/>
                </a:lnTo>
                <a:lnTo>
                  <a:pt x="379427" y="1793952"/>
                </a:lnTo>
                <a:close/>
              </a:path>
            </a:pathLst>
          </a:custGeom>
          <a:solidFill>
            <a:srgbClr val="F2F2F2"/>
          </a:solidFill>
          <a:ln w="6985">
            <a:solidFill>
              <a:srgbClr val="A3A3A3"/>
            </a:solidFill>
          </a:ln>
          <a:effectLst/>
        </p:spPr>
        <p:txBody>
          <a:bodyPr rtlCol="0" anchor="ctr"/>
          <a:lstStyle/>
          <a:p>
            <a:pPr algn="ctr"/>
            <a:endParaRPr/>
          </a:p>
        </p:txBody>
      </p:sp>
      <p:sp>
        <p:nvSpPr>
          <p:cNvPr id="45" name="Comunitat Valenciana · polígono 2"/>
          <p:cNvSpPr/>
          <p:nvPr/>
        </p:nvSpPr>
        <p:spPr>
          <a:xfrm>
            <a:off x="4348559" y="3427884"/>
            <a:ext cx="112846" cy="82783"/>
          </a:xfrm>
          <a:custGeom>
            <a:avLst/>
            <a:gdLst/>
            <a:ahLst/>
            <a:cxnLst/>
            <a:rect l="l" t="t" r="r" b="b"/>
            <a:pathLst>
              <a:path w="184995" h="135711">
                <a:moveTo>
                  <a:pt x="102307" y="135711"/>
                </a:moveTo>
                <a:lnTo>
                  <a:pt x="58009" y="122819"/>
                </a:lnTo>
                <a:lnTo>
                  <a:pt x="44249" y="125645"/>
                </a:lnTo>
                <a:lnTo>
                  <a:pt x="38221" y="122928"/>
                </a:lnTo>
                <a:lnTo>
                  <a:pt x="35198" y="108796"/>
                </a:lnTo>
                <a:lnTo>
                  <a:pt x="17305" y="74465"/>
                </a:lnTo>
                <a:lnTo>
                  <a:pt x="23416" y="69498"/>
                </a:lnTo>
                <a:lnTo>
                  <a:pt x="0" y="50886"/>
                </a:lnTo>
                <a:lnTo>
                  <a:pt x="3544" y="41821"/>
                </a:lnTo>
                <a:lnTo>
                  <a:pt x="30175" y="48739"/>
                </a:lnTo>
                <a:lnTo>
                  <a:pt x="44578" y="46063"/>
                </a:lnTo>
                <a:lnTo>
                  <a:pt x="47739" y="52189"/>
                </a:lnTo>
                <a:lnTo>
                  <a:pt x="65742" y="41158"/>
                </a:lnTo>
                <a:lnTo>
                  <a:pt x="64168" y="16917"/>
                </a:lnTo>
                <a:lnTo>
                  <a:pt x="68019" y="6504"/>
                </a:lnTo>
                <a:lnTo>
                  <a:pt x="76094" y="0"/>
                </a:lnTo>
                <a:lnTo>
                  <a:pt x="82686" y="25495"/>
                </a:lnTo>
                <a:lnTo>
                  <a:pt x="98254" y="43135"/>
                </a:lnTo>
                <a:lnTo>
                  <a:pt x="102038" y="41471"/>
                </a:lnTo>
                <a:lnTo>
                  <a:pt x="99016" y="55899"/>
                </a:lnTo>
                <a:lnTo>
                  <a:pt x="102130" y="60613"/>
                </a:lnTo>
                <a:lnTo>
                  <a:pt x="125499" y="64109"/>
                </a:lnTo>
                <a:lnTo>
                  <a:pt x="147562" y="61071"/>
                </a:lnTo>
                <a:lnTo>
                  <a:pt x="155413" y="71977"/>
                </a:lnTo>
                <a:lnTo>
                  <a:pt x="166453" y="75074"/>
                </a:lnTo>
                <a:lnTo>
                  <a:pt x="184995" y="95257"/>
                </a:lnTo>
                <a:lnTo>
                  <a:pt x="179168" y="110531"/>
                </a:lnTo>
                <a:lnTo>
                  <a:pt x="155156" y="123398"/>
                </a:lnTo>
                <a:lnTo>
                  <a:pt x="102307" y="135711"/>
                </a:lnTo>
                <a:close/>
              </a:path>
            </a:pathLst>
          </a:custGeom>
          <a:solidFill>
            <a:srgbClr val="F2F2F2"/>
          </a:solidFill>
          <a:ln w="6985">
            <a:solidFill>
              <a:srgbClr val="A3A3A3"/>
            </a:solidFill>
          </a:ln>
          <a:effectLst/>
        </p:spPr>
        <p:txBody>
          <a:bodyPr rtlCol="0" anchor="ctr"/>
          <a:lstStyle/>
          <a:p>
            <a:pPr algn="ctr"/>
            <a:endParaRPr/>
          </a:p>
        </p:txBody>
      </p:sp>
      <p:sp>
        <p:nvSpPr>
          <p:cNvPr id="46" name="Comunitat Valenciana · polígono 19"/>
          <p:cNvSpPr/>
          <p:nvPr/>
        </p:nvSpPr>
        <p:spPr>
          <a:xfrm>
            <a:off x="4633872" y="4202825"/>
            <a:ext cx="5970" cy="1783"/>
          </a:xfrm>
          <a:custGeom>
            <a:avLst/>
            <a:gdLst/>
            <a:ahLst/>
            <a:cxnLst/>
            <a:rect l="l" t="t" r="r" b="b"/>
            <a:pathLst>
              <a:path w="9787" h="2924">
                <a:moveTo>
                  <a:pt x="0" y="516"/>
                </a:moveTo>
                <a:lnTo>
                  <a:pt x="3105" y="0"/>
                </a:lnTo>
                <a:lnTo>
                  <a:pt x="3580" y="891"/>
                </a:lnTo>
                <a:lnTo>
                  <a:pt x="4150" y="1136"/>
                </a:lnTo>
                <a:lnTo>
                  <a:pt x="6309" y="705"/>
                </a:lnTo>
                <a:lnTo>
                  <a:pt x="9787" y="2924"/>
                </a:lnTo>
                <a:lnTo>
                  <a:pt x="0" y="516"/>
                </a:lnTo>
                <a:close/>
              </a:path>
            </a:pathLst>
          </a:custGeom>
          <a:solidFill>
            <a:srgbClr val="F2F2F2"/>
          </a:solidFill>
          <a:ln w="6985">
            <a:solidFill>
              <a:srgbClr val="A3A3A3"/>
            </a:solidFill>
          </a:ln>
          <a:effectLst/>
        </p:spPr>
        <p:txBody>
          <a:bodyPr rtlCol="0" anchor="ctr"/>
          <a:lstStyle/>
          <a:p>
            <a:pPr algn="ctr"/>
            <a:endParaRPr/>
          </a:p>
        </p:txBody>
      </p:sp>
      <p:sp>
        <p:nvSpPr>
          <p:cNvPr id="47" name="Extremadura · polígono 1"/>
          <p:cNvSpPr/>
          <p:nvPr/>
        </p:nvSpPr>
        <p:spPr>
          <a:xfrm>
            <a:off x="2560701" y="3322184"/>
            <a:ext cx="849800" cy="965204"/>
          </a:xfrm>
          <a:custGeom>
            <a:avLst/>
            <a:gdLst/>
            <a:ahLst/>
            <a:cxnLst/>
            <a:rect l="l" t="t" r="r" b="b"/>
            <a:pathLst>
              <a:path w="1393115" h="1582302">
                <a:moveTo>
                  <a:pt x="349447" y="1472778"/>
                </a:moveTo>
                <a:lnTo>
                  <a:pt x="357286" y="1458290"/>
                </a:lnTo>
                <a:lnTo>
                  <a:pt x="359428" y="1437007"/>
                </a:lnTo>
                <a:lnTo>
                  <a:pt x="346290" y="1439901"/>
                </a:lnTo>
                <a:lnTo>
                  <a:pt x="330412" y="1436710"/>
                </a:lnTo>
                <a:lnTo>
                  <a:pt x="307703" y="1422750"/>
                </a:lnTo>
                <a:lnTo>
                  <a:pt x="298088" y="1423683"/>
                </a:lnTo>
                <a:lnTo>
                  <a:pt x="290715" y="1419636"/>
                </a:lnTo>
                <a:lnTo>
                  <a:pt x="291388" y="1411282"/>
                </a:lnTo>
                <a:lnTo>
                  <a:pt x="286574" y="1416658"/>
                </a:lnTo>
                <a:lnTo>
                  <a:pt x="286002" y="1413053"/>
                </a:lnTo>
                <a:lnTo>
                  <a:pt x="281592" y="1413425"/>
                </a:lnTo>
                <a:lnTo>
                  <a:pt x="274151" y="1422568"/>
                </a:lnTo>
                <a:lnTo>
                  <a:pt x="270088" y="1416913"/>
                </a:lnTo>
                <a:lnTo>
                  <a:pt x="255338" y="1421098"/>
                </a:lnTo>
                <a:lnTo>
                  <a:pt x="255755" y="1426351"/>
                </a:lnTo>
                <a:lnTo>
                  <a:pt x="252630" y="1425584"/>
                </a:lnTo>
                <a:lnTo>
                  <a:pt x="246959" y="1434573"/>
                </a:lnTo>
                <a:lnTo>
                  <a:pt x="239788" y="1431663"/>
                </a:lnTo>
                <a:lnTo>
                  <a:pt x="232185" y="1437524"/>
                </a:lnTo>
                <a:lnTo>
                  <a:pt x="233547" y="1432519"/>
                </a:lnTo>
                <a:lnTo>
                  <a:pt x="228646" y="1432146"/>
                </a:lnTo>
                <a:lnTo>
                  <a:pt x="228842" y="1436718"/>
                </a:lnTo>
                <a:lnTo>
                  <a:pt x="219604" y="1442688"/>
                </a:lnTo>
                <a:lnTo>
                  <a:pt x="217787" y="1436992"/>
                </a:lnTo>
                <a:lnTo>
                  <a:pt x="208809" y="1431287"/>
                </a:lnTo>
                <a:lnTo>
                  <a:pt x="206471" y="1420000"/>
                </a:lnTo>
                <a:lnTo>
                  <a:pt x="193333" y="1402116"/>
                </a:lnTo>
                <a:lnTo>
                  <a:pt x="188211" y="1377346"/>
                </a:lnTo>
                <a:lnTo>
                  <a:pt x="179099" y="1375350"/>
                </a:lnTo>
                <a:lnTo>
                  <a:pt x="163314" y="1344702"/>
                </a:lnTo>
                <a:lnTo>
                  <a:pt x="130045" y="1304292"/>
                </a:lnTo>
                <a:lnTo>
                  <a:pt x="125992" y="1289013"/>
                </a:lnTo>
                <a:lnTo>
                  <a:pt x="107899" y="1276327"/>
                </a:lnTo>
                <a:lnTo>
                  <a:pt x="99058" y="1278939"/>
                </a:lnTo>
                <a:lnTo>
                  <a:pt x="109020" y="1270820"/>
                </a:lnTo>
                <a:lnTo>
                  <a:pt x="109725" y="1263971"/>
                </a:lnTo>
                <a:lnTo>
                  <a:pt x="118115" y="1254299"/>
                </a:lnTo>
                <a:lnTo>
                  <a:pt x="115880" y="1250248"/>
                </a:lnTo>
                <a:lnTo>
                  <a:pt x="109683" y="1255609"/>
                </a:lnTo>
                <a:lnTo>
                  <a:pt x="105958" y="1252022"/>
                </a:lnTo>
                <a:lnTo>
                  <a:pt x="109594" y="1230991"/>
                </a:lnTo>
                <a:lnTo>
                  <a:pt x="115443" y="1222279"/>
                </a:lnTo>
                <a:lnTo>
                  <a:pt x="114843" y="1212444"/>
                </a:lnTo>
                <a:lnTo>
                  <a:pt x="123855" y="1192945"/>
                </a:lnTo>
                <a:lnTo>
                  <a:pt x="127929" y="1193216"/>
                </a:lnTo>
                <a:lnTo>
                  <a:pt x="133622" y="1185296"/>
                </a:lnTo>
                <a:lnTo>
                  <a:pt x="136430" y="1170552"/>
                </a:lnTo>
                <a:lnTo>
                  <a:pt x="143595" y="1163546"/>
                </a:lnTo>
                <a:lnTo>
                  <a:pt x="132675" y="1160801"/>
                </a:lnTo>
                <a:lnTo>
                  <a:pt x="129810" y="1154643"/>
                </a:lnTo>
                <a:lnTo>
                  <a:pt x="136061" y="1101630"/>
                </a:lnTo>
                <a:lnTo>
                  <a:pt x="160970" y="1088163"/>
                </a:lnTo>
                <a:lnTo>
                  <a:pt x="168226" y="1074990"/>
                </a:lnTo>
                <a:lnTo>
                  <a:pt x="182097" y="1067234"/>
                </a:lnTo>
                <a:lnTo>
                  <a:pt x="198801" y="1046145"/>
                </a:lnTo>
                <a:lnTo>
                  <a:pt x="216757" y="1042761"/>
                </a:lnTo>
                <a:lnTo>
                  <a:pt x="227807" y="1021090"/>
                </a:lnTo>
                <a:lnTo>
                  <a:pt x="241871" y="1014604"/>
                </a:lnTo>
                <a:lnTo>
                  <a:pt x="244601" y="1005857"/>
                </a:lnTo>
                <a:lnTo>
                  <a:pt x="235726" y="988351"/>
                </a:lnTo>
                <a:lnTo>
                  <a:pt x="247509" y="978539"/>
                </a:lnTo>
                <a:lnTo>
                  <a:pt x="284267" y="916178"/>
                </a:lnTo>
                <a:lnTo>
                  <a:pt x="276235" y="906324"/>
                </a:lnTo>
                <a:lnTo>
                  <a:pt x="278819" y="893251"/>
                </a:lnTo>
                <a:lnTo>
                  <a:pt x="262642" y="869224"/>
                </a:lnTo>
                <a:lnTo>
                  <a:pt x="242052" y="857371"/>
                </a:lnTo>
                <a:lnTo>
                  <a:pt x="209994" y="869282"/>
                </a:lnTo>
                <a:lnTo>
                  <a:pt x="191358" y="863430"/>
                </a:lnTo>
                <a:lnTo>
                  <a:pt x="188824" y="855347"/>
                </a:lnTo>
                <a:lnTo>
                  <a:pt x="195209" y="841051"/>
                </a:lnTo>
                <a:lnTo>
                  <a:pt x="195919" y="824567"/>
                </a:lnTo>
                <a:lnTo>
                  <a:pt x="160600" y="814557"/>
                </a:lnTo>
                <a:lnTo>
                  <a:pt x="144429" y="801546"/>
                </a:lnTo>
                <a:lnTo>
                  <a:pt x="141270" y="773489"/>
                </a:lnTo>
                <a:lnTo>
                  <a:pt x="149240" y="758009"/>
                </a:lnTo>
                <a:lnTo>
                  <a:pt x="112628" y="721998"/>
                </a:lnTo>
                <a:lnTo>
                  <a:pt x="111157" y="701491"/>
                </a:lnTo>
                <a:lnTo>
                  <a:pt x="105243" y="693851"/>
                </a:lnTo>
                <a:lnTo>
                  <a:pt x="114993" y="674476"/>
                </a:lnTo>
                <a:lnTo>
                  <a:pt x="112148" y="663292"/>
                </a:lnTo>
                <a:lnTo>
                  <a:pt x="118417" y="645563"/>
                </a:lnTo>
                <a:lnTo>
                  <a:pt x="105186" y="635580"/>
                </a:lnTo>
                <a:lnTo>
                  <a:pt x="95136" y="633462"/>
                </a:lnTo>
                <a:lnTo>
                  <a:pt x="93232" y="627312"/>
                </a:lnTo>
                <a:lnTo>
                  <a:pt x="86121" y="631421"/>
                </a:lnTo>
                <a:lnTo>
                  <a:pt x="76808" y="625248"/>
                </a:lnTo>
                <a:lnTo>
                  <a:pt x="78133" y="622062"/>
                </a:lnTo>
                <a:lnTo>
                  <a:pt x="72746" y="617773"/>
                </a:lnTo>
                <a:lnTo>
                  <a:pt x="72559" y="601263"/>
                </a:lnTo>
                <a:lnTo>
                  <a:pt x="53487" y="598220"/>
                </a:lnTo>
                <a:lnTo>
                  <a:pt x="38561" y="574309"/>
                </a:lnTo>
                <a:lnTo>
                  <a:pt x="20227" y="563821"/>
                </a:lnTo>
                <a:lnTo>
                  <a:pt x="15040" y="545625"/>
                </a:lnTo>
                <a:lnTo>
                  <a:pt x="6716" y="535547"/>
                </a:lnTo>
                <a:lnTo>
                  <a:pt x="6635" y="522380"/>
                </a:lnTo>
                <a:lnTo>
                  <a:pt x="0" y="517482"/>
                </a:lnTo>
                <a:lnTo>
                  <a:pt x="41323" y="518295"/>
                </a:lnTo>
                <a:lnTo>
                  <a:pt x="66632" y="528366"/>
                </a:lnTo>
                <a:lnTo>
                  <a:pt x="80011" y="525534"/>
                </a:lnTo>
                <a:lnTo>
                  <a:pt x="100029" y="531745"/>
                </a:lnTo>
                <a:lnTo>
                  <a:pt x="122729" y="519399"/>
                </a:lnTo>
                <a:lnTo>
                  <a:pt x="140387" y="515452"/>
                </a:lnTo>
                <a:lnTo>
                  <a:pt x="189141" y="524082"/>
                </a:lnTo>
                <a:lnTo>
                  <a:pt x="201570" y="517461"/>
                </a:lnTo>
                <a:lnTo>
                  <a:pt x="229436" y="521047"/>
                </a:lnTo>
                <a:lnTo>
                  <a:pt x="253337" y="513180"/>
                </a:lnTo>
                <a:lnTo>
                  <a:pt x="266865" y="477517"/>
                </a:lnTo>
                <a:lnTo>
                  <a:pt x="263651" y="469559"/>
                </a:lnTo>
                <a:lnTo>
                  <a:pt x="266908" y="455219"/>
                </a:lnTo>
                <a:lnTo>
                  <a:pt x="271893" y="449497"/>
                </a:lnTo>
                <a:lnTo>
                  <a:pt x="265807" y="435488"/>
                </a:lnTo>
                <a:lnTo>
                  <a:pt x="266897" y="425862"/>
                </a:lnTo>
                <a:lnTo>
                  <a:pt x="274751" y="416441"/>
                </a:lnTo>
                <a:lnTo>
                  <a:pt x="285595" y="414888"/>
                </a:lnTo>
                <a:lnTo>
                  <a:pt x="294638" y="398199"/>
                </a:lnTo>
                <a:lnTo>
                  <a:pt x="307194" y="387727"/>
                </a:lnTo>
                <a:lnTo>
                  <a:pt x="309126" y="362680"/>
                </a:lnTo>
                <a:lnTo>
                  <a:pt x="305702" y="354452"/>
                </a:lnTo>
                <a:lnTo>
                  <a:pt x="316125" y="343846"/>
                </a:lnTo>
                <a:lnTo>
                  <a:pt x="314651" y="329189"/>
                </a:lnTo>
                <a:lnTo>
                  <a:pt x="318740" y="324000"/>
                </a:lnTo>
                <a:lnTo>
                  <a:pt x="315278" y="319585"/>
                </a:lnTo>
                <a:lnTo>
                  <a:pt x="321497" y="301877"/>
                </a:lnTo>
                <a:lnTo>
                  <a:pt x="326420" y="299058"/>
                </a:lnTo>
                <a:lnTo>
                  <a:pt x="320047" y="295361"/>
                </a:lnTo>
                <a:lnTo>
                  <a:pt x="318132" y="280388"/>
                </a:lnTo>
                <a:lnTo>
                  <a:pt x="310262" y="273819"/>
                </a:lnTo>
                <a:lnTo>
                  <a:pt x="312798" y="268472"/>
                </a:lnTo>
                <a:lnTo>
                  <a:pt x="300565" y="265010"/>
                </a:lnTo>
                <a:lnTo>
                  <a:pt x="298911" y="251801"/>
                </a:lnTo>
                <a:lnTo>
                  <a:pt x="292689" y="241423"/>
                </a:lnTo>
                <a:lnTo>
                  <a:pt x="288231" y="241147"/>
                </a:lnTo>
                <a:lnTo>
                  <a:pt x="289257" y="235806"/>
                </a:lnTo>
                <a:lnTo>
                  <a:pt x="279610" y="236617"/>
                </a:lnTo>
                <a:lnTo>
                  <a:pt x="278912" y="232921"/>
                </a:lnTo>
                <a:lnTo>
                  <a:pt x="267120" y="231593"/>
                </a:lnTo>
                <a:lnTo>
                  <a:pt x="264057" y="235869"/>
                </a:lnTo>
                <a:lnTo>
                  <a:pt x="263986" y="231484"/>
                </a:lnTo>
                <a:lnTo>
                  <a:pt x="254433" y="227060"/>
                </a:lnTo>
                <a:lnTo>
                  <a:pt x="256412" y="224685"/>
                </a:lnTo>
                <a:lnTo>
                  <a:pt x="250506" y="215961"/>
                </a:lnTo>
                <a:lnTo>
                  <a:pt x="253860" y="212582"/>
                </a:lnTo>
                <a:lnTo>
                  <a:pt x="250157" y="201268"/>
                </a:lnTo>
                <a:lnTo>
                  <a:pt x="252793" y="195485"/>
                </a:lnTo>
                <a:lnTo>
                  <a:pt x="246330" y="189238"/>
                </a:lnTo>
                <a:lnTo>
                  <a:pt x="251624" y="182354"/>
                </a:lnTo>
                <a:lnTo>
                  <a:pt x="254811" y="164187"/>
                </a:lnTo>
                <a:lnTo>
                  <a:pt x="270821" y="155001"/>
                </a:lnTo>
                <a:lnTo>
                  <a:pt x="278416" y="156535"/>
                </a:lnTo>
                <a:lnTo>
                  <a:pt x="284130" y="144326"/>
                </a:lnTo>
                <a:lnTo>
                  <a:pt x="305369" y="146645"/>
                </a:lnTo>
                <a:lnTo>
                  <a:pt x="320337" y="142801"/>
                </a:lnTo>
                <a:lnTo>
                  <a:pt x="325806" y="136308"/>
                </a:lnTo>
                <a:lnTo>
                  <a:pt x="340437" y="150631"/>
                </a:lnTo>
                <a:lnTo>
                  <a:pt x="353842" y="154455"/>
                </a:lnTo>
                <a:lnTo>
                  <a:pt x="357003" y="154125"/>
                </a:lnTo>
                <a:lnTo>
                  <a:pt x="356025" y="149382"/>
                </a:lnTo>
                <a:lnTo>
                  <a:pt x="365013" y="149490"/>
                </a:lnTo>
                <a:lnTo>
                  <a:pt x="378449" y="156093"/>
                </a:lnTo>
                <a:lnTo>
                  <a:pt x="380452" y="148967"/>
                </a:lnTo>
                <a:lnTo>
                  <a:pt x="396283" y="136985"/>
                </a:lnTo>
                <a:lnTo>
                  <a:pt x="409980" y="153734"/>
                </a:lnTo>
                <a:lnTo>
                  <a:pt x="418835" y="140752"/>
                </a:lnTo>
                <a:lnTo>
                  <a:pt x="459646" y="136025"/>
                </a:lnTo>
                <a:lnTo>
                  <a:pt x="474503" y="123363"/>
                </a:lnTo>
                <a:lnTo>
                  <a:pt x="470376" y="108309"/>
                </a:lnTo>
                <a:lnTo>
                  <a:pt x="472464" y="99189"/>
                </a:lnTo>
                <a:lnTo>
                  <a:pt x="484084" y="87692"/>
                </a:lnTo>
                <a:lnTo>
                  <a:pt x="517193" y="71840"/>
                </a:lnTo>
                <a:lnTo>
                  <a:pt x="531271" y="71555"/>
                </a:lnTo>
                <a:lnTo>
                  <a:pt x="530630" y="65988"/>
                </a:lnTo>
                <a:lnTo>
                  <a:pt x="540658" y="54787"/>
                </a:lnTo>
                <a:lnTo>
                  <a:pt x="564068" y="52807"/>
                </a:lnTo>
                <a:lnTo>
                  <a:pt x="568093" y="49856"/>
                </a:lnTo>
                <a:lnTo>
                  <a:pt x="566318" y="40186"/>
                </a:lnTo>
                <a:lnTo>
                  <a:pt x="576389" y="27275"/>
                </a:lnTo>
                <a:lnTo>
                  <a:pt x="609775" y="17312"/>
                </a:lnTo>
                <a:lnTo>
                  <a:pt x="626821" y="0"/>
                </a:lnTo>
                <a:lnTo>
                  <a:pt x="646014" y="2211"/>
                </a:lnTo>
                <a:lnTo>
                  <a:pt x="655619" y="14775"/>
                </a:lnTo>
                <a:lnTo>
                  <a:pt x="667347" y="18254"/>
                </a:lnTo>
                <a:lnTo>
                  <a:pt x="673246" y="31773"/>
                </a:lnTo>
                <a:lnTo>
                  <a:pt x="686704" y="28356"/>
                </a:lnTo>
                <a:lnTo>
                  <a:pt x="680131" y="41442"/>
                </a:lnTo>
                <a:lnTo>
                  <a:pt x="711345" y="56851"/>
                </a:lnTo>
                <a:lnTo>
                  <a:pt x="701598" y="60669"/>
                </a:lnTo>
                <a:lnTo>
                  <a:pt x="708139" y="62807"/>
                </a:lnTo>
                <a:lnTo>
                  <a:pt x="700615" y="69010"/>
                </a:lnTo>
                <a:lnTo>
                  <a:pt x="703022" y="77548"/>
                </a:lnTo>
                <a:lnTo>
                  <a:pt x="691401" y="81638"/>
                </a:lnTo>
                <a:lnTo>
                  <a:pt x="716590" y="90922"/>
                </a:lnTo>
                <a:lnTo>
                  <a:pt x="734611" y="92283"/>
                </a:lnTo>
                <a:lnTo>
                  <a:pt x="732954" y="103236"/>
                </a:lnTo>
                <a:lnTo>
                  <a:pt x="739526" y="113872"/>
                </a:lnTo>
                <a:lnTo>
                  <a:pt x="772354" y="129494"/>
                </a:lnTo>
                <a:lnTo>
                  <a:pt x="782280" y="131621"/>
                </a:lnTo>
                <a:lnTo>
                  <a:pt x="798141" y="100734"/>
                </a:lnTo>
                <a:lnTo>
                  <a:pt x="812237" y="93297"/>
                </a:lnTo>
                <a:lnTo>
                  <a:pt x="816018" y="99822"/>
                </a:lnTo>
                <a:lnTo>
                  <a:pt x="828256" y="86952"/>
                </a:lnTo>
                <a:lnTo>
                  <a:pt x="839037" y="83580"/>
                </a:lnTo>
                <a:lnTo>
                  <a:pt x="847391" y="109672"/>
                </a:lnTo>
                <a:lnTo>
                  <a:pt x="837400" y="119034"/>
                </a:lnTo>
                <a:lnTo>
                  <a:pt x="842019" y="125934"/>
                </a:lnTo>
                <a:lnTo>
                  <a:pt x="855580" y="129676"/>
                </a:lnTo>
                <a:lnTo>
                  <a:pt x="868791" y="121250"/>
                </a:lnTo>
                <a:lnTo>
                  <a:pt x="890417" y="122524"/>
                </a:lnTo>
                <a:lnTo>
                  <a:pt x="907740" y="136228"/>
                </a:lnTo>
                <a:lnTo>
                  <a:pt x="906149" y="144201"/>
                </a:lnTo>
                <a:lnTo>
                  <a:pt x="911351" y="149280"/>
                </a:lnTo>
                <a:lnTo>
                  <a:pt x="924452" y="151703"/>
                </a:lnTo>
                <a:lnTo>
                  <a:pt x="928055" y="169105"/>
                </a:lnTo>
                <a:lnTo>
                  <a:pt x="938289" y="170519"/>
                </a:lnTo>
                <a:lnTo>
                  <a:pt x="960039" y="182384"/>
                </a:lnTo>
                <a:lnTo>
                  <a:pt x="983631" y="181313"/>
                </a:lnTo>
                <a:lnTo>
                  <a:pt x="997224" y="175693"/>
                </a:lnTo>
                <a:lnTo>
                  <a:pt x="998592" y="165411"/>
                </a:lnTo>
                <a:lnTo>
                  <a:pt x="1012222" y="159435"/>
                </a:lnTo>
                <a:lnTo>
                  <a:pt x="1017364" y="147459"/>
                </a:lnTo>
                <a:lnTo>
                  <a:pt x="1033474" y="148917"/>
                </a:lnTo>
                <a:lnTo>
                  <a:pt x="1058561" y="140645"/>
                </a:lnTo>
                <a:lnTo>
                  <a:pt x="1051284" y="163865"/>
                </a:lnTo>
                <a:lnTo>
                  <a:pt x="1045761" y="169969"/>
                </a:lnTo>
                <a:lnTo>
                  <a:pt x="1049326" y="179821"/>
                </a:lnTo>
                <a:lnTo>
                  <a:pt x="1046541" y="203900"/>
                </a:lnTo>
                <a:lnTo>
                  <a:pt x="1062352" y="234117"/>
                </a:lnTo>
                <a:lnTo>
                  <a:pt x="1046305" y="243606"/>
                </a:lnTo>
                <a:lnTo>
                  <a:pt x="1043970" y="269266"/>
                </a:lnTo>
                <a:lnTo>
                  <a:pt x="1049498" y="298519"/>
                </a:lnTo>
                <a:lnTo>
                  <a:pt x="1048167" y="317320"/>
                </a:lnTo>
                <a:lnTo>
                  <a:pt x="1028436" y="383391"/>
                </a:lnTo>
                <a:lnTo>
                  <a:pt x="1046508" y="376578"/>
                </a:lnTo>
                <a:lnTo>
                  <a:pt x="1068171" y="374604"/>
                </a:lnTo>
                <a:lnTo>
                  <a:pt x="1087227" y="392085"/>
                </a:lnTo>
                <a:lnTo>
                  <a:pt x="1073481" y="416927"/>
                </a:lnTo>
                <a:lnTo>
                  <a:pt x="1071730" y="449621"/>
                </a:lnTo>
                <a:lnTo>
                  <a:pt x="1075653" y="457202"/>
                </a:lnTo>
                <a:lnTo>
                  <a:pt x="1101304" y="462016"/>
                </a:lnTo>
                <a:lnTo>
                  <a:pt x="1124595" y="433678"/>
                </a:lnTo>
                <a:lnTo>
                  <a:pt x="1143652" y="432222"/>
                </a:lnTo>
                <a:lnTo>
                  <a:pt x="1147718" y="457430"/>
                </a:lnTo>
                <a:lnTo>
                  <a:pt x="1140250" y="462697"/>
                </a:lnTo>
                <a:lnTo>
                  <a:pt x="1157671" y="485404"/>
                </a:lnTo>
                <a:lnTo>
                  <a:pt x="1150898" y="497293"/>
                </a:lnTo>
                <a:lnTo>
                  <a:pt x="1148708" y="511132"/>
                </a:lnTo>
                <a:lnTo>
                  <a:pt x="1152214" y="516189"/>
                </a:lnTo>
                <a:lnTo>
                  <a:pt x="1145808" y="522741"/>
                </a:lnTo>
                <a:lnTo>
                  <a:pt x="1146125" y="530815"/>
                </a:lnTo>
                <a:lnTo>
                  <a:pt x="1124518" y="559081"/>
                </a:lnTo>
                <a:lnTo>
                  <a:pt x="1182608" y="625023"/>
                </a:lnTo>
                <a:lnTo>
                  <a:pt x="1198786" y="629845"/>
                </a:lnTo>
                <a:lnTo>
                  <a:pt x="1219679" y="660319"/>
                </a:lnTo>
                <a:lnTo>
                  <a:pt x="1246701" y="685691"/>
                </a:lnTo>
                <a:lnTo>
                  <a:pt x="1255277" y="684694"/>
                </a:lnTo>
                <a:lnTo>
                  <a:pt x="1256749" y="689711"/>
                </a:lnTo>
                <a:lnTo>
                  <a:pt x="1271241" y="698081"/>
                </a:lnTo>
                <a:lnTo>
                  <a:pt x="1286204" y="701938"/>
                </a:lnTo>
                <a:lnTo>
                  <a:pt x="1291129" y="694819"/>
                </a:lnTo>
                <a:lnTo>
                  <a:pt x="1298433" y="695151"/>
                </a:lnTo>
                <a:lnTo>
                  <a:pt x="1315345" y="684330"/>
                </a:lnTo>
                <a:lnTo>
                  <a:pt x="1332598" y="683941"/>
                </a:lnTo>
                <a:lnTo>
                  <a:pt x="1342247" y="671833"/>
                </a:lnTo>
                <a:lnTo>
                  <a:pt x="1374828" y="651184"/>
                </a:lnTo>
                <a:lnTo>
                  <a:pt x="1383146" y="671835"/>
                </a:lnTo>
                <a:lnTo>
                  <a:pt x="1366483" y="704351"/>
                </a:lnTo>
                <a:lnTo>
                  <a:pt x="1365124" y="727057"/>
                </a:lnTo>
                <a:lnTo>
                  <a:pt x="1339109" y="731582"/>
                </a:lnTo>
                <a:lnTo>
                  <a:pt x="1352313" y="774007"/>
                </a:lnTo>
                <a:lnTo>
                  <a:pt x="1362010" y="779123"/>
                </a:lnTo>
                <a:lnTo>
                  <a:pt x="1364572" y="800542"/>
                </a:lnTo>
                <a:lnTo>
                  <a:pt x="1385314" y="815303"/>
                </a:lnTo>
                <a:lnTo>
                  <a:pt x="1393115" y="828483"/>
                </a:lnTo>
                <a:lnTo>
                  <a:pt x="1348042" y="810082"/>
                </a:lnTo>
                <a:lnTo>
                  <a:pt x="1333067" y="813201"/>
                </a:lnTo>
                <a:lnTo>
                  <a:pt x="1315422" y="807039"/>
                </a:lnTo>
                <a:lnTo>
                  <a:pt x="1304850" y="822163"/>
                </a:lnTo>
                <a:lnTo>
                  <a:pt x="1305170" y="828902"/>
                </a:lnTo>
                <a:lnTo>
                  <a:pt x="1294760" y="836228"/>
                </a:lnTo>
                <a:lnTo>
                  <a:pt x="1292978" y="854337"/>
                </a:lnTo>
                <a:lnTo>
                  <a:pt x="1284534" y="868516"/>
                </a:lnTo>
                <a:lnTo>
                  <a:pt x="1292234" y="883163"/>
                </a:lnTo>
                <a:lnTo>
                  <a:pt x="1307397" y="891049"/>
                </a:lnTo>
                <a:lnTo>
                  <a:pt x="1304576" y="902188"/>
                </a:lnTo>
                <a:lnTo>
                  <a:pt x="1296687" y="902595"/>
                </a:lnTo>
                <a:lnTo>
                  <a:pt x="1290994" y="911103"/>
                </a:lnTo>
                <a:lnTo>
                  <a:pt x="1281844" y="910706"/>
                </a:lnTo>
                <a:lnTo>
                  <a:pt x="1255283" y="895826"/>
                </a:lnTo>
                <a:lnTo>
                  <a:pt x="1242100" y="894394"/>
                </a:lnTo>
                <a:lnTo>
                  <a:pt x="1255988" y="945941"/>
                </a:lnTo>
                <a:lnTo>
                  <a:pt x="1263429" y="957420"/>
                </a:lnTo>
                <a:lnTo>
                  <a:pt x="1269762" y="953542"/>
                </a:lnTo>
                <a:lnTo>
                  <a:pt x="1281026" y="962264"/>
                </a:lnTo>
                <a:lnTo>
                  <a:pt x="1304758" y="968653"/>
                </a:lnTo>
                <a:lnTo>
                  <a:pt x="1297579" y="1003629"/>
                </a:lnTo>
                <a:lnTo>
                  <a:pt x="1265009" y="1000512"/>
                </a:lnTo>
                <a:lnTo>
                  <a:pt x="1251261" y="1020966"/>
                </a:lnTo>
                <a:lnTo>
                  <a:pt x="1242708" y="1061724"/>
                </a:lnTo>
                <a:lnTo>
                  <a:pt x="1228859" y="1091802"/>
                </a:lnTo>
                <a:lnTo>
                  <a:pt x="1222124" y="1095983"/>
                </a:lnTo>
                <a:lnTo>
                  <a:pt x="1205336" y="1095782"/>
                </a:lnTo>
                <a:lnTo>
                  <a:pt x="1176265" y="1111622"/>
                </a:lnTo>
                <a:lnTo>
                  <a:pt x="1166722" y="1106381"/>
                </a:lnTo>
                <a:lnTo>
                  <a:pt x="1143793" y="1109144"/>
                </a:lnTo>
                <a:lnTo>
                  <a:pt x="1135173" y="1104188"/>
                </a:lnTo>
                <a:lnTo>
                  <a:pt x="1143449" y="1128398"/>
                </a:lnTo>
                <a:lnTo>
                  <a:pt x="1134566" y="1132284"/>
                </a:lnTo>
                <a:lnTo>
                  <a:pt x="1137790" y="1137493"/>
                </a:lnTo>
                <a:lnTo>
                  <a:pt x="1135303" y="1141193"/>
                </a:lnTo>
                <a:lnTo>
                  <a:pt x="1129214" y="1136520"/>
                </a:lnTo>
                <a:lnTo>
                  <a:pt x="1127717" y="1143142"/>
                </a:lnTo>
                <a:lnTo>
                  <a:pt x="1123623" y="1136277"/>
                </a:lnTo>
                <a:lnTo>
                  <a:pt x="1120607" y="1148077"/>
                </a:lnTo>
                <a:lnTo>
                  <a:pt x="1116258" y="1143053"/>
                </a:lnTo>
                <a:lnTo>
                  <a:pt x="1116676" y="1148211"/>
                </a:lnTo>
                <a:lnTo>
                  <a:pt x="1108869" y="1155364"/>
                </a:lnTo>
                <a:lnTo>
                  <a:pt x="1104850" y="1153457"/>
                </a:lnTo>
                <a:lnTo>
                  <a:pt x="1106180" y="1158091"/>
                </a:lnTo>
                <a:lnTo>
                  <a:pt x="1101702" y="1157557"/>
                </a:lnTo>
                <a:lnTo>
                  <a:pt x="1101494" y="1162162"/>
                </a:lnTo>
                <a:lnTo>
                  <a:pt x="1083283" y="1171357"/>
                </a:lnTo>
                <a:lnTo>
                  <a:pt x="1074616" y="1181976"/>
                </a:lnTo>
                <a:lnTo>
                  <a:pt x="1075443" y="1191810"/>
                </a:lnTo>
                <a:lnTo>
                  <a:pt x="1044986" y="1188142"/>
                </a:lnTo>
                <a:lnTo>
                  <a:pt x="1043090" y="1197573"/>
                </a:lnTo>
                <a:lnTo>
                  <a:pt x="1036288" y="1201324"/>
                </a:lnTo>
                <a:lnTo>
                  <a:pt x="1039289" y="1205159"/>
                </a:lnTo>
                <a:lnTo>
                  <a:pt x="1034885" y="1206678"/>
                </a:lnTo>
                <a:lnTo>
                  <a:pt x="1039485" y="1214687"/>
                </a:lnTo>
                <a:lnTo>
                  <a:pt x="1028040" y="1212706"/>
                </a:lnTo>
                <a:lnTo>
                  <a:pt x="1029728" y="1217272"/>
                </a:lnTo>
                <a:lnTo>
                  <a:pt x="1023660" y="1221010"/>
                </a:lnTo>
                <a:lnTo>
                  <a:pt x="1026837" y="1226529"/>
                </a:lnTo>
                <a:lnTo>
                  <a:pt x="1022412" y="1231771"/>
                </a:lnTo>
                <a:lnTo>
                  <a:pt x="1017984" y="1230596"/>
                </a:lnTo>
                <a:lnTo>
                  <a:pt x="1014693" y="1236906"/>
                </a:lnTo>
                <a:lnTo>
                  <a:pt x="1003633" y="1240073"/>
                </a:lnTo>
                <a:lnTo>
                  <a:pt x="998380" y="1248895"/>
                </a:lnTo>
                <a:lnTo>
                  <a:pt x="993078" y="1249296"/>
                </a:lnTo>
                <a:lnTo>
                  <a:pt x="990631" y="1262401"/>
                </a:lnTo>
                <a:lnTo>
                  <a:pt x="987207" y="1260296"/>
                </a:lnTo>
                <a:lnTo>
                  <a:pt x="980791" y="1266170"/>
                </a:lnTo>
                <a:lnTo>
                  <a:pt x="973714" y="1262194"/>
                </a:lnTo>
                <a:lnTo>
                  <a:pt x="950018" y="1281073"/>
                </a:lnTo>
                <a:lnTo>
                  <a:pt x="942241" y="1309808"/>
                </a:lnTo>
                <a:lnTo>
                  <a:pt x="954676" y="1321456"/>
                </a:lnTo>
                <a:lnTo>
                  <a:pt x="950985" y="1324121"/>
                </a:lnTo>
                <a:lnTo>
                  <a:pt x="946777" y="1344657"/>
                </a:lnTo>
                <a:lnTo>
                  <a:pt x="956468" y="1351639"/>
                </a:lnTo>
                <a:lnTo>
                  <a:pt x="961829" y="1373367"/>
                </a:lnTo>
                <a:lnTo>
                  <a:pt x="970711" y="1384538"/>
                </a:lnTo>
                <a:lnTo>
                  <a:pt x="973399" y="1418683"/>
                </a:lnTo>
                <a:lnTo>
                  <a:pt x="964570" y="1423487"/>
                </a:lnTo>
                <a:lnTo>
                  <a:pt x="964105" y="1447947"/>
                </a:lnTo>
                <a:lnTo>
                  <a:pt x="958803" y="1448027"/>
                </a:lnTo>
                <a:lnTo>
                  <a:pt x="954267" y="1455371"/>
                </a:lnTo>
                <a:lnTo>
                  <a:pt x="946675" y="1454710"/>
                </a:lnTo>
                <a:lnTo>
                  <a:pt x="942375" y="1465695"/>
                </a:lnTo>
                <a:lnTo>
                  <a:pt x="919394" y="1461500"/>
                </a:lnTo>
                <a:lnTo>
                  <a:pt x="889950" y="1495056"/>
                </a:lnTo>
                <a:lnTo>
                  <a:pt x="881861" y="1496704"/>
                </a:lnTo>
                <a:lnTo>
                  <a:pt x="870073" y="1493517"/>
                </a:lnTo>
                <a:lnTo>
                  <a:pt x="867262" y="1468859"/>
                </a:lnTo>
                <a:lnTo>
                  <a:pt x="869542" y="1463462"/>
                </a:lnTo>
                <a:lnTo>
                  <a:pt x="879460" y="1464394"/>
                </a:lnTo>
                <a:lnTo>
                  <a:pt x="889430" y="1454280"/>
                </a:lnTo>
                <a:lnTo>
                  <a:pt x="884096" y="1442619"/>
                </a:lnTo>
                <a:lnTo>
                  <a:pt x="889288" y="1441573"/>
                </a:lnTo>
                <a:lnTo>
                  <a:pt x="894472" y="1450165"/>
                </a:lnTo>
                <a:lnTo>
                  <a:pt x="892368" y="1434963"/>
                </a:lnTo>
                <a:lnTo>
                  <a:pt x="887387" y="1435550"/>
                </a:lnTo>
                <a:lnTo>
                  <a:pt x="889421" y="1432117"/>
                </a:lnTo>
                <a:lnTo>
                  <a:pt x="880382" y="1432526"/>
                </a:lnTo>
                <a:lnTo>
                  <a:pt x="873318" y="1425440"/>
                </a:lnTo>
                <a:lnTo>
                  <a:pt x="859294" y="1435768"/>
                </a:lnTo>
                <a:lnTo>
                  <a:pt x="847530" y="1432510"/>
                </a:lnTo>
                <a:lnTo>
                  <a:pt x="838990" y="1439432"/>
                </a:lnTo>
                <a:lnTo>
                  <a:pt x="813901" y="1441073"/>
                </a:lnTo>
                <a:lnTo>
                  <a:pt x="811631" y="1447347"/>
                </a:lnTo>
                <a:lnTo>
                  <a:pt x="801449" y="1450991"/>
                </a:lnTo>
                <a:lnTo>
                  <a:pt x="799865" y="1465343"/>
                </a:lnTo>
                <a:lnTo>
                  <a:pt x="784522" y="1471043"/>
                </a:lnTo>
                <a:lnTo>
                  <a:pt x="777847" y="1482037"/>
                </a:lnTo>
                <a:lnTo>
                  <a:pt x="776438" y="1491710"/>
                </a:lnTo>
                <a:lnTo>
                  <a:pt x="785346" y="1498447"/>
                </a:lnTo>
                <a:lnTo>
                  <a:pt x="786226" y="1507840"/>
                </a:lnTo>
                <a:lnTo>
                  <a:pt x="781267" y="1515822"/>
                </a:lnTo>
                <a:lnTo>
                  <a:pt x="774068" y="1517610"/>
                </a:lnTo>
                <a:lnTo>
                  <a:pt x="774773" y="1527461"/>
                </a:lnTo>
                <a:lnTo>
                  <a:pt x="764693" y="1549114"/>
                </a:lnTo>
                <a:lnTo>
                  <a:pt x="745516" y="1546547"/>
                </a:lnTo>
                <a:lnTo>
                  <a:pt x="734150" y="1551696"/>
                </a:lnTo>
                <a:lnTo>
                  <a:pt x="719774" y="1547893"/>
                </a:lnTo>
                <a:lnTo>
                  <a:pt x="704890" y="1555665"/>
                </a:lnTo>
                <a:lnTo>
                  <a:pt x="686849" y="1557413"/>
                </a:lnTo>
                <a:lnTo>
                  <a:pt x="670626" y="1566852"/>
                </a:lnTo>
                <a:lnTo>
                  <a:pt x="668305" y="1572148"/>
                </a:lnTo>
                <a:lnTo>
                  <a:pt x="661558" y="1573264"/>
                </a:lnTo>
                <a:lnTo>
                  <a:pt x="655574" y="1582302"/>
                </a:lnTo>
                <a:lnTo>
                  <a:pt x="647988" y="1577588"/>
                </a:lnTo>
                <a:lnTo>
                  <a:pt x="645326" y="1569452"/>
                </a:lnTo>
                <a:lnTo>
                  <a:pt x="627157" y="1571366"/>
                </a:lnTo>
                <a:lnTo>
                  <a:pt x="621033" y="1563759"/>
                </a:lnTo>
                <a:lnTo>
                  <a:pt x="596267" y="1559565"/>
                </a:lnTo>
                <a:lnTo>
                  <a:pt x="583782" y="1547327"/>
                </a:lnTo>
                <a:lnTo>
                  <a:pt x="575232" y="1544546"/>
                </a:lnTo>
                <a:lnTo>
                  <a:pt x="569428" y="1536087"/>
                </a:lnTo>
                <a:lnTo>
                  <a:pt x="565502" y="1516359"/>
                </a:lnTo>
                <a:lnTo>
                  <a:pt x="528381" y="1509824"/>
                </a:lnTo>
                <a:lnTo>
                  <a:pt x="524468" y="1512053"/>
                </a:lnTo>
                <a:lnTo>
                  <a:pt x="528721" y="1517559"/>
                </a:lnTo>
                <a:lnTo>
                  <a:pt x="514151" y="1531337"/>
                </a:lnTo>
                <a:lnTo>
                  <a:pt x="518263" y="1539416"/>
                </a:lnTo>
                <a:lnTo>
                  <a:pt x="512850" y="1541481"/>
                </a:lnTo>
                <a:lnTo>
                  <a:pt x="505541" y="1540484"/>
                </a:lnTo>
                <a:lnTo>
                  <a:pt x="503949" y="1534574"/>
                </a:lnTo>
                <a:lnTo>
                  <a:pt x="479552" y="1529079"/>
                </a:lnTo>
                <a:lnTo>
                  <a:pt x="461906" y="1533527"/>
                </a:lnTo>
                <a:lnTo>
                  <a:pt x="462775" y="1514002"/>
                </a:lnTo>
                <a:lnTo>
                  <a:pt x="442749" y="1486937"/>
                </a:lnTo>
                <a:lnTo>
                  <a:pt x="433139" y="1486614"/>
                </a:lnTo>
                <a:lnTo>
                  <a:pt x="429651" y="1491212"/>
                </a:lnTo>
                <a:lnTo>
                  <a:pt x="427855" y="1487259"/>
                </a:lnTo>
                <a:lnTo>
                  <a:pt x="424319" y="1489775"/>
                </a:lnTo>
                <a:lnTo>
                  <a:pt x="410689" y="1484963"/>
                </a:lnTo>
                <a:lnTo>
                  <a:pt x="397985" y="1489701"/>
                </a:lnTo>
                <a:lnTo>
                  <a:pt x="395717" y="1484726"/>
                </a:lnTo>
                <a:lnTo>
                  <a:pt x="391072" y="1485409"/>
                </a:lnTo>
                <a:lnTo>
                  <a:pt x="389821" y="1491193"/>
                </a:lnTo>
                <a:lnTo>
                  <a:pt x="377189" y="1489566"/>
                </a:lnTo>
                <a:lnTo>
                  <a:pt x="371472" y="1485438"/>
                </a:lnTo>
                <a:lnTo>
                  <a:pt x="373957" y="1481433"/>
                </a:lnTo>
                <a:lnTo>
                  <a:pt x="369762" y="1482250"/>
                </a:lnTo>
                <a:lnTo>
                  <a:pt x="371634" y="1477784"/>
                </a:lnTo>
                <a:lnTo>
                  <a:pt x="353048" y="1478227"/>
                </a:lnTo>
                <a:lnTo>
                  <a:pt x="349447" y="1472778"/>
                </a:lnTo>
                <a:close/>
              </a:path>
            </a:pathLst>
          </a:custGeom>
          <a:solidFill>
            <a:srgbClr val="F2F2F2"/>
          </a:solidFill>
          <a:ln w="6985">
            <a:solidFill>
              <a:srgbClr val="A3A3A3"/>
            </a:solidFill>
          </a:ln>
          <a:effectLst/>
        </p:spPr>
        <p:txBody>
          <a:bodyPr rtlCol="0" anchor="ctr"/>
          <a:lstStyle/>
          <a:p>
            <a:pPr algn="ctr"/>
            <a:endParaRPr/>
          </a:p>
        </p:txBody>
      </p:sp>
      <p:sp>
        <p:nvSpPr>
          <p:cNvPr id="48" name="Galicia · polígono 54"/>
          <p:cNvSpPr/>
          <p:nvPr/>
        </p:nvSpPr>
        <p:spPr>
          <a:xfrm>
            <a:off x="2043697" y="2011999"/>
            <a:ext cx="754218" cy="794597"/>
          </a:xfrm>
          <a:custGeom>
            <a:avLst/>
            <a:gdLst/>
            <a:ahLst/>
            <a:cxnLst/>
            <a:rect l="l" t="t" r="r" b="b"/>
            <a:pathLst>
              <a:path w="1236424" h="1302619">
                <a:moveTo>
                  <a:pt x="37788" y="562315"/>
                </a:moveTo>
                <a:lnTo>
                  <a:pt x="32476" y="563665"/>
                </a:lnTo>
                <a:lnTo>
                  <a:pt x="32589" y="572740"/>
                </a:lnTo>
                <a:lnTo>
                  <a:pt x="18584" y="577429"/>
                </a:lnTo>
                <a:lnTo>
                  <a:pt x="18670" y="585948"/>
                </a:lnTo>
                <a:lnTo>
                  <a:pt x="21828" y="584249"/>
                </a:lnTo>
                <a:lnTo>
                  <a:pt x="13497" y="603574"/>
                </a:lnTo>
                <a:lnTo>
                  <a:pt x="9179" y="595644"/>
                </a:lnTo>
                <a:lnTo>
                  <a:pt x="12264" y="583563"/>
                </a:lnTo>
                <a:lnTo>
                  <a:pt x="8526" y="577190"/>
                </a:lnTo>
                <a:lnTo>
                  <a:pt x="1480" y="575187"/>
                </a:lnTo>
                <a:lnTo>
                  <a:pt x="4715" y="569697"/>
                </a:lnTo>
                <a:lnTo>
                  <a:pt x="5559" y="565909"/>
                </a:lnTo>
                <a:lnTo>
                  <a:pt x="4130" y="564240"/>
                </a:lnTo>
                <a:lnTo>
                  <a:pt x="9198" y="562016"/>
                </a:lnTo>
                <a:lnTo>
                  <a:pt x="9461" y="559704"/>
                </a:lnTo>
                <a:lnTo>
                  <a:pt x="7962" y="555991"/>
                </a:lnTo>
                <a:lnTo>
                  <a:pt x="8400" y="554116"/>
                </a:lnTo>
                <a:lnTo>
                  <a:pt x="10679" y="553097"/>
                </a:lnTo>
                <a:lnTo>
                  <a:pt x="11946" y="549109"/>
                </a:lnTo>
                <a:lnTo>
                  <a:pt x="12777" y="549722"/>
                </a:lnTo>
                <a:lnTo>
                  <a:pt x="13519" y="549862"/>
                </a:lnTo>
                <a:lnTo>
                  <a:pt x="15716" y="548524"/>
                </a:lnTo>
                <a:lnTo>
                  <a:pt x="19177" y="542220"/>
                </a:lnTo>
                <a:lnTo>
                  <a:pt x="21078" y="522951"/>
                </a:lnTo>
                <a:lnTo>
                  <a:pt x="16672" y="516701"/>
                </a:lnTo>
                <a:lnTo>
                  <a:pt x="10521" y="516453"/>
                </a:lnTo>
                <a:lnTo>
                  <a:pt x="9726" y="507807"/>
                </a:lnTo>
                <a:lnTo>
                  <a:pt x="6669" y="495860"/>
                </a:lnTo>
                <a:lnTo>
                  <a:pt x="0" y="493558"/>
                </a:lnTo>
                <a:lnTo>
                  <a:pt x="783" y="487530"/>
                </a:lnTo>
                <a:lnTo>
                  <a:pt x="3918" y="485822"/>
                </a:lnTo>
                <a:lnTo>
                  <a:pt x="11696" y="495428"/>
                </a:lnTo>
                <a:lnTo>
                  <a:pt x="16054" y="489671"/>
                </a:lnTo>
                <a:lnTo>
                  <a:pt x="18823" y="492554"/>
                </a:lnTo>
                <a:lnTo>
                  <a:pt x="24782" y="477473"/>
                </a:lnTo>
                <a:lnTo>
                  <a:pt x="20826" y="464794"/>
                </a:lnTo>
                <a:lnTo>
                  <a:pt x="25701" y="463377"/>
                </a:lnTo>
                <a:lnTo>
                  <a:pt x="27603" y="468809"/>
                </a:lnTo>
                <a:lnTo>
                  <a:pt x="30738" y="464597"/>
                </a:lnTo>
                <a:lnTo>
                  <a:pt x="38524" y="466282"/>
                </a:lnTo>
                <a:lnTo>
                  <a:pt x="38917" y="449418"/>
                </a:lnTo>
                <a:lnTo>
                  <a:pt x="42824" y="457417"/>
                </a:lnTo>
                <a:lnTo>
                  <a:pt x="49413" y="456023"/>
                </a:lnTo>
                <a:lnTo>
                  <a:pt x="53279" y="465194"/>
                </a:lnTo>
                <a:lnTo>
                  <a:pt x="57057" y="463073"/>
                </a:lnTo>
                <a:lnTo>
                  <a:pt x="56476" y="456483"/>
                </a:lnTo>
                <a:lnTo>
                  <a:pt x="64376" y="455208"/>
                </a:lnTo>
                <a:lnTo>
                  <a:pt x="68784" y="441102"/>
                </a:lnTo>
                <a:lnTo>
                  <a:pt x="64388" y="437358"/>
                </a:lnTo>
                <a:lnTo>
                  <a:pt x="65734" y="423865"/>
                </a:lnTo>
                <a:lnTo>
                  <a:pt x="62694" y="434044"/>
                </a:lnTo>
                <a:lnTo>
                  <a:pt x="56056" y="439724"/>
                </a:lnTo>
                <a:lnTo>
                  <a:pt x="59105" y="442545"/>
                </a:lnTo>
                <a:lnTo>
                  <a:pt x="52146" y="444078"/>
                </a:lnTo>
                <a:lnTo>
                  <a:pt x="41134" y="424645"/>
                </a:lnTo>
                <a:lnTo>
                  <a:pt x="41915" y="417775"/>
                </a:lnTo>
                <a:lnTo>
                  <a:pt x="48960" y="422777"/>
                </a:lnTo>
                <a:lnTo>
                  <a:pt x="50831" y="417484"/>
                </a:lnTo>
                <a:lnTo>
                  <a:pt x="52307" y="418634"/>
                </a:lnTo>
                <a:lnTo>
                  <a:pt x="54699" y="418373"/>
                </a:lnTo>
                <a:lnTo>
                  <a:pt x="58175" y="413561"/>
                </a:lnTo>
                <a:lnTo>
                  <a:pt x="60933" y="398183"/>
                </a:lnTo>
                <a:lnTo>
                  <a:pt x="67257" y="403683"/>
                </a:lnTo>
                <a:lnTo>
                  <a:pt x="72038" y="401664"/>
                </a:lnTo>
                <a:lnTo>
                  <a:pt x="72666" y="395689"/>
                </a:lnTo>
                <a:lnTo>
                  <a:pt x="79555" y="398474"/>
                </a:lnTo>
                <a:lnTo>
                  <a:pt x="82247" y="393726"/>
                </a:lnTo>
                <a:lnTo>
                  <a:pt x="89794" y="396530"/>
                </a:lnTo>
                <a:lnTo>
                  <a:pt x="91546" y="401932"/>
                </a:lnTo>
                <a:lnTo>
                  <a:pt x="96825" y="400955"/>
                </a:lnTo>
                <a:lnTo>
                  <a:pt x="97641" y="399313"/>
                </a:lnTo>
                <a:lnTo>
                  <a:pt x="97538" y="397168"/>
                </a:lnTo>
                <a:lnTo>
                  <a:pt x="100049" y="400070"/>
                </a:lnTo>
                <a:lnTo>
                  <a:pt x="103354" y="399894"/>
                </a:lnTo>
                <a:lnTo>
                  <a:pt x="101728" y="400756"/>
                </a:lnTo>
                <a:lnTo>
                  <a:pt x="101304" y="405431"/>
                </a:lnTo>
                <a:lnTo>
                  <a:pt x="104062" y="402054"/>
                </a:lnTo>
                <a:lnTo>
                  <a:pt x="107294" y="405028"/>
                </a:lnTo>
                <a:lnTo>
                  <a:pt x="125782" y="395141"/>
                </a:lnTo>
                <a:lnTo>
                  <a:pt x="129352" y="382348"/>
                </a:lnTo>
                <a:lnTo>
                  <a:pt x="134010" y="383646"/>
                </a:lnTo>
                <a:lnTo>
                  <a:pt x="140217" y="376379"/>
                </a:lnTo>
                <a:lnTo>
                  <a:pt x="138747" y="370529"/>
                </a:lnTo>
                <a:lnTo>
                  <a:pt x="146907" y="381881"/>
                </a:lnTo>
                <a:lnTo>
                  <a:pt x="152228" y="378022"/>
                </a:lnTo>
                <a:lnTo>
                  <a:pt x="154174" y="373235"/>
                </a:lnTo>
                <a:lnTo>
                  <a:pt x="155058" y="374742"/>
                </a:lnTo>
                <a:lnTo>
                  <a:pt x="158653" y="376846"/>
                </a:lnTo>
                <a:lnTo>
                  <a:pt x="161210" y="375871"/>
                </a:lnTo>
                <a:lnTo>
                  <a:pt x="161000" y="373755"/>
                </a:lnTo>
                <a:lnTo>
                  <a:pt x="166569" y="374028"/>
                </a:lnTo>
                <a:lnTo>
                  <a:pt x="167469" y="372250"/>
                </a:lnTo>
                <a:lnTo>
                  <a:pt x="173993" y="374871"/>
                </a:lnTo>
                <a:lnTo>
                  <a:pt x="167730" y="350672"/>
                </a:lnTo>
                <a:lnTo>
                  <a:pt x="165647" y="349416"/>
                </a:lnTo>
                <a:lnTo>
                  <a:pt x="164162" y="349481"/>
                </a:lnTo>
                <a:lnTo>
                  <a:pt x="156124" y="351649"/>
                </a:lnTo>
                <a:lnTo>
                  <a:pt x="152011" y="344669"/>
                </a:lnTo>
                <a:lnTo>
                  <a:pt x="149172" y="343218"/>
                </a:lnTo>
                <a:lnTo>
                  <a:pt x="151767" y="341840"/>
                </a:lnTo>
                <a:lnTo>
                  <a:pt x="152290" y="338211"/>
                </a:lnTo>
                <a:lnTo>
                  <a:pt x="162978" y="335291"/>
                </a:lnTo>
                <a:lnTo>
                  <a:pt x="165787" y="330646"/>
                </a:lnTo>
                <a:lnTo>
                  <a:pt x="179789" y="338428"/>
                </a:lnTo>
                <a:lnTo>
                  <a:pt x="180908" y="330695"/>
                </a:lnTo>
                <a:lnTo>
                  <a:pt x="184175" y="329049"/>
                </a:lnTo>
                <a:lnTo>
                  <a:pt x="184962" y="329434"/>
                </a:lnTo>
                <a:lnTo>
                  <a:pt x="184557" y="330506"/>
                </a:lnTo>
                <a:lnTo>
                  <a:pt x="185164" y="331195"/>
                </a:lnTo>
                <a:lnTo>
                  <a:pt x="187034" y="331622"/>
                </a:lnTo>
                <a:lnTo>
                  <a:pt x="190061" y="330352"/>
                </a:lnTo>
                <a:lnTo>
                  <a:pt x="187622" y="324490"/>
                </a:lnTo>
                <a:lnTo>
                  <a:pt x="189979" y="322481"/>
                </a:lnTo>
                <a:lnTo>
                  <a:pt x="187456" y="312656"/>
                </a:lnTo>
                <a:lnTo>
                  <a:pt x="200609" y="313163"/>
                </a:lnTo>
                <a:lnTo>
                  <a:pt x="204927" y="318232"/>
                </a:lnTo>
                <a:lnTo>
                  <a:pt x="207317" y="310929"/>
                </a:lnTo>
                <a:lnTo>
                  <a:pt x="212475" y="315296"/>
                </a:lnTo>
                <a:lnTo>
                  <a:pt x="218030" y="313557"/>
                </a:lnTo>
                <a:lnTo>
                  <a:pt x="221465" y="296523"/>
                </a:lnTo>
                <a:lnTo>
                  <a:pt x="223446" y="297242"/>
                </a:lnTo>
                <a:lnTo>
                  <a:pt x="225861" y="297192"/>
                </a:lnTo>
                <a:lnTo>
                  <a:pt x="228403" y="307660"/>
                </a:lnTo>
                <a:lnTo>
                  <a:pt x="238337" y="308822"/>
                </a:lnTo>
                <a:lnTo>
                  <a:pt x="240105" y="317590"/>
                </a:lnTo>
                <a:lnTo>
                  <a:pt x="248531" y="323950"/>
                </a:lnTo>
                <a:lnTo>
                  <a:pt x="254914" y="326961"/>
                </a:lnTo>
                <a:lnTo>
                  <a:pt x="259320" y="324921"/>
                </a:lnTo>
                <a:lnTo>
                  <a:pt x="261852" y="328230"/>
                </a:lnTo>
                <a:lnTo>
                  <a:pt x="266486" y="330274"/>
                </a:lnTo>
                <a:lnTo>
                  <a:pt x="276991" y="327212"/>
                </a:lnTo>
                <a:lnTo>
                  <a:pt x="278449" y="331949"/>
                </a:lnTo>
                <a:lnTo>
                  <a:pt x="283890" y="333141"/>
                </a:lnTo>
                <a:lnTo>
                  <a:pt x="319041" y="321633"/>
                </a:lnTo>
                <a:lnTo>
                  <a:pt x="334146" y="311723"/>
                </a:lnTo>
                <a:lnTo>
                  <a:pt x="335704" y="314703"/>
                </a:lnTo>
                <a:lnTo>
                  <a:pt x="341773" y="312298"/>
                </a:lnTo>
                <a:lnTo>
                  <a:pt x="342446" y="316189"/>
                </a:lnTo>
                <a:lnTo>
                  <a:pt x="344358" y="316094"/>
                </a:lnTo>
                <a:lnTo>
                  <a:pt x="346662" y="314512"/>
                </a:lnTo>
                <a:lnTo>
                  <a:pt x="352941" y="318702"/>
                </a:lnTo>
                <a:lnTo>
                  <a:pt x="364615" y="317954"/>
                </a:lnTo>
                <a:lnTo>
                  <a:pt x="383160" y="305920"/>
                </a:lnTo>
                <a:lnTo>
                  <a:pt x="382773" y="303994"/>
                </a:lnTo>
                <a:lnTo>
                  <a:pt x="378436" y="301738"/>
                </a:lnTo>
                <a:lnTo>
                  <a:pt x="377046" y="299030"/>
                </a:lnTo>
                <a:lnTo>
                  <a:pt x="383185" y="303829"/>
                </a:lnTo>
                <a:lnTo>
                  <a:pt x="385982" y="294724"/>
                </a:lnTo>
                <a:lnTo>
                  <a:pt x="377006" y="290550"/>
                </a:lnTo>
                <a:lnTo>
                  <a:pt x="372565" y="297255"/>
                </a:lnTo>
                <a:lnTo>
                  <a:pt x="369457" y="296338"/>
                </a:lnTo>
                <a:lnTo>
                  <a:pt x="374388" y="291234"/>
                </a:lnTo>
                <a:lnTo>
                  <a:pt x="390273" y="286136"/>
                </a:lnTo>
                <a:lnTo>
                  <a:pt x="391702" y="291621"/>
                </a:lnTo>
                <a:lnTo>
                  <a:pt x="397775" y="291399"/>
                </a:lnTo>
                <a:lnTo>
                  <a:pt x="406698" y="286845"/>
                </a:lnTo>
                <a:lnTo>
                  <a:pt x="405631" y="279646"/>
                </a:lnTo>
                <a:lnTo>
                  <a:pt x="411502" y="278559"/>
                </a:lnTo>
                <a:lnTo>
                  <a:pt x="414819" y="272529"/>
                </a:lnTo>
                <a:lnTo>
                  <a:pt x="429699" y="280640"/>
                </a:lnTo>
                <a:lnTo>
                  <a:pt x="432264" y="277107"/>
                </a:lnTo>
                <a:lnTo>
                  <a:pt x="428394" y="270190"/>
                </a:lnTo>
                <a:lnTo>
                  <a:pt x="433598" y="266915"/>
                </a:lnTo>
                <a:lnTo>
                  <a:pt x="438141" y="270143"/>
                </a:lnTo>
                <a:lnTo>
                  <a:pt x="435382" y="272608"/>
                </a:lnTo>
                <a:lnTo>
                  <a:pt x="439542" y="279778"/>
                </a:lnTo>
                <a:lnTo>
                  <a:pt x="446305" y="283383"/>
                </a:lnTo>
                <a:lnTo>
                  <a:pt x="434821" y="280367"/>
                </a:lnTo>
                <a:lnTo>
                  <a:pt x="432040" y="284361"/>
                </a:lnTo>
                <a:lnTo>
                  <a:pt x="439855" y="285806"/>
                </a:lnTo>
                <a:lnTo>
                  <a:pt x="436653" y="286438"/>
                </a:lnTo>
                <a:lnTo>
                  <a:pt x="441161" y="290911"/>
                </a:lnTo>
                <a:lnTo>
                  <a:pt x="442682" y="290337"/>
                </a:lnTo>
                <a:lnTo>
                  <a:pt x="444112" y="292150"/>
                </a:lnTo>
                <a:lnTo>
                  <a:pt x="440585" y="292544"/>
                </a:lnTo>
                <a:lnTo>
                  <a:pt x="440210" y="300369"/>
                </a:lnTo>
                <a:lnTo>
                  <a:pt x="455126" y="297679"/>
                </a:lnTo>
                <a:lnTo>
                  <a:pt x="459541" y="294163"/>
                </a:lnTo>
                <a:lnTo>
                  <a:pt x="456971" y="289233"/>
                </a:lnTo>
                <a:lnTo>
                  <a:pt x="463147" y="282045"/>
                </a:lnTo>
                <a:lnTo>
                  <a:pt x="460396" y="279175"/>
                </a:lnTo>
                <a:lnTo>
                  <a:pt x="463842" y="275567"/>
                </a:lnTo>
                <a:lnTo>
                  <a:pt x="460622" y="271590"/>
                </a:lnTo>
                <a:lnTo>
                  <a:pt x="455385" y="273066"/>
                </a:lnTo>
                <a:lnTo>
                  <a:pt x="459106" y="269935"/>
                </a:lnTo>
                <a:lnTo>
                  <a:pt x="455501" y="266660"/>
                </a:lnTo>
                <a:lnTo>
                  <a:pt x="460753" y="266706"/>
                </a:lnTo>
                <a:lnTo>
                  <a:pt x="457749" y="262883"/>
                </a:lnTo>
                <a:lnTo>
                  <a:pt x="460767" y="262467"/>
                </a:lnTo>
                <a:lnTo>
                  <a:pt x="461357" y="260879"/>
                </a:lnTo>
                <a:lnTo>
                  <a:pt x="478829" y="256506"/>
                </a:lnTo>
                <a:lnTo>
                  <a:pt x="483596" y="261692"/>
                </a:lnTo>
                <a:lnTo>
                  <a:pt x="483810" y="270074"/>
                </a:lnTo>
                <a:lnTo>
                  <a:pt x="497917" y="270526"/>
                </a:lnTo>
                <a:lnTo>
                  <a:pt x="501458" y="280343"/>
                </a:lnTo>
                <a:lnTo>
                  <a:pt x="510077" y="284855"/>
                </a:lnTo>
                <a:lnTo>
                  <a:pt x="505975" y="285168"/>
                </a:lnTo>
                <a:lnTo>
                  <a:pt x="509000" y="287473"/>
                </a:lnTo>
                <a:lnTo>
                  <a:pt x="505709" y="293136"/>
                </a:lnTo>
                <a:lnTo>
                  <a:pt x="526052" y="308075"/>
                </a:lnTo>
                <a:lnTo>
                  <a:pt x="523679" y="300129"/>
                </a:lnTo>
                <a:lnTo>
                  <a:pt x="529509" y="302929"/>
                </a:lnTo>
                <a:lnTo>
                  <a:pt x="520430" y="291121"/>
                </a:lnTo>
                <a:lnTo>
                  <a:pt x="526037" y="284984"/>
                </a:lnTo>
                <a:lnTo>
                  <a:pt x="521763" y="281829"/>
                </a:lnTo>
                <a:lnTo>
                  <a:pt x="519198" y="268956"/>
                </a:lnTo>
                <a:lnTo>
                  <a:pt x="527469" y="254202"/>
                </a:lnTo>
                <a:lnTo>
                  <a:pt x="542040" y="252262"/>
                </a:lnTo>
                <a:lnTo>
                  <a:pt x="542967" y="247077"/>
                </a:lnTo>
                <a:lnTo>
                  <a:pt x="531172" y="242603"/>
                </a:lnTo>
                <a:lnTo>
                  <a:pt x="522676" y="248403"/>
                </a:lnTo>
                <a:lnTo>
                  <a:pt x="514320" y="240847"/>
                </a:lnTo>
                <a:lnTo>
                  <a:pt x="509015" y="243720"/>
                </a:lnTo>
                <a:lnTo>
                  <a:pt x="511128" y="247520"/>
                </a:lnTo>
                <a:lnTo>
                  <a:pt x="501703" y="248428"/>
                </a:lnTo>
                <a:lnTo>
                  <a:pt x="500836" y="244030"/>
                </a:lnTo>
                <a:lnTo>
                  <a:pt x="491909" y="235982"/>
                </a:lnTo>
                <a:lnTo>
                  <a:pt x="483813" y="236774"/>
                </a:lnTo>
                <a:lnTo>
                  <a:pt x="474156" y="230418"/>
                </a:lnTo>
                <a:lnTo>
                  <a:pt x="480813" y="229262"/>
                </a:lnTo>
                <a:lnTo>
                  <a:pt x="476072" y="224263"/>
                </a:lnTo>
                <a:lnTo>
                  <a:pt x="496375" y="218149"/>
                </a:lnTo>
                <a:lnTo>
                  <a:pt x="498129" y="223964"/>
                </a:lnTo>
                <a:lnTo>
                  <a:pt x="503847" y="216372"/>
                </a:lnTo>
                <a:lnTo>
                  <a:pt x="507845" y="220115"/>
                </a:lnTo>
                <a:lnTo>
                  <a:pt x="510615" y="220053"/>
                </a:lnTo>
                <a:lnTo>
                  <a:pt x="515160" y="218684"/>
                </a:lnTo>
                <a:lnTo>
                  <a:pt x="514101" y="219264"/>
                </a:lnTo>
                <a:lnTo>
                  <a:pt x="515079" y="223737"/>
                </a:lnTo>
                <a:lnTo>
                  <a:pt x="529592" y="220426"/>
                </a:lnTo>
                <a:lnTo>
                  <a:pt x="534110" y="217562"/>
                </a:lnTo>
                <a:lnTo>
                  <a:pt x="533601" y="212730"/>
                </a:lnTo>
                <a:lnTo>
                  <a:pt x="539208" y="212229"/>
                </a:lnTo>
                <a:lnTo>
                  <a:pt x="533594" y="210610"/>
                </a:lnTo>
                <a:lnTo>
                  <a:pt x="538422" y="205239"/>
                </a:lnTo>
                <a:lnTo>
                  <a:pt x="542093" y="209312"/>
                </a:lnTo>
                <a:lnTo>
                  <a:pt x="544941" y="206851"/>
                </a:lnTo>
                <a:lnTo>
                  <a:pt x="548099" y="196117"/>
                </a:lnTo>
                <a:lnTo>
                  <a:pt x="544733" y="194947"/>
                </a:lnTo>
                <a:lnTo>
                  <a:pt x="553263" y="191204"/>
                </a:lnTo>
                <a:lnTo>
                  <a:pt x="549216" y="192126"/>
                </a:lnTo>
                <a:lnTo>
                  <a:pt x="551900" y="190159"/>
                </a:lnTo>
                <a:lnTo>
                  <a:pt x="553719" y="182303"/>
                </a:lnTo>
                <a:lnTo>
                  <a:pt x="548952" y="185751"/>
                </a:lnTo>
                <a:lnTo>
                  <a:pt x="545380" y="183678"/>
                </a:lnTo>
                <a:lnTo>
                  <a:pt x="543570" y="195414"/>
                </a:lnTo>
                <a:lnTo>
                  <a:pt x="533131" y="200904"/>
                </a:lnTo>
                <a:lnTo>
                  <a:pt x="531464" y="203393"/>
                </a:lnTo>
                <a:lnTo>
                  <a:pt x="532904" y="202992"/>
                </a:lnTo>
                <a:lnTo>
                  <a:pt x="536965" y="203932"/>
                </a:lnTo>
                <a:lnTo>
                  <a:pt x="530068" y="209074"/>
                </a:lnTo>
                <a:lnTo>
                  <a:pt x="527320" y="209402"/>
                </a:lnTo>
                <a:lnTo>
                  <a:pt x="524764" y="208524"/>
                </a:lnTo>
                <a:lnTo>
                  <a:pt x="523753" y="204554"/>
                </a:lnTo>
                <a:lnTo>
                  <a:pt x="514207" y="212883"/>
                </a:lnTo>
                <a:lnTo>
                  <a:pt x="515156" y="206292"/>
                </a:lnTo>
                <a:lnTo>
                  <a:pt x="511072" y="211319"/>
                </a:lnTo>
                <a:lnTo>
                  <a:pt x="506893" y="209731"/>
                </a:lnTo>
                <a:lnTo>
                  <a:pt x="507504" y="198350"/>
                </a:lnTo>
                <a:lnTo>
                  <a:pt x="501756" y="202104"/>
                </a:lnTo>
                <a:lnTo>
                  <a:pt x="498419" y="215355"/>
                </a:lnTo>
                <a:lnTo>
                  <a:pt x="483223" y="219897"/>
                </a:lnTo>
                <a:lnTo>
                  <a:pt x="473895" y="213464"/>
                </a:lnTo>
                <a:lnTo>
                  <a:pt x="462341" y="221557"/>
                </a:lnTo>
                <a:lnTo>
                  <a:pt x="459009" y="217961"/>
                </a:lnTo>
                <a:lnTo>
                  <a:pt x="472647" y="195221"/>
                </a:lnTo>
                <a:lnTo>
                  <a:pt x="466590" y="185263"/>
                </a:lnTo>
                <a:lnTo>
                  <a:pt x="470544" y="176954"/>
                </a:lnTo>
                <a:lnTo>
                  <a:pt x="480524" y="176838"/>
                </a:lnTo>
                <a:lnTo>
                  <a:pt x="483903" y="170659"/>
                </a:lnTo>
                <a:lnTo>
                  <a:pt x="480418" y="162825"/>
                </a:lnTo>
                <a:lnTo>
                  <a:pt x="475419" y="163230"/>
                </a:lnTo>
                <a:lnTo>
                  <a:pt x="475080" y="157173"/>
                </a:lnTo>
                <a:lnTo>
                  <a:pt x="470590" y="157726"/>
                </a:lnTo>
                <a:lnTo>
                  <a:pt x="471504" y="150582"/>
                </a:lnTo>
                <a:lnTo>
                  <a:pt x="477298" y="147749"/>
                </a:lnTo>
                <a:lnTo>
                  <a:pt x="480226" y="154018"/>
                </a:lnTo>
                <a:lnTo>
                  <a:pt x="484662" y="156540"/>
                </a:lnTo>
                <a:lnTo>
                  <a:pt x="489979" y="153339"/>
                </a:lnTo>
                <a:lnTo>
                  <a:pt x="491234" y="155263"/>
                </a:lnTo>
                <a:lnTo>
                  <a:pt x="495486" y="157522"/>
                </a:lnTo>
                <a:lnTo>
                  <a:pt x="501359" y="155455"/>
                </a:lnTo>
                <a:lnTo>
                  <a:pt x="521938" y="139630"/>
                </a:lnTo>
                <a:lnTo>
                  <a:pt x="522393" y="132519"/>
                </a:lnTo>
                <a:lnTo>
                  <a:pt x="523160" y="133142"/>
                </a:lnTo>
                <a:lnTo>
                  <a:pt x="529123" y="129760"/>
                </a:lnTo>
                <a:lnTo>
                  <a:pt x="529774" y="125198"/>
                </a:lnTo>
                <a:lnTo>
                  <a:pt x="530617" y="125510"/>
                </a:lnTo>
                <a:lnTo>
                  <a:pt x="531106" y="124545"/>
                </a:lnTo>
                <a:lnTo>
                  <a:pt x="532196" y="125662"/>
                </a:lnTo>
                <a:lnTo>
                  <a:pt x="533929" y="125415"/>
                </a:lnTo>
                <a:lnTo>
                  <a:pt x="534344" y="122509"/>
                </a:lnTo>
                <a:lnTo>
                  <a:pt x="531624" y="119853"/>
                </a:lnTo>
                <a:lnTo>
                  <a:pt x="532897" y="118635"/>
                </a:lnTo>
                <a:lnTo>
                  <a:pt x="533329" y="119255"/>
                </a:lnTo>
                <a:lnTo>
                  <a:pt x="533924" y="118457"/>
                </a:lnTo>
                <a:lnTo>
                  <a:pt x="534061" y="119305"/>
                </a:lnTo>
                <a:lnTo>
                  <a:pt x="534718" y="119701"/>
                </a:lnTo>
                <a:lnTo>
                  <a:pt x="535725" y="118817"/>
                </a:lnTo>
                <a:lnTo>
                  <a:pt x="535871" y="113411"/>
                </a:lnTo>
                <a:lnTo>
                  <a:pt x="539867" y="112879"/>
                </a:lnTo>
                <a:lnTo>
                  <a:pt x="542950" y="119172"/>
                </a:lnTo>
                <a:lnTo>
                  <a:pt x="551726" y="117299"/>
                </a:lnTo>
                <a:lnTo>
                  <a:pt x="567556" y="98251"/>
                </a:lnTo>
                <a:lnTo>
                  <a:pt x="571882" y="100433"/>
                </a:lnTo>
                <a:lnTo>
                  <a:pt x="573222" y="95622"/>
                </a:lnTo>
                <a:lnTo>
                  <a:pt x="577957" y="95617"/>
                </a:lnTo>
                <a:lnTo>
                  <a:pt x="576864" y="92688"/>
                </a:lnTo>
                <a:lnTo>
                  <a:pt x="580854" y="91926"/>
                </a:lnTo>
                <a:lnTo>
                  <a:pt x="579416" y="89803"/>
                </a:lnTo>
                <a:lnTo>
                  <a:pt x="581088" y="89520"/>
                </a:lnTo>
                <a:lnTo>
                  <a:pt x="582366" y="85324"/>
                </a:lnTo>
                <a:lnTo>
                  <a:pt x="581694" y="83129"/>
                </a:lnTo>
                <a:lnTo>
                  <a:pt x="584813" y="86557"/>
                </a:lnTo>
                <a:lnTo>
                  <a:pt x="583949" y="88343"/>
                </a:lnTo>
                <a:lnTo>
                  <a:pt x="584641" y="91351"/>
                </a:lnTo>
                <a:lnTo>
                  <a:pt x="589404" y="98051"/>
                </a:lnTo>
                <a:lnTo>
                  <a:pt x="592948" y="93404"/>
                </a:lnTo>
                <a:lnTo>
                  <a:pt x="600683" y="94901"/>
                </a:lnTo>
                <a:lnTo>
                  <a:pt x="599773" y="87705"/>
                </a:lnTo>
                <a:lnTo>
                  <a:pt x="592844" y="90732"/>
                </a:lnTo>
                <a:lnTo>
                  <a:pt x="590076" y="87360"/>
                </a:lnTo>
                <a:lnTo>
                  <a:pt x="592643" y="78228"/>
                </a:lnTo>
                <a:lnTo>
                  <a:pt x="590124" y="72304"/>
                </a:lnTo>
                <a:lnTo>
                  <a:pt x="594538" y="72476"/>
                </a:lnTo>
                <a:lnTo>
                  <a:pt x="595123" y="66780"/>
                </a:lnTo>
                <a:lnTo>
                  <a:pt x="593684" y="63678"/>
                </a:lnTo>
                <a:lnTo>
                  <a:pt x="596073" y="62559"/>
                </a:lnTo>
                <a:lnTo>
                  <a:pt x="595735" y="58196"/>
                </a:lnTo>
                <a:lnTo>
                  <a:pt x="598766" y="57728"/>
                </a:lnTo>
                <a:lnTo>
                  <a:pt x="603340" y="51749"/>
                </a:lnTo>
                <a:lnTo>
                  <a:pt x="605082" y="53862"/>
                </a:lnTo>
                <a:lnTo>
                  <a:pt x="610742" y="51176"/>
                </a:lnTo>
                <a:lnTo>
                  <a:pt x="614316" y="54809"/>
                </a:lnTo>
                <a:lnTo>
                  <a:pt x="618689" y="52785"/>
                </a:lnTo>
                <a:lnTo>
                  <a:pt x="623231" y="57626"/>
                </a:lnTo>
                <a:lnTo>
                  <a:pt x="626439" y="57497"/>
                </a:lnTo>
                <a:lnTo>
                  <a:pt x="649439" y="42166"/>
                </a:lnTo>
                <a:lnTo>
                  <a:pt x="652363" y="31536"/>
                </a:lnTo>
                <a:lnTo>
                  <a:pt x="660541" y="34479"/>
                </a:lnTo>
                <a:lnTo>
                  <a:pt x="663844" y="32091"/>
                </a:lnTo>
                <a:lnTo>
                  <a:pt x="664164" y="29221"/>
                </a:lnTo>
                <a:lnTo>
                  <a:pt x="666607" y="27940"/>
                </a:lnTo>
                <a:lnTo>
                  <a:pt x="672645" y="14331"/>
                </a:lnTo>
                <a:lnTo>
                  <a:pt x="680019" y="18828"/>
                </a:lnTo>
                <a:lnTo>
                  <a:pt x="686372" y="16380"/>
                </a:lnTo>
                <a:lnTo>
                  <a:pt x="690039" y="11869"/>
                </a:lnTo>
                <a:lnTo>
                  <a:pt x="690106" y="13120"/>
                </a:lnTo>
                <a:lnTo>
                  <a:pt x="692443" y="16843"/>
                </a:lnTo>
                <a:lnTo>
                  <a:pt x="694410" y="18558"/>
                </a:lnTo>
                <a:lnTo>
                  <a:pt x="694436" y="20934"/>
                </a:lnTo>
                <a:lnTo>
                  <a:pt x="693028" y="38148"/>
                </a:lnTo>
                <a:lnTo>
                  <a:pt x="688264" y="37277"/>
                </a:lnTo>
                <a:lnTo>
                  <a:pt x="696402" y="44418"/>
                </a:lnTo>
                <a:lnTo>
                  <a:pt x="699230" y="54031"/>
                </a:lnTo>
                <a:lnTo>
                  <a:pt x="692484" y="53672"/>
                </a:lnTo>
                <a:lnTo>
                  <a:pt x="686342" y="45384"/>
                </a:lnTo>
                <a:lnTo>
                  <a:pt x="689555" y="56124"/>
                </a:lnTo>
                <a:lnTo>
                  <a:pt x="684466" y="60552"/>
                </a:lnTo>
                <a:lnTo>
                  <a:pt x="685602" y="69001"/>
                </a:lnTo>
                <a:lnTo>
                  <a:pt x="679266" y="67547"/>
                </a:lnTo>
                <a:lnTo>
                  <a:pt x="678648" y="71055"/>
                </a:lnTo>
                <a:lnTo>
                  <a:pt x="688597" y="73926"/>
                </a:lnTo>
                <a:lnTo>
                  <a:pt x="688348" y="79559"/>
                </a:lnTo>
                <a:lnTo>
                  <a:pt x="681262" y="75781"/>
                </a:lnTo>
                <a:lnTo>
                  <a:pt x="672638" y="79980"/>
                </a:lnTo>
                <a:lnTo>
                  <a:pt x="687336" y="86338"/>
                </a:lnTo>
                <a:lnTo>
                  <a:pt x="694563" y="81026"/>
                </a:lnTo>
                <a:lnTo>
                  <a:pt x="700335" y="82078"/>
                </a:lnTo>
                <a:lnTo>
                  <a:pt x="701566" y="77060"/>
                </a:lnTo>
                <a:lnTo>
                  <a:pt x="693649" y="72147"/>
                </a:lnTo>
                <a:lnTo>
                  <a:pt x="690091" y="62301"/>
                </a:lnTo>
                <a:lnTo>
                  <a:pt x="695918" y="58112"/>
                </a:lnTo>
                <a:lnTo>
                  <a:pt x="693828" y="56412"/>
                </a:lnTo>
                <a:lnTo>
                  <a:pt x="703782" y="58910"/>
                </a:lnTo>
                <a:lnTo>
                  <a:pt x="706566" y="53534"/>
                </a:lnTo>
                <a:lnTo>
                  <a:pt x="709878" y="60130"/>
                </a:lnTo>
                <a:lnTo>
                  <a:pt x="705965" y="59130"/>
                </a:lnTo>
                <a:lnTo>
                  <a:pt x="704249" y="63429"/>
                </a:lnTo>
                <a:lnTo>
                  <a:pt x="712805" y="60414"/>
                </a:lnTo>
                <a:lnTo>
                  <a:pt x="713698" y="63445"/>
                </a:lnTo>
                <a:lnTo>
                  <a:pt x="715770" y="64134"/>
                </a:lnTo>
                <a:lnTo>
                  <a:pt x="708720" y="54187"/>
                </a:lnTo>
                <a:lnTo>
                  <a:pt x="717522" y="50739"/>
                </a:lnTo>
                <a:lnTo>
                  <a:pt x="716905" y="43186"/>
                </a:lnTo>
                <a:lnTo>
                  <a:pt x="722551" y="45995"/>
                </a:lnTo>
                <a:lnTo>
                  <a:pt x="725985" y="36728"/>
                </a:lnTo>
                <a:lnTo>
                  <a:pt x="727387" y="38315"/>
                </a:lnTo>
                <a:lnTo>
                  <a:pt x="732087" y="38936"/>
                </a:lnTo>
                <a:lnTo>
                  <a:pt x="743508" y="34122"/>
                </a:lnTo>
                <a:lnTo>
                  <a:pt x="744973" y="33077"/>
                </a:lnTo>
                <a:lnTo>
                  <a:pt x="747055" y="29638"/>
                </a:lnTo>
                <a:lnTo>
                  <a:pt x="747710" y="30423"/>
                </a:lnTo>
                <a:lnTo>
                  <a:pt x="750773" y="31063"/>
                </a:lnTo>
                <a:lnTo>
                  <a:pt x="755143" y="29131"/>
                </a:lnTo>
                <a:lnTo>
                  <a:pt x="755800" y="27124"/>
                </a:lnTo>
                <a:lnTo>
                  <a:pt x="758868" y="29739"/>
                </a:lnTo>
                <a:lnTo>
                  <a:pt x="763760" y="16576"/>
                </a:lnTo>
                <a:lnTo>
                  <a:pt x="777257" y="9873"/>
                </a:lnTo>
                <a:lnTo>
                  <a:pt x="776501" y="0"/>
                </a:lnTo>
                <a:lnTo>
                  <a:pt x="789559" y="9745"/>
                </a:lnTo>
                <a:lnTo>
                  <a:pt x="782423" y="14143"/>
                </a:lnTo>
                <a:lnTo>
                  <a:pt x="783348" y="19302"/>
                </a:lnTo>
                <a:lnTo>
                  <a:pt x="776378" y="23330"/>
                </a:lnTo>
                <a:lnTo>
                  <a:pt x="775116" y="27778"/>
                </a:lnTo>
                <a:lnTo>
                  <a:pt x="777645" y="32202"/>
                </a:lnTo>
                <a:lnTo>
                  <a:pt x="772057" y="34927"/>
                </a:lnTo>
                <a:lnTo>
                  <a:pt x="770474" y="37166"/>
                </a:lnTo>
                <a:lnTo>
                  <a:pt x="773500" y="34947"/>
                </a:lnTo>
                <a:lnTo>
                  <a:pt x="779266" y="40896"/>
                </a:lnTo>
                <a:lnTo>
                  <a:pt x="783760" y="37358"/>
                </a:lnTo>
                <a:lnTo>
                  <a:pt x="784091" y="29945"/>
                </a:lnTo>
                <a:lnTo>
                  <a:pt x="794740" y="31594"/>
                </a:lnTo>
                <a:lnTo>
                  <a:pt x="795947" y="26772"/>
                </a:lnTo>
                <a:lnTo>
                  <a:pt x="801761" y="25592"/>
                </a:lnTo>
                <a:lnTo>
                  <a:pt x="805038" y="46155"/>
                </a:lnTo>
                <a:lnTo>
                  <a:pt x="816356" y="49060"/>
                </a:lnTo>
                <a:lnTo>
                  <a:pt x="812238" y="58979"/>
                </a:lnTo>
                <a:lnTo>
                  <a:pt x="816786" y="62845"/>
                </a:lnTo>
                <a:lnTo>
                  <a:pt x="812368" y="73376"/>
                </a:lnTo>
                <a:lnTo>
                  <a:pt x="815018" y="79463"/>
                </a:lnTo>
                <a:lnTo>
                  <a:pt x="821150" y="78431"/>
                </a:lnTo>
                <a:lnTo>
                  <a:pt x="819866" y="85255"/>
                </a:lnTo>
                <a:lnTo>
                  <a:pt x="822036" y="74683"/>
                </a:lnTo>
                <a:lnTo>
                  <a:pt x="818969" y="73031"/>
                </a:lnTo>
                <a:lnTo>
                  <a:pt x="830717" y="65566"/>
                </a:lnTo>
                <a:lnTo>
                  <a:pt x="826755" y="53010"/>
                </a:lnTo>
                <a:lnTo>
                  <a:pt x="838351" y="54077"/>
                </a:lnTo>
                <a:lnTo>
                  <a:pt x="843714" y="44391"/>
                </a:lnTo>
                <a:lnTo>
                  <a:pt x="839967" y="40938"/>
                </a:lnTo>
                <a:lnTo>
                  <a:pt x="851467" y="41612"/>
                </a:lnTo>
                <a:lnTo>
                  <a:pt x="855900" y="36388"/>
                </a:lnTo>
                <a:lnTo>
                  <a:pt x="860458" y="48289"/>
                </a:lnTo>
                <a:lnTo>
                  <a:pt x="862452" y="43284"/>
                </a:lnTo>
                <a:lnTo>
                  <a:pt x="882754" y="44770"/>
                </a:lnTo>
                <a:lnTo>
                  <a:pt x="887149" y="49890"/>
                </a:lnTo>
                <a:lnTo>
                  <a:pt x="880496" y="48132"/>
                </a:lnTo>
                <a:lnTo>
                  <a:pt x="877855" y="55043"/>
                </a:lnTo>
                <a:lnTo>
                  <a:pt x="882331" y="58909"/>
                </a:lnTo>
                <a:lnTo>
                  <a:pt x="886788" y="52405"/>
                </a:lnTo>
                <a:lnTo>
                  <a:pt x="885520" y="58850"/>
                </a:lnTo>
                <a:lnTo>
                  <a:pt x="894925" y="62595"/>
                </a:lnTo>
                <a:lnTo>
                  <a:pt x="892048" y="65796"/>
                </a:lnTo>
                <a:lnTo>
                  <a:pt x="898076" y="60164"/>
                </a:lnTo>
                <a:lnTo>
                  <a:pt x="896284" y="64315"/>
                </a:lnTo>
                <a:lnTo>
                  <a:pt x="898856" y="66035"/>
                </a:lnTo>
                <a:lnTo>
                  <a:pt x="907855" y="66020"/>
                </a:lnTo>
                <a:lnTo>
                  <a:pt x="912963" y="72973"/>
                </a:lnTo>
                <a:lnTo>
                  <a:pt x="936285" y="80074"/>
                </a:lnTo>
                <a:lnTo>
                  <a:pt x="941574" y="89704"/>
                </a:lnTo>
                <a:lnTo>
                  <a:pt x="936888" y="87248"/>
                </a:lnTo>
                <a:lnTo>
                  <a:pt x="937516" y="91254"/>
                </a:lnTo>
                <a:lnTo>
                  <a:pt x="946773" y="101895"/>
                </a:lnTo>
                <a:lnTo>
                  <a:pt x="945702" y="106666"/>
                </a:lnTo>
                <a:lnTo>
                  <a:pt x="959038" y="115966"/>
                </a:lnTo>
                <a:lnTo>
                  <a:pt x="966484" y="132561"/>
                </a:lnTo>
                <a:lnTo>
                  <a:pt x="990024" y="143976"/>
                </a:lnTo>
                <a:lnTo>
                  <a:pt x="984102" y="153784"/>
                </a:lnTo>
                <a:lnTo>
                  <a:pt x="977707" y="152349"/>
                </a:lnTo>
                <a:lnTo>
                  <a:pt x="987059" y="156588"/>
                </a:lnTo>
                <a:lnTo>
                  <a:pt x="982342" y="159921"/>
                </a:lnTo>
                <a:lnTo>
                  <a:pt x="985073" y="162763"/>
                </a:lnTo>
                <a:lnTo>
                  <a:pt x="991786" y="159834"/>
                </a:lnTo>
                <a:lnTo>
                  <a:pt x="988653" y="149966"/>
                </a:lnTo>
                <a:lnTo>
                  <a:pt x="994563" y="147981"/>
                </a:lnTo>
                <a:lnTo>
                  <a:pt x="1015025" y="152946"/>
                </a:lnTo>
                <a:lnTo>
                  <a:pt x="1020824" y="153125"/>
                </a:lnTo>
                <a:lnTo>
                  <a:pt x="1022012" y="152807"/>
                </a:lnTo>
                <a:lnTo>
                  <a:pt x="1023133" y="151608"/>
                </a:lnTo>
                <a:lnTo>
                  <a:pt x="1023531" y="156106"/>
                </a:lnTo>
                <a:lnTo>
                  <a:pt x="1030555" y="158133"/>
                </a:lnTo>
                <a:lnTo>
                  <a:pt x="1050954" y="157800"/>
                </a:lnTo>
                <a:lnTo>
                  <a:pt x="1052433" y="152981"/>
                </a:lnTo>
                <a:lnTo>
                  <a:pt x="1073548" y="158715"/>
                </a:lnTo>
                <a:lnTo>
                  <a:pt x="1080654" y="154788"/>
                </a:lnTo>
                <a:lnTo>
                  <a:pt x="1085803" y="159627"/>
                </a:lnTo>
                <a:lnTo>
                  <a:pt x="1087504" y="156594"/>
                </a:lnTo>
                <a:lnTo>
                  <a:pt x="1091662" y="160705"/>
                </a:lnTo>
                <a:lnTo>
                  <a:pt x="1085488" y="208896"/>
                </a:lnTo>
                <a:lnTo>
                  <a:pt x="1064825" y="223610"/>
                </a:lnTo>
                <a:lnTo>
                  <a:pt x="1066741" y="231367"/>
                </a:lnTo>
                <a:lnTo>
                  <a:pt x="1059943" y="233142"/>
                </a:lnTo>
                <a:lnTo>
                  <a:pt x="1058823" y="242361"/>
                </a:lnTo>
                <a:lnTo>
                  <a:pt x="1046739" y="244746"/>
                </a:lnTo>
                <a:lnTo>
                  <a:pt x="1039869" y="239912"/>
                </a:lnTo>
                <a:lnTo>
                  <a:pt x="1025033" y="240223"/>
                </a:lnTo>
                <a:lnTo>
                  <a:pt x="1023312" y="250854"/>
                </a:lnTo>
                <a:lnTo>
                  <a:pt x="1026997" y="257101"/>
                </a:lnTo>
                <a:lnTo>
                  <a:pt x="1020386" y="265266"/>
                </a:lnTo>
                <a:lnTo>
                  <a:pt x="1031431" y="277020"/>
                </a:lnTo>
                <a:lnTo>
                  <a:pt x="1041603" y="271273"/>
                </a:lnTo>
                <a:lnTo>
                  <a:pt x="1046855" y="278427"/>
                </a:lnTo>
                <a:lnTo>
                  <a:pt x="1045085" y="305751"/>
                </a:lnTo>
                <a:lnTo>
                  <a:pt x="1052781" y="309178"/>
                </a:lnTo>
                <a:lnTo>
                  <a:pt x="1059667" y="323982"/>
                </a:lnTo>
                <a:lnTo>
                  <a:pt x="1064731" y="326628"/>
                </a:lnTo>
                <a:lnTo>
                  <a:pt x="1079486" y="322973"/>
                </a:lnTo>
                <a:lnTo>
                  <a:pt x="1073840" y="345547"/>
                </a:lnTo>
                <a:lnTo>
                  <a:pt x="1078617" y="363517"/>
                </a:lnTo>
                <a:lnTo>
                  <a:pt x="1098623" y="383882"/>
                </a:lnTo>
                <a:lnTo>
                  <a:pt x="1103666" y="377509"/>
                </a:lnTo>
                <a:lnTo>
                  <a:pt x="1107586" y="387823"/>
                </a:lnTo>
                <a:lnTo>
                  <a:pt x="1122241" y="389823"/>
                </a:lnTo>
                <a:lnTo>
                  <a:pt x="1125187" y="400860"/>
                </a:lnTo>
                <a:lnTo>
                  <a:pt x="1117543" y="414729"/>
                </a:lnTo>
                <a:lnTo>
                  <a:pt x="1128956" y="435624"/>
                </a:lnTo>
                <a:lnTo>
                  <a:pt x="1136520" y="437722"/>
                </a:lnTo>
                <a:lnTo>
                  <a:pt x="1138476" y="432482"/>
                </a:lnTo>
                <a:lnTo>
                  <a:pt x="1146618" y="431909"/>
                </a:lnTo>
                <a:lnTo>
                  <a:pt x="1155533" y="422329"/>
                </a:lnTo>
                <a:lnTo>
                  <a:pt x="1163249" y="421147"/>
                </a:lnTo>
                <a:lnTo>
                  <a:pt x="1162524" y="414976"/>
                </a:lnTo>
                <a:lnTo>
                  <a:pt x="1172137" y="399176"/>
                </a:lnTo>
                <a:lnTo>
                  <a:pt x="1170946" y="405859"/>
                </a:lnTo>
                <a:lnTo>
                  <a:pt x="1174758" y="404497"/>
                </a:lnTo>
                <a:lnTo>
                  <a:pt x="1177493" y="410864"/>
                </a:lnTo>
                <a:lnTo>
                  <a:pt x="1185870" y="414995"/>
                </a:lnTo>
                <a:lnTo>
                  <a:pt x="1193956" y="430056"/>
                </a:lnTo>
                <a:lnTo>
                  <a:pt x="1191316" y="443376"/>
                </a:lnTo>
                <a:lnTo>
                  <a:pt x="1177979" y="453023"/>
                </a:lnTo>
                <a:lnTo>
                  <a:pt x="1170102" y="464573"/>
                </a:lnTo>
                <a:lnTo>
                  <a:pt x="1159198" y="464106"/>
                </a:lnTo>
                <a:lnTo>
                  <a:pt x="1148958" y="476286"/>
                </a:lnTo>
                <a:lnTo>
                  <a:pt x="1137813" y="467547"/>
                </a:lnTo>
                <a:lnTo>
                  <a:pt x="1131488" y="474353"/>
                </a:lnTo>
                <a:lnTo>
                  <a:pt x="1132150" y="479629"/>
                </a:lnTo>
                <a:lnTo>
                  <a:pt x="1123284" y="487085"/>
                </a:lnTo>
                <a:lnTo>
                  <a:pt x="1126542" y="490134"/>
                </a:lnTo>
                <a:lnTo>
                  <a:pt x="1125104" y="501654"/>
                </a:lnTo>
                <a:lnTo>
                  <a:pt x="1121507" y="504547"/>
                </a:lnTo>
                <a:lnTo>
                  <a:pt x="1116868" y="497279"/>
                </a:lnTo>
                <a:lnTo>
                  <a:pt x="1109773" y="511671"/>
                </a:lnTo>
                <a:lnTo>
                  <a:pt x="1126483" y="530810"/>
                </a:lnTo>
                <a:lnTo>
                  <a:pt x="1125654" y="527600"/>
                </a:lnTo>
                <a:lnTo>
                  <a:pt x="1129454" y="527175"/>
                </a:lnTo>
                <a:lnTo>
                  <a:pt x="1125258" y="506998"/>
                </a:lnTo>
                <a:lnTo>
                  <a:pt x="1129101" y="500479"/>
                </a:lnTo>
                <a:lnTo>
                  <a:pt x="1133878" y="503114"/>
                </a:lnTo>
                <a:lnTo>
                  <a:pt x="1136784" y="516971"/>
                </a:lnTo>
                <a:lnTo>
                  <a:pt x="1151630" y="531215"/>
                </a:lnTo>
                <a:lnTo>
                  <a:pt x="1165666" y="530289"/>
                </a:lnTo>
                <a:lnTo>
                  <a:pt x="1173518" y="535242"/>
                </a:lnTo>
                <a:lnTo>
                  <a:pt x="1187379" y="552406"/>
                </a:lnTo>
                <a:lnTo>
                  <a:pt x="1184466" y="571658"/>
                </a:lnTo>
                <a:lnTo>
                  <a:pt x="1187387" y="579618"/>
                </a:lnTo>
                <a:lnTo>
                  <a:pt x="1192962" y="580462"/>
                </a:lnTo>
                <a:lnTo>
                  <a:pt x="1184394" y="586186"/>
                </a:lnTo>
                <a:lnTo>
                  <a:pt x="1192494" y="605563"/>
                </a:lnTo>
                <a:lnTo>
                  <a:pt x="1197844" y="608974"/>
                </a:lnTo>
                <a:lnTo>
                  <a:pt x="1189833" y="609319"/>
                </a:lnTo>
                <a:lnTo>
                  <a:pt x="1185190" y="604711"/>
                </a:lnTo>
                <a:lnTo>
                  <a:pt x="1188361" y="602162"/>
                </a:lnTo>
                <a:lnTo>
                  <a:pt x="1170281" y="607562"/>
                </a:lnTo>
                <a:lnTo>
                  <a:pt x="1185192" y="640723"/>
                </a:lnTo>
                <a:lnTo>
                  <a:pt x="1172185" y="653753"/>
                </a:lnTo>
                <a:lnTo>
                  <a:pt x="1172134" y="664482"/>
                </a:lnTo>
                <a:lnTo>
                  <a:pt x="1160887" y="670970"/>
                </a:lnTo>
                <a:lnTo>
                  <a:pt x="1158271" y="678961"/>
                </a:lnTo>
                <a:lnTo>
                  <a:pt x="1139299" y="694865"/>
                </a:lnTo>
                <a:lnTo>
                  <a:pt x="1133860" y="694441"/>
                </a:lnTo>
                <a:lnTo>
                  <a:pt x="1127797" y="685573"/>
                </a:lnTo>
                <a:lnTo>
                  <a:pt x="1121374" y="696795"/>
                </a:lnTo>
                <a:lnTo>
                  <a:pt x="1121342" y="705263"/>
                </a:lnTo>
                <a:lnTo>
                  <a:pt x="1116114" y="709401"/>
                </a:lnTo>
                <a:lnTo>
                  <a:pt x="1113005" y="704212"/>
                </a:lnTo>
                <a:lnTo>
                  <a:pt x="1103038" y="706145"/>
                </a:lnTo>
                <a:lnTo>
                  <a:pt x="1086515" y="725085"/>
                </a:lnTo>
                <a:lnTo>
                  <a:pt x="1100810" y="744852"/>
                </a:lnTo>
                <a:lnTo>
                  <a:pt x="1102196" y="749303"/>
                </a:lnTo>
                <a:lnTo>
                  <a:pt x="1097936" y="753139"/>
                </a:lnTo>
                <a:lnTo>
                  <a:pt x="1106183" y="759078"/>
                </a:lnTo>
                <a:lnTo>
                  <a:pt x="1099696" y="757542"/>
                </a:lnTo>
                <a:lnTo>
                  <a:pt x="1085642" y="765738"/>
                </a:lnTo>
                <a:lnTo>
                  <a:pt x="1084118" y="788490"/>
                </a:lnTo>
                <a:lnTo>
                  <a:pt x="1092117" y="797550"/>
                </a:lnTo>
                <a:lnTo>
                  <a:pt x="1081202" y="809080"/>
                </a:lnTo>
                <a:lnTo>
                  <a:pt x="1080947" y="814839"/>
                </a:lnTo>
                <a:lnTo>
                  <a:pt x="1074798" y="817219"/>
                </a:lnTo>
                <a:lnTo>
                  <a:pt x="1077496" y="820783"/>
                </a:lnTo>
                <a:lnTo>
                  <a:pt x="1074170" y="827874"/>
                </a:lnTo>
                <a:lnTo>
                  <a:pt x="1078541" y="828148"/>
                </a:lnTo>
                <a:lnTo>
                  <a:pt x="1079656" y="832537"/>
                </a:lnTo>
                <a:lnTo>
                  <a:pt x="1071162" y="847295"/>
                </a:lnTo>
                <a:lnTo>
                  <a:pt x="1086246" y="847439"/>
                </a:lnTo>
                <a:lnTo>
                  <a:pt x="1094466" y="853917"/>
                </a:lnTo>
                <a:lnTo>
                  <a:pt x="1107821" y="848799"/>
                </a:lnTo>
                <a:lnTo>
                  <a:pt x="1118617" y="856929"/>
                </a:lnTo>
                <a:lnTo>
                  <a:pt x="1127505" y="840916"/>
                </a:lnTo>
                <a:lnTo>
                  <a:pt x="1140940" y="839098"/>
                </a:lnTo>
                <a:lnTo>
                  <a:pt x="1148481" y="847020"/>
                </a:lnTo>
                <a:lnTo>
                  <a:pt x="1175443" y="859650"/>
                </a:lnTo>
                <a:lnTo>
                  <a:pt x="1180925" y="861194"/>
                </a:lnTo>
                <a:lnTo>
                  <a:pt x="1186773" y="855469"/>
                </a:lnTo>
                <a:lnTo>
                  <a:pt x="1193416" y="858217"/>
                </a:lnTo>
                <a:lnTo>
                  <a:pt x="1200607" y="873022"/>
                </a:lnTo>
                <a:lnTo>
                  <a:pt x="1193646" y="883272"/>
                </a:lnTo>
                <a:lnTo>
                  <a:pt x="1197738" y="899953"/>
                </a:lnTo>
                <a:lnTo>
                  <a:pt x="1192664" y="900905"/>
                </a:lnTo>
                <a:lnTo>
                  <a:pt x="1189544" y="912349"/>
                </a:lnTo>
                <a:lnTo>
                  <a:pt x="1183655" y="913985"/>
                </a:lnTo>
                <a:lnTo>
                  <a:pt x="1194592" y="927160"/>
                </a:lnTo>
                <a:lnTo>
                  <a:pt x="1214898" y="930193"/>
                </a:lnTo>
                <a:lnTo>
                  <a:pt x="1220728" y="940588"/>
                </a:lnTo>
                <a:lnTo>
                  <a:pt x="1236424" y="944459"/>
                </a:lnTo>
                <a:lnTo>
                  <a:pt x="1232960" y="983841"/>
                </a:lnTo>
                <a:lnTo>
                  <a:pt x="1221454" y="1000719"/>
                </a:lnTo>
                <a:lnTo>
                  <a:pt x="1220509" y="1010665"/>
                </a:lnTo>
                <a:lnTo>
                  <a:pt x="1209055" y="1013595"/>
                </a:lnTo>
                <a:lnTo>
                  <a:pt x="1203129" y="1022646"/>
                </a:lnTo>
                <a:lnTo>
                  <a:pt x="1210878" y="1037693"/>
                </a:lnTo>
                <a:lnTo>
                  <a:pt x="1206232" y="1042206"/>
                </a:lnTo>
                <a:lnTo>
                  <a:pt x="1203411" y="1035848"/>
                </a:lnTo>
                <a:lnTo>
                  <a:pt x="1183591" y="1029632"/>
                </a:lnTo>
                <a:lnTo>
                  <a:pt x="1162920" y="1038584"/>
                </a:lnTo>
                <a:lnTo>
                  <a:pt x="1156039" y="1054887"/>
                </a:lnTo>
                <a:lnTo>
                  <a:pt x="1149395" y="1055163"/>
                </a:lnTo>
                <a:lnTo>
                  <a:pt x="1135328" y="1066331"/>
                </a:lnTo>
                <a:lnTo>
                  <a:pt x="1133013" y="1089895"/>
                </a:lnTo>
                <a:lnTo>
                  <a:pt x="1114949" y="1097405"/>
                </a:lnTo>
                <a:lnTo>
                  <a:pt x="1107260" y="1123002"/>
                </a:lnTo>
                <a:lnTo>
                  <a:pt x="1098781" y="1123850"/>
                </a:lnTo>
                <a:lnTo>
                  <a:pt x="1092106" y="1129728"/>
                </a:lnTo>
                <a:lnTo>
                  <a:pt x="1093348" y="1136826"/>
                </a:lnTo>
                <a:lnTo>
                  <a:pt x="1102583" y="1143883"/>
                </a:lnTo>
                <a:lnTo>
                  <a:pt x="1120424" y="1142106"/>
                </a:lnTo>
                <a:lnTo>
                  <a:pt x="1121238" y="1152516"/>
                </a:lnTo>
                <a:lnTo>
                  <a:pt x="1127019" y="1159779"/>
                </a:lnTo>
                <a:lnTo>
                  <a:pt x="1112565" y="1185423"/>
                </a:lnTo>
                <a:lnTo>
                  <a:pt x="1115142" y="1196675"/>
                </a:lnTo>
                <a:lnTo>
                  <a:pt x="1105274" y="1209892"/>
                </a:lnTo>
                <a:lnTo>
                  <a:pt x="1087542" y="1206997"/>
                </a:lnTo>
                <a:lnTo>
                  <a:pt x="1082401" y="1210859"/>
                </a:lnTo>
                <a:lnTo>
                  <a:pt x="1072913" y="1210261"/>
                </a:lnTo>
                <a:lnTo>
                  <a:pt x="1066137" y="1195054"/>
                </a:lnTo>
                <a:lnTo>
                  <a:pt x="1040153" y="1183858"/>
                </a:lnTo>
                <a:lnTo>
                  <a:pt x="1032001" y="1193249"/>
                </a:lnTo>
                <a:lnTo>
                  <a:pt x="1022467" y="1190790"/>
                </a:lnTo>
                <a:lnTo>
                  <a:pt x="1018177" y="1197625"/>
                </a:lnTo>
                <a:lnTo>
                  <a:pt x="1020560" y="1208878"/>
                </a:lnTo>
                <a:lnTo>
                  <a:pt x="1016978" y="1215532"/>
                </a:lnTo>
                <a:lnTo>
                  <a:pt x="1024748" y="1230303"/>
                </a:lnTo>
                <a:lnTo>
                  <a:pt x="1013526" y="1255584"/>
                </a:lnTo>
                <a:lnTo>
                  <a:pt x="996539" y="1263734"/>
                </a:lnTo>
                <a:lnTo>
                  <a:pt x="984108" y="1264673"/>
                </a:lnTo>
                <a:lnTo>
                  <a:pt x="956558" y="1279612"/>
                </a:lnTo>
                <a:lnTo>
                  <a:pt x="936603" y="1281096"/>
                </a:lnTo>
                <a:lnTo>
                  <a:pt x="932103" y="1273170"/>
                </a:lnTo>
                <a:lnTo>
                  <a:pt x="920237" y="1279903"/>
                </a:lnTo>
                <a:lnTo>
                  <a:pt x="916782" y="1290249"/>
                </a:lnTo>
                <a:lnTo>
                  <a:pt x="902017" y="1302619"/>
                </a:lnTo>
                <a:lnTo>
                  <a:pt x="903173" y="1287759"/>
                </a:lnTo>
                <a:lnTo>
                  <a:pt x="894552" y="1281844"/>
                </a:lnTo>
                <a:lnTo>
                  <a:pt x="890338" y="1265219"/>
                </a:lnTo>
                <a:lnTo>
                  <a:pt x="874553" y="1267670"/>
                </a:lnTo>
                <a:lnTo>
                  <a:pt x="871653" y="1261233"/>
                </a:lnTo>
                <a:lnTo>
                  <a:pt x="866388" y="1262436"/>
                </a:lnTo>
                <a:lnTo>
                  <a:pt x="861048" y="1267136"/>
                </a:lnTo>
                <a:lnTo>
                  <a:pt x="864815" y="1274480"/>
                </a:lnTo>
                <a:lnTo>
                  <a:pt x="857207" y="1280307"/>
                </a:lnTo>
                <a:lnTo>
                  <a:pt x="831860" y="1288083"/>
                </a:lnTo>
                <a:lnTo>
                  <a:pt x="813784" y="1288429"/>
                </a:lnTo>
                <a:lnTo>
                  <a:pt x="813715" y="1277088"/>
                </a:lnTo>
                <a:lnTo>
                  <a:pt x="818442" y="1264191"/>
                </a:lnTo>
                <a:lnTo>
                  <a:pt x="826960" y="1258364"/>
                </a:lnTo>
                <a:lnTo>
                  <a:pt x="826100" y="1254366"/>
                </a:lnTo>
                <a:lnTo>
                  <a:pt x="793346" y="1254793"/>
                </a:lnTo>
                <a:lnTo>
                  <a:pt x="770718" y="1237667"/>
                </a:lnTo>
                <a:lnTo>
                  <a:pt x="755063" y="1247625"/>
                </a:lnTo>
                <a:lnTo>
                  <a:pt x="740541" y="1243272"/>
                </a:lnTo>
                <a:lnTo>
                  <a:pt x="729258" y="1252919"/>
                </a:lnTo>
                <a:lnTo>
                  <a:pt x="701198" y="1254741"/>
                </a:lnTo>
                <a:lnTo>
                  <a:pt x="702965" y="1264316"/>
                </a:lnTo>
                <a:lnTo>
                  <a:pt x="691020" y="1269230"/>
                </a:lnTo>
                <a:lnTo>
                  <a:pt x="687893" y="1278296"/>
                </a:lnTo>
                <a:lnTo>
                  <a:pt x="678548" y="1268820"/>
                </a:lnTo>
                <a:lnTo>
                  <a:pt x="682638" y="1230731"/>
                </a:lnTo>
                <a:lnTo>
                  <a:pt x="678311" y="1225188"/>
                </a:lnTo>
                <a:lnTo>
                  <a:pt x="670101" y="1228091"/>
                </a:lnTo>
                <a:lnTo>
                  <a:pt x="664559" y="1256997"/>
                </a:lnTo>
                <a:lnTo>
                  <a:pt x="651276" y="1261384"/>
                </a:lnTo>
                <a:lnTo>
                  <a:pt x="640361" y="1257916"/>
                </a:lnTo>
                <a:lnTo>
                  <a:pt x="632559" y="1262543"/>
                </a:lnTo>
                <a:lnTo>
                  <a:pt x="619861" y="1288551"/>
                </a:lnTo>
                <a:lnTo>
                  <a:pt x="608002" y="1287926"/>
                </a:lnTo>
                <a:lnTo>
                  <a:pt x="598860" y="1297130"/>
                </a:lnTo>
                <a:lnTo>
                  <a:pt x="581395" y="1302094"/>
                </a:lnTo>
                <a:lnTo>
                  <a:pt x="570446" y="1299107"/>
                </a:lnTo>
                <a:lnTo>
                  <a:pt x="563581" y="1301562"/>
                </a:lnTo>
                <a:lnTo>
                  <a:pt x="547152" y="1295583"/>
                </a:lnTo>
                <a:lnTo>
                  <a:pt x="548713" y="1267872"/>
                </a:lnTo>
                <a:lnTo>
                  <a:pt x="545086" y="1257826"/>
                </a:lnTo>
                <a:lnTo>
                  <a:pt x="530420" y="1259533"/>
                </a:lnTo>
                <a:lnTo>
                  <a:pt x="522191" y="1233925"/>
                </a:lnTo>
                <a:lnTo>
                  <a:pt x="531317" y="1217041"/>
                </a:lnTo>
                <a:lnTo>
                  <a:pt x="542367" y="1207069"/>
                </a:lnTo>
                <a:lnTo>
                  <a:pt x="548181" y="1189076"/>
                </a:lnTo>
                <a:lnTo>
                  <a:pt x="558833" y="1185201"/>
                </a:lnTo>
                <a:lnTo>
                  <a:pt x="565040" y="1174260"/>
                </a:lnTo>
                <a:lnTo>
                  <a:pt x="585193" y="1167173"/>
                </a:lnTo>
                <a:lnTo>
                  <a:pt x="585953" y="1147173"/>
                </a:lnTo>
                <a:lnTo>
                  <a:pt x="580104" y="1131005"/>
                </a:lnTo>
                <a:lnTo>
                  <a:pt x="569460" y="1124484"/>
                </a:lnTo>
                <a:lnTo>
                  <a:pt x="560184" y="1128711"/>
                </a:lnTo>
                <a:lnTo>
                  <a:pt x="554555" y="1126424"/>
                </a:lnTo>
                <a:lnTo>
                  <a:pt x="538873" y="1135665"/>
                </a:lnTo>
                <a:lnTo>
                  <a:pt x="533575" y="1096518"/>
                </a:lnTo>
                <a:lnTo>
                  <a:pt x="536058" y="1084737"/>
                </a:lnTo>
                <a:lnTo>
                  <a:pt x="530937" y="1077745"/>
                </a:lnTo>
                <a:lnTo>
                  <a:pt x="527137" y="1086385"/>
                </a:lnTo>
                <a:lnTo>
                  <a:pt x="519668" y="1090938"/>
                </a:lnTo>
                <a:lnTo>
                  <a:pt x="508373" y="1087179"/>
                </a:lnTo>
                <a:lnTo>
                  <a:pt x="503348" y="1090467"/>
                </a:lnTo>
                <a:lnTo>
                  <a:pt x="501869" y="1099192"/>
                </a:lnTo>
                <a:lnTo>
                  <a:pt x="494910" y="1097436"/>
                </a:lnTo>
                <a:lnTo>
                  <a:pt x="480252" y="1110518"/>
                </a:lnTo>
                <a:lnTo>
                  <a:pt x="473889" y="1110081"/>
                </a:lnTo>
                <a:lnTo>
                  <a:pt x="466705" y="1123573"/>
                </a:lnTo>
                <a:lnTo>
                  <a:pt x="451743" y="1119266"/>
                </a:lnTo>
                <a:lnTo>
                  <a:pt x="442732" y="1128387"/>
                </a:lnTo>
                <a:lnTo>
                  <a:pt x="431507" y="1125731"/>
                </a:lnTo>
                <a:lnTo>
                  <a:pt x="420028" y="1130992"/>
                </a:lnTo>
                <a:lnTo>
                  <a:pt x="413249" y="1124441"/>
                </a:lnTo>
                <a:lnTo>
                  <a:pt x="374414" y="1127284"/>
                </a:lnTo>
                <a:lnTo>
                  <a:pt x="374063" y="1136829"/>
                </a:lnTo>
                <a:lnTo>
                  <a:pt x="363623" y="1142736"/>
                </a:lnTo>
                <a:lnTo>
                  <a:pt x="345852" y="1144195"/>
                </a:lnTo>
                <a:lnTo>
                  <a:pt x="339881" y="1141161"/>
                </a:lnTo>
                <a:lnTo>
                  <a:pt x="320422" y="1146915"/>
                </a:lnTo>
                <a:lnTo>
                  <a:pt x="309864" y="1158294"/>
                </a:lnTo>
                <a:lnTo>
                  <a:pt x="307345" y="1176226"/>
                </a:lnTo>
                <a:lnTo>
                  <a:pt x="267739" y="1200950"/>
                </a:lnTo>
                <a:lnTo>
                  <a:pt x="263216" y="1220777"/>
                </a:lnTo>
                <a:lnTo>
                  <a:pt x="231458" y="1238914"/>
                </a:lnTo>
                <a:lnTo>
                  <a:pt x="218489" y="1255725"/>
                </a:lnTo>
                <a:lnTo>
                  <a:pt x="205953" y="1262174"/>
                </a:lnTo>
                <a:lnTo>
                  <a:pt x="204817" y="1259387"/>
                </a:lnTo>
                <a:lnTo>
                  <a:pt x="201842" y="1254753"/>
                </a:lnTo>
                <a:lnTo>
                  <a:pt x="202497" y="1242674"/>
                </a:lnTo>
                <a:lnTo>
                  <a:pt x="205502" y="1243087"/>
                </a:lnTo>
                <a:lnTo>
                  <a:pt x="201791" y="1242111"/>
                </a:lnTo>
                <a:lnTo>
                  <a:pt x="204466" y="1236203"/>
                </a:lnTo>
                <a:lnTo>
                  <a:pt x="200164" y="1231715"/>
                </a:lnTo>
                <a:lnTo>
                  <a:pt x="200856" y="1222634"/>
                </a:lnTo>
                <a:lnTo>
                  <a:pt x="198876" y="1219106"/>
                </a:lnTo>
                <a:lnTo>
                  <a:pt x="200783" y="1208335"/>
                </a:lnTo>
                <a:lnTo>
                  <a:pt x="199119" y="1187830"/>
                </a:lnTo>
                <a:lnTo>
                  <a:pt x="204301" y="1176288"/>
                </a:lnTo>
                <a:lnTo>
                  <a:pt x="198064" y="1160911"/>
                </a:lnTo>
                <a:lnTo>
                  <a:pt x="200867" y="1153046"/>
                </a:lnTo>
                <a:lnTo>
                  <a:pt x="199907" y="1145184"/>
                </a:lnTo>
                <a:lnTo>
                  <a:pt x="194706" y="1134543"/>
                </a:lnTo>
                <a:lnTo>
                  <a:pt x="197193" y="1124528"/>
                </a:lnTo>
                <a:lnTo>
                  <a:pt x="192815" y="1105029"/>
                </a:lnTo>
                <a:lnTo>
                  <a:pt x="202480" y="1106369"/>
                </a:lnTo>
                <a:lnTo>
                  <a:pt x="216218" y="1098317"/>
                </a:lnTo>
                <a:lnTo>
                  <a:pt x="216433" y="1094642"/>
                </a:lnTo>
                <a:lnTo>
                  <a:pt x="220794" y="1097002"/>
                </a:lnTo>
                <a:lnTo>
                  <a:pt x="217475" y="1099569"/>
                </a:lnTo>
                <a:lnTo>
                  <a:pt x="221494" y="1103500"/>
                </a:lnTo>
                <a:lnTo>
                  <a:pt x="228766" y="1103216"/>
                </a:lnTo>
                <a:lnTo>
                  <a:pt x="231609" y="1086137"/>
                </a:lnTo>
                <a:lnTo>
                  <a:pt x="226855" y="1081616"/>
                </a:lnTo>
                <a:lnTo>
                  <a:pt x="218443" y="1081377"/>
                </a:lnTo>
                <a:lnTo>
                  <a:pt x="217128" y="1076303"/>
                </a:lnTo>
                <a:lnTo>
                  <a:pt x="230465" y="1075935"/>
                </a:lnTo>
                <a:lnTo>
                  <a:pt x="232315" y="1073158"/>
                </a:lnTo>
                <a:lnTo>
                  <a:pt x="235508" y="1060817"/>
                </a:lnTo>
                <a:lnTo>
                  <a:pt x="233624" y="1056189"/>
                </a:lnTo>
                <a:lnTo>
                  <a:pt x="242223" y="1052229"/>
                </a:lnTo>
                <a:lnTo>
                  <a:pt x="242732" y="1049420"/>
                </a:lnTo>
                <a:lnTo>
                  <a:pt x="251220" y="1045685"/>
                </a:lnTo>
                <a:lnTo>
                  <a:pt x="253035" y="1039685"/>
                </a:lnTo>
                <a:lnTo>
                  <a:pt x="251988" y="1035072"/>
                </a:lnTo>
                <a:lnTo>
                  <a:pt x="253239" y="1033646"/>
                </a:lnTo>
                <a:lnTo>
                  <a:pt x="262139" y="1032326"/>
                </a:lnTo>
                <a:lnTo>
                  <a:pt x="259015" y="1028053"/>
                </a:lnTo>
                <a:lnTo>
                  <a:pt x="264719" y="1025335"/>
                </a:lnTo>
                <a:lnTo>
                  <a:pt x="263754" y="1027819"/>
                </a:lnTo>
                <a:lnTo>
                  <a:pt x="270291" y="1026818"/>
                </a:lnTo>
                <a:lnTo>
                  <a:pt x="263896" y="1028102"/>
                </a:lnTo>
                <a:lnTo>
                  <a:pt x="264927" y="1031621"/>
                </a:lnTo>
                <a:lnTo>
                  <a:pt x="269985" y="1030938"/>
                </a:lnTo>
                <a:lnTo>
                  <a:pt x="273272" y="1021609"/>
                </a:lnTo>
                <a:lnTo>
                  <a:pt x="283337" y="1021339"/>
                </a:lnTo>
                <a:lnTo>
                  <a:pt x="286124" y="1011275"/>
                </a:lnTo>
                <a:lnTo>
                  <a:pt x="300650" y="1006167"/>
                </a:lnTo>
                <a:lnTo>
                  <a:pt x="308163" y="992813"/>
                </a:lnTo>
                <a:lnTo>
                  <a:pt x="316294" y="988982"/>
                </a:lnTo>
                <a:lnTo>
                  <a:pt x="322970" y="992798"/>
                </a:lnTo>
                <a:lnTo>
                  <a:pt x="325919" y="989255"/>
                </a:lnTo>
                <a:lnTo>
                  <a:pt x="332404" y="991101"/>
                </a:lnTo>
                <a:lnTo>
                  <a:pt x="327530" y="989159"/>
                </a:lnTo>
                <a:lnTo>
                  <a:pt x="330767" y="983516"/>
                </a:lnTo>
                <a:lnTo>
                  <a:pt x="326207" y="976544"/>
                </a:lnTo>
                <a:lnTo>
                  <a:pt x="332085" y="965756"/>
                </a:lnTo>
                <a:lnTo>
                  <a:pt x="331800" y="952876"/>
                </a:lnTo>
                <a:lnTo>
                  <a:pt x="327963" y="950673"/>
                </a:lnTo>
                <a:lnTo>
                  <a:pt x="324523" y="952915"/>
                </a:lnTo>
                <a:lnTo>
                  <a:pt x="323754" y="949692"/>
                </a:lnTo>
                <a:lnTo>
                  <a:pt x="316107" y="957606"/>
                </a:lnTo>
                <a:lnTo>
                  <a:pt x="320179" y="965704"/>
                </a:lnTo>
                <a:lnTo>
                  <a:pt x="308656" y="972637"/>
                </a:lnTo>
                <a:lnTo>
                  <a:pt x="312681" y="984434"/>
                </a:lnTo>
                <a:lnTo>
                  <a:pt x="308627" y="988990"/>
                </a:lnTo>
                <a:lnTo>
                  <a:pt x="301750" y="988595"/>
                </a:lnTo>
                <a:lnTo>
                  <a:pt x="294448" y="995990"/>
                </a:lnTo>
                <a:lnTo>
                  <a:pt x="288932" y="994527"/>
                </a:lnTo>
                <a:lnTo>
                  <a:pt x="283687" y="998772"/>
                </a:lnTo>
                <a:lnTo>
                  <a:pt x="281188" y="990426"/>
                </a:lnTo>
                <a:lnTo>
                  <a:pt x="280314" y="995144"/>
                </a:lnTo>
                <a:lnTo>
                  <a:pt x="274309" y="991636"/>
                </a:lnTo>
                <a:lnTo>
                  <a:pt x="271454" y="1001780"/>
                </a:lnTo>
                <a:lnTo>
                  <a:pt x="268968" y="1001972"/>
                </a:lnTo>
                <a:lnTo>
                  <a:pt x="264696" y="1003809"/>
                </a:lnTo>
                <a:lnTo>
                  <a:pt x="257730" y="1010083"/>
                </a:lnTo>
                <a:lnTo>
                  <a:pt x="248950" y="1007138"/>
                </a:lnTo>
                <a:lnTo>
                  <a:pt x="244889" y="1017896"/>
                </a:lnTo>
                <a:lnTo>
                  <a:pt x="234638" y="1009373"/>
                </a:lnTo>
                <a:lnTo>
                  <a:pt x="227374" y="1014952"/>
                </a:lnTo>
                <a:lnTo>
                  <a:pt x="224034" y="1010759"/>
                </a:lnTo>
                <a:lnTo>
                  <a:pt x="219915" y="1008988"/>
                </a:lnTo>
                <a:lnTo>
                  <a:pt x="214723" y="1008093"/>
                </a:lnTo>
                <a:lnTo>
                  <a:pt x="210568" y="1017782"/>
                </a:lnTo>
                <a:lnTo>
                  <a:pt x="206135" y="1015530"/>
                </a:lnTo>
                <a:lnTo>
                  <a:pt x="211187" y="1003188"/>
                </a:lnTo>
                <a:lnTo>
                  <a:pt x="214408" y="976590"/>
                </a:lnTo>
                <a:lnTo>
                  <a:pt x="226086" y="997236"/>
                </a:lnTo>
                <a:lnTo>
                  <a:pt x="233182" y="996847"/>
                </a:lnTo>
                <a:lnTo>
                  <a:pt x="230118" y="991648"/>
                </a:lnTo>
                <a:lnTo>
                  <a:pt x="231788" y="989177"/>
                </a:lnTo>
                <a:lnTo>
                  <a:pt x="232427" y="974167"/>
                </a:lnTo>
                <a:lnTo>
                  <a:pt x="228331" y="961008"/>
                </a:lnTo>
                <a:lnTo>
                  <a:pt x="222444" y="957484"/>
                </a:lnTo>
                <a:lnTo>
                  <a:pt x="225133" y="955709"/>
                </a:lnTo>
                <a:lnTo>
                  <a:pt x="230745" y="958548"/>
                </a:lnTo>
                <a:lnTo>
                  <a:pt x="241147" y="957856"/>
                </a:lnTo>
                <a:lnTo>
                  <a:pt x="241348" y="962089"/>
                </a:lnTo>
                <a:lnTo>
                  <a:pt x="245580" y="965358"/>
                </a:lnTo>
                <a:lnTo>
                  <a:pt x="262974" y="956967"/>
                </a:lnTo>
                <a:lnTo>
                  <a:pt x="271718" y="933054"/>
                </a:lnTo>
                <a:lnTo>
                  <a:pt x="275090" y="933547"/>
                </a:lnTo>
                <a:lnTo>
                  <a:pt x="286980" y="918437"/>
                </a:lnTo>
                <a:lnTo>
                  <a:pt x="291007" y="921970"/>
                </a:lnTo>
                <a:lnTo>
                  <a:pt x="293847" y="917558"/>
                </a:lnTo>
                <a:lnTo>
                  <a:pt x="289799" y="917818"/>
                </a:lnTo>
                <a:lnTo>
                  <a:pt x="291175" y="915095"/>
                </a:lnTo>
                <a:lnTo>
                  <a:pt x="296787" y="914925"/>
                </a:lnTo>
                <a:lnTo>
                  <a:pt x="296714" y="912920"/>
                </a:lnTo>
                <a:lnTo>
                  <a:pt x="310493" y="902599"/>
                </a:lnTo>
                <a:lnTo>
                  <a:pt x="312633" y="899402"/>
                </a:lnTo>
                <a:lnTo>
                  <a:pt x="311982" y="896125"/>
                </a:lnTo>
                <a:lnTo>
                  <a:pt x="308089" y="902267"/>
                </a:lnTo>
                <a:lnTo>
                  <a:pt x="298546" y="904054"/>
                </a:lnTo>
                <a:lnTo>
                  <a:pt x="295531" y="893196"/>
                </a:lnTo>
                <a:lnTo>
                  <a:pt x="291792" y="893214"/>
                </a:lnTo>
                <a:lnTo>
                  <a:pt x="287113" y="895627"/>
                </a:lnTo>
                <a:lnTo>
                  <a:pt x="287743" y="900208"/>
                </a:lnTo>
                <a:lnTo>
                  <a:pt x="269537" y="908896"/>
                </a:lnTo>
                <a:lnTo>
                  <a:pt x="265995" y="915691"/>
                </a:lnTo>
                <a:lnTo>
                  <a:pt x="261891" y="916264"/>
                </a:lnTo>
                <a:lnTo>
                  <a:pt x="259769" y="921453"/>
                </a:lnTo>
                <a:lnTo>
                  <a:pt x="255570" y="921475"/>
                </a:lnTo>
                <a:lnTo>
                  <a:pt x="253486" y="925845"/>
                </a:lnTo>
                <a:lnTo>
                  <a:pt x="250103" y="920640"/>
                </a:lnTo>
                <a:lnTo>
                  <a:pt x="234893" y="917035"/>
                </a:lnTo>
                <a:lnTo>
                  <a:pt x="229973" y="919506"/>
                </a:lnTo>
                <a:lnTo>
                  <a:pt x="232394" y="921634"/>
                </a:lnTo>
                <a:lnTo>
                  <a:pt x="228230" y="926512"/>
                </a:lnTo>
                <a:lnTo>
                  <a:pt x="222569" y="928054"/>
                </a:lnTo>
                <a:lnTo>
                  <a:pt x="210109" y="910465"/>
                </a:lnTo>
                <a:lnTo>
                  <a:pt x="202323" y="908112"/>
                </a:lnTo>
                <a:lnTo>
                  <a:pt x="207020" y="894792"/>
                </a:lnTo>
                <a:lnTo>
                  <a:pt x="201145" y="881564"/>
                </a:lnTo>
                <a:lnTo>
                  <a:pt x="194439" y="878078"/>
                </a:lnTo>
                <a:lnTo>
                  <a:pt x="186754" y="877118"/>
                </a:lnTo>
                <a:lnTo>
                  <a:pt x="179406" y="884504"/>
                </a:lnTo>
                <a:lnTo>
                  <a:pt x="173072" y="876405"/>
                </a:lnTo>
                <a:lnTo>
                  <a:pt x="175764" y="872689"/>
                </a:lnTo>
                <a:lnTo>
                  <a:pt x="175168" y="866018"/>
                </a:lnTo>
                <a:lnTo>
                  <a:pt x="182719" y="867374"/>
                </a:lnTo>
                <a:lnTo>
                  <a:pt x="184402" y="866732"/>
                </a:lnTo>
                <a:lnTo>
                  <a:pt x="184638" y="867768"/>
                </a:lnTo>
                <a:lnTo>
                  <a:pt x="186132" y="868439"/>
                </a:lnTo>
                <a:lnTo>
                  <a:pt x="188919" y="868602"/>
                </a:lnTo>
                <a:lnTo>
                  <a:pt x="194920" y="865695"/>
                </a:lnTo>
                <a:lnTo>
                  <a:pt x="197556" y="861313"/>
                </a:lnTo>
                <a:lnTo>
                  <a:pt x="198036" y="864936"/>
                </a:lnTo>
                <a:lnTo>
                  <a:pt x="201365" y="859888"/>
                </a:lnTo>
                <a:lnTo>
                  <a:pt x="197094" y="859893"/>
                </a:lnTo>
                <a:lnTo>
                  <a:pt x="197881" y="858309"/>
                </a:lnTo>
                <a:lnTo>
                  <a:pt x="197421" y="855912"/>
                </a:lnTo>
                <a:lnTo>
                  <a:pt x="200703" y="854572"/>
                </a:lnTo>
                <a:lnTo>
                  <a:pt x="201849" y="852933"/>
                </a:lnTo>
                <a:lnTo>
                  <a:pt x="203367" y="854044"/>
                </a:lnTo>
                <a:lnTo>
                  <a:pt x="206811" y="851734"/>
                </a:lnTo>
                <a:lnTo>
                  <a:pt x="206756" y="855266"/>
                </a:lnTo>
                <a:lnTo>
                  <a:pt x="208476" y="853276"/>
                </a:lnTo>
                <a:lnTo>
                  <a:pt x="213105" y="853783"/>
                </a:lnTo>
                <a:lnTo>
                  <a:pt x="214569" y="870320"/>
                </a:lnTo>
                <a:lnTo>
                  <a:pt x="206269" y="877593"/>
                </a:lnTo>
                <a:lnTo>
                  <a:pt x="207865" y="886443"/>
                </a:lnTo>
                <a:lnTo>
                  <a:pt x="214370" y="884674"/>
                </a:lnTo>
                <a:lnTo>
                  <a:pt x="218138" y="878430"/>
                </a:lnTo>
                <a:lnTo>
                  <a:pt x="231845" y="884018"/>
                </a:lnTo>
                <a:lnTo>
                  <a:pt x="226430" y="862755"/>
                </a:lnTo>
                <a:lnTo>
                  <a:pt x="229376" y="856089"/>
                </a:lnTo>
                <a:lnTo>
                  <a:pt x="232319" y="859202"/>
                </a:lnTo>
                <a:lnTo>
                  <a:pt x="238744" y="852001"/>
                </a:lnTo>
                <a:lnTo>
                  <a:pt x="237045" y="851037"/>
                </a:lnTo>
                <a:lnTo>
                  <a:pt x="234959" y="854039"/>
                </a:lnTo>
                <a:lnTo>
                  <a:pt x="232478" y="851093"/>
                </a:lnTo>
                <a:lnTo>
                  <a:pt x="233867" y="841351"/>
                </a:lnTo>
                <a:lnTo>
                  <a:pt x="232506" y="839798"/>
                </a:lnTo>
                <a:lnTo>
                  <a:pt x="228642" y="842507"/>
                </a:lnTo>
                <a:lnTo>
                  <a:pt x="230744" y="839738"/>
                </a:lnTo>
                <a:lnTo>
                  <a:pt x="232420" y="839569"/>
                </a:lnTo>
                <a:lnTo>
                  <a:pt x="232897" y="840036"/>
                </a:lnTo>
                <a:lnTo>
                  <a:pt x="233400" y="839337"/>
                </a:lnTo>
                <a:lnTo>
                  <a:pt x="234819" y="833608"/>
                </a:lnTo>
                <a:lnTo>
                  <a:pt x="230614" y="838111"/>
                </a:lnTo>
                <a:lnTo>
                  <a:pt x="232376" y="839519"/>
                </a:lnTo>
                <a:lnTo>
                  <a:pt x="230129" y="838216"/>
                </a:lnTo>
                <a:lnTo>
                  <a:pt x="227376" y="840465"/>
                </a:lnTo>
                <a:lnTo>
                  <a:pt x="229022" y="827143"/>
                </a:lnTo>
                <a:lnTo>
                  <a:pt x="223797" y="814174"/>
                </a:lnTo>
                <a:lnTo>
                  <a:pt x="226834" y="813063"/>
                </a:lnTo>
                <a:lnTo>
                  <a:pt x="228901" y="818035"/>
                </a:lnTo>
                <a:lnTo>
                  <a:pt x="230286" y="817627"/>
                </a:lnTo>
                <a:lnTo>
                  <a:pt x="232350" y="813782"/>
                </a:lnTo>
                <a:lnTo>
                  <a:pt x="224512" y="810175"/>
                </a:lnTo>
                <a:lnTo>
                  <a:pt x="228859" y="801572"/>
                </a:lnTo>
                <a:lnTo>
                  <a:pt x="237340" y="802893"/>
                </a:lnTo>
                <a:lnTo>
                  <a:pt x="243631" y="800180"/>
                </a:lnTo>
                <a:lnTo>
                  <a:pt x="248390" y="787408"/>
                </a:lnTo>
                <a:lnTo>
                  <a:pt x="254689" y="791564"/>
                </a:lnTo>
                <a:lnTo>
                  <a:pt x="256436" y="782838"/>
                </a:lnTo>
                <a:lnTo>
                  <a:pt x="251420" y="777880"/>
                </a:lnTo>
                <a:lnTo>
                  <a:pt x="269625" y="755063"/>
                </a:lnTo>
                <a:lnTo>
                  <a:pt x="277961" y="736059"/>
                </a:lnTo>
                <a:lnTo>
                  <a:pt x="277165" y="729765"/>
                </a:lnTo>
                <a:lnTo>
                  <a:pt x="274218" y="729609"/>
                </a:lnTo>
                <a:lnTo>
                  <a:pt x="275200" y="738762"/>
                </a:lnTo>
                <a:lnTo>
                  <a:pt x="267903" y="743790"/>
                </a:lnTo>
                <a:lnTo>
                  <a:pt x="266844" y="753891"/>
                </a:lnTo>
                <a:lnTo>
                  <a:pt x="265783" y="753398"/>
                </a:lnTo>
                <a:lnTo>
                  <a:pt x="262414" y="756122"/>
                </a:lnTo>
                <a:lnTo>
                  <a:pt x="255758" y="752393"/>
                </a:lnTo>
                <a:lnTo>
                  <a:pt x="251548" y="759639"/>
                </a:lnTo>
                <a:lnTo>
                  <a:pt x="241258" y="763313"/>
                </a:lnTo>
                <a:lnTo>
                  <a:pt x="228812" y="756966"/>
                </a:lnTo>
                <a:lnTo>
                  <a:pt x="230530" y="756923"/>
                </a:lnTo>
                <a:lnTo>
                  <a:pt x="235402" y="743126"/>
                </a:lnTo>
                <a:lnTo>
                  <a:pt x="227360" y="743654"/>
                </a:lnTo>
                <a:lnTo>
                  <a:pt x="219823" y="730148"/>
                </a:lnTo>
                <a:lnTo>
                  <a:pt x="222041" y="747190"/>
                </a:lnTo>
                <a:lnTo>
                  <a:pt x="216241" y="744445"/>
                </a:lnTo>
                <a:lnTo>
                  <a:pt x="211876" y="756747"/>
                </a:lnTo>
                <a:lnTo>
                  <a:pt x="223128" y="766007"/>
                </a:lnTo>
                <a:lnTo>
                  <a:pt x="212922" y="769729"/>
                </a:lnTo>
                <a:lnTo>
                  <a:pt x="213663" y="782969"/>
                </a:lnTo>
                <a:lnTo>
                  <a:pt x="201338" y="777403"/>
                </a:lnTo>
                <a:lnTo>
                  <a:pt x="199076" y="780253"/>
                </a:lnTo>
                <a:lnTo>
                  <a:pt x="199090" y="773701"/>
                </a:lnTo>
                <a:lnTo>
                  <a:pt x="205908" y="765946"/>
                </a:lnTo>
                <a:lnTo>
                  <a:pt x="192709" y="760736"/>
                </a:lnTo>
                <a:lnTo>
                  <a:pt x="193661" y="757975"/>
                </a:lnTo>
                <a:lnTo>
                  <a:pt x="191944" y="759464"/>
                </a:lnTo>
                <a:lnTo>
                  <a:pt x="191935" y="765393"/>
                </a:lnTo>
                <a:lnTo>
                  <a:pt x="176878" y="778180"/>
                </a:lnTo>
                <a:lnTo>
                  <a:pt x="178574" y="783786"/>
                </a:lnTo>
                <a:lnTo>
                  <a:pt x="175180" y="782500"/>
                </a:lnTo>
                <a:lnTo>
                  <a:pt x="183565" y="795644"/>
                </a:lnTo>
                <a:lnTo>
                  <a:pt x="167009" y="797267"/>
                </a:lnTo>
                <a:lnTo>
                  <a:pt x="165190" y="799427"/>
                </a:lnTo>
                <a:lnTo>
                  <a:pt x="166112" y="800610"/>
                </a:lnTo>
                <a:lnTo>
                  <a:pt x="164955" y="801263"/>
                </a:lnTo>
                <a:lnTo>
                  <a:pt x="162772" y="805157"/>
                </a:lnTo>
                <a:lnTo>
                  <a:pt x="163069" y="807303"/>
                </a:lnTo>
                <a:lnTo>
                  <a:pt x="155707" y="807454"/>
                </a:lnTo>
                <a:lnTo>
                  <a:pt x="150612" y="809489"/>
                </a:lnTo>
                <a:lnTo>
                  <a:pt x="149303" y="815021"/>
                </a:lnTo>
                <a:lnTo>
                  <a:pt x="151256" y="813205"/>
                </a:lnTo>
                <a:lnTo>
                  <a:pt x="150399" y="816756"/>
                </a:lnTo>
                <a:lnTo>
                  <a:pt x="153168" y="822827"/>
                </a:lnTo>
                <a:lnTo>
                  <a:pt x="146948" y="833202"/>
                </a:lnTo>
                <a:lnTo>
                  <a:pt x="140454" y="835125"/>
                </a:lnTo>
                <a:lnTo>
                  <a:pt x="139632" y="840719"/>
                </a:lnTo>
                <a:lnTo>
                  <a:pt x="138302" y="837349"/>
                </a:lnTo>
                <a:lnTo>
                  <a:pt x="133841" y="841468"/>
                </a:lnTo>
                <a:lnTo>
                  <a:pt x="132599" y="839657"/>
                </a:lnTo>
                <a:lnTo>
                  <a:pt x="128675" y="838544"/>
                </a:lnTo>
                <a:lnTo>
                  <a:pt x="124363" y="841195"/>
                </a:lnTo>
                <a:lnTo>
                  <a:pt x="123494" y="836816"/>
                </a:lnTo>
                <a:lnTo>
                  <a:pt x="125057" y="837204"/>
                </a:lnTo>
                <a:lnTo>
                  <a:pt x="125967" y="832779"/>
                </a:lnTo>
                <a:lnTo>
                  <a:pt x="125094" y="828764"/>
                </a:lnTo>
                <a:lnTo>
                  <a:pt x="130655" y="821139"/>
                </a:lnTo>
                <a:lnTo>
                  <a:pt x="126067" y="809673"/>
                </a:lnTo>
                <a:lnTo>
                  <a:pt x="123450" y="805798"/>
                </a:lnTo>
                <a:lnTo>
                  <a:pt x="117161" y="801688"/>
                </a:lnTo>
                <a:lnTo>
                  <a:pt x="112855" y="802593"/>
                </a:lnTo>
                <a:lnTo>
                  <a:pt x="108842" y="805356"/>
                </a:lnTo>
                <a:lnTo>
                  <a:pt x="109388" y="809131"/>
                </a:lnTo>
                <a:lnTo>
                  <a:pt x="100942" y="802525"/>
                </a:lnTo>
                <a:lnTo>
                  <a:pt x="101144" y="801503"/>
                </a:lnTo>
                <a:lnTo>
                  <a:pt x="101873" y="801933"/>
                </a:lnTo>
                <a:lnTo>
                  <a:pt x="105546" y="801532"/>
                </a:lnTo>
                <a:lnTo>
                  <a:pt x="106802" y="800146"/>
                </a:lnTo>
                <a:lnTo>
                  <a:pt x="108432" y="794169"/>
                </a:lnTo>
                <a:lnTo>
                  <a:pt x="106826" y="788395"/>
                </a:lnTo>
                <a:lnTo>
                  <a:pt x="112195" y="788549"/>
                </a:lnTo>
                <a:lnTo>
                  <a:pt x="113903" y="786918"/>
                </a:lnTo>
                <a:lnTo>
                  <a:pt x="116547" y="779829"/>
                </a:lnTo>
                <a:lnTo>
                  <a:pt x="115487" y="775599"/>
                </a:lnTo>
                <a:lnTo>
                  <a:pt x="125455" y="762689"/>
                </a:lnTo>
                <a:lnTo>
                  <a:pt x="124862" y="741904"/>
                </a:lnTo>
                <a:lnTo>
                  <a:pt x="131152" y="731326"/>
                </a:lnTo>
                <a:lnTo>
                  <a:pt x="128694" y="724802"/>
                </a:lnTo>
                <a:lnTo>
                  <a:pt x="133330" y="716451"/>
                </a:lnTo>
                <a:lnTo>
                  <a:pt x="139691" y="714637"/>
                </a:lnTo>
                <a:lnTo>
                  <a:pt x="140807" y="703958"/>
                </a:lnTo>
                <a:lnTo>
                  <a:pt x="146719" y="703576"/>
                </a:lnTo>
                <a:lnTo>
                  <a:pt x="149345" y="695083"/>
                </a:lnTo>
                <a:lnTo>
                  <a:pt x="156541" y="692119"/>
                </a:lnTo>
                <a:lnTo>
                  <a:pt x="160033" y="694669"/>
                </a:lnTo>
                <a:lnTo>
                  <a:pt x="167029" y="689856"/>
                </a:lnTo>
                <a:lnTo>
                  <a:pt x="169746" y="678579"/>
                </a:lnTo>
                <a:lnTo>
                  <a:pt x="169475" y="682248"/>
                </a:lnTo>
                <a:lnTo>
                  <a:pt x="170480" y="682726"/>
                </a:lnTo>
                <a:lnTo>
                  <a:pt x="181304" y="663748"/>
                </a:lnTo>
                <a:lnTo>
                  <a:pt x="191251" y="663648"/>
                </a:lnTo>
                <a:lnTo>
                  <a:pt x="189220" y="659774"/>
                </a:lnTo>
                <a:lnTo>
                  <a:pt x="193821" y="658398"/>
                </a:lnTo>
                <a:lnTo>
                  <a:pt x="194729" y="647637"/>
                </a:lnTo>
                <a:lnTo>
                  <a:pt x="193011" y="651440"/>
                </a:lnTo>
                <a:lnTo>
                  <a:pt x="191138" y="646986"/>
                </a:lnTo>
                <a:lnTo>
                  <a:pt x="203054" y="645497"/>
                </a:lnTo>
                <a:lnTo>
                  <a:pt x="204835" y="637078"/>
                </a:lnTo>
                <a:lnTo>
                  <a:pt x="199036" y="645726"/>
                </a:lnTo>
                <a:lnTo>
                  <a:pt x="192737" y="643575"/>
                </a:lnTo>
                <a:lnTo>
                  <a:pt x="195138" y="640515"/>
                </a:lnTo>
                <a:lnTo>
                  <a:pt x="193598" y="637024"/>
                </a:lnTo>
                <a:lnTo>
                  <a:pt x="188880" y="639550"/>
                </a:lnTo>
                <a:lnTo>
                  <a:pt x="193393" y="639148"/>
                </a:lnTo>
                <a:lnTo>
                  <a:pt x="190600" y="644423"/>
                </a:lnTo>
                <a:lnTo>
                  <a:pt x="188827" y="658460"/>
                </a:lnTo>
                <a:lnTo>
                  <a:pt x="181200" y="657581"/>
                </a:lnTo>
                <a:lnTo>
                  <a:pt x="178047" y="651263"/>
                </a:lnTo>
                <a:lnTo>
                  <a:pt x="171189" y="657221"/>
                </a:lnTo>
                <a:lnTo>
                  <a:pt x="168575" y="667563"/>
                </a:lnTo>
                <a:lnTo>
                  <a:pt x="162741" y="670128"/>
                </a:lnTo>
                <a:lnTo>
                  <a:pt x="157097" y="661740"/>
                </a:lnTo>
                <a:lnTo>
                  <a:pt x="153842" y="670462"/>
                </a:lnTo>
                <a:lnTo>
                  <a:pt x="136384" y="668552"/>
                </a:lnTo>
                <a:lnTo>
                  <a:pt x="139481" y="659403"/>
                </a:lnTo>
                <a:lnTo>
                  <a:pt x="135259" y="655595"/>
                </a:lnTo>
                <a:lnTo>
                  <a:pt x="134578" y="659743"/>
                </a:lnTo>
                <a:lnTo>
                  <a:pt x="131449" y="656831"/>
                </a:lnTo>
                <a:lnTo>
                  <a:pt x="122745" y="665334"/>
                </a:lnTo>
                <a:lnTo>
                  <a:pt x="114208" y="664658"/>
                </a:lnTo>
                <a:lnTo>
                  <a:pt x="121912" y="675962"/>
                </a:lnTo>
                <a:lnTo>
                  <a:pt x="116656" y="683488"/>
                </a:lnTo>
                <a:lnTo>
                  <a:pt x="108571" y="684221"/>
                </a:lnTo>
                <a:lnTo>
                  <a:pt x="107228" y="696203"/>
                </a:lnTo>
                <a:lnTo>
                  <a:pt x="101900" y="696466"/>
                </a:lnTo>
                <a:lnTo>
                  <a:pt x="100987" y="690983"/>
                </a:lnTo>
                <a:lnTo>
                  <a:pt x="95766" y="685158"/>
                </a:lnTo>
                <a:lnTo>
                  <a:pt x="89222" y="686113"/>
                </a:lnTo>
                <a:lnTo>
                  <a:pt x="80162" y="662170"/>
                </a:lnTo>
                <a:lnTo>
                  <a:pt x="77261" y="658625"/>
                </a:lnTo>
                <a:lnTo>
                  <a:pt x="73563" y="659422"/>
                </a:lnTo>
                <a:lnTo>
                  <a:pt x="74065" y="657187"/>
                </a:lnTo>
                <a:lnTo>
                  <a:pt x="72080" y="656606"/>
                </a:lnTo>
                <a:lnTo>
                  <a:pt x="72605" y="654038"/>
                </a:lnTo>
                <a:lnTo>
                  <a:pt x="75699" y="654556"/>
                </a:lnTo>
                <a:lnTo>
                  <a:pt x="76556" y="653074"/>
                </a:lnTo>
                <a:lnTo>
                  <a:pt x="77071" y="653923"/>
                </a:lnTo>
                <a:lnTo>
                  <a:pt x="77475" y="651778"/>
                </a:lnTo>
                <a:lnTo>
                  <a:pt x="86004" y="651502"/>
                </a:lnTo>
                <a:lnTo>
                  <a:pt x="93166" y="641847"/>
                </a:lnTo>
                <a:lnTo>
                  <a:pt x="91101" y="628080"/>
                </a:lnTo>
                <a:lnTo>
                  <a:pt x="86339" y="624975"/>
                </a:lnTo>
                <a:lnTo>
                  <a:pt x="82698" y="627501"/>
                </a:lnTo>
                <a:lnTo>
                  <a:pt x="81088" y="624887"/>
                </a:lnTo>
                <a:lnTo>
                  <a:pt x="78413" y="623345"/>
                </a:lnTo>
                <a:lnTo>
                  <a:pt x="74839" y="611926"/>
                </a:lnTo>
                <a:lnTo>
                  <a:pt x="72621" y="608670"/>
                </a:lnTo>
                <a:lnTo>
                  <a:pt x="74895" y="605669"/>
                </a:lnTo>
                <a:lnTo>
                  <a:pt x="73846" y="601551"/>
                </a:lnTo>
                <a:lnTo>
                  <a:pt x="77162" y="601993"/>
                </a:lnTo>
                <a:lnTo>
                  <a:pt x="78235" y="597873"/>
                </a:lnTo>
                <a:lnTo>
                  <a:pt x="76024" y="592781"/>
                </a:lnTo>
                <a:lnTo>
                  <a:pt x="84537" y="586675"/>
                </a:lnTo>
                <a:lnTo>
                  <a:pt x="67615" y="582639"/>
                </a:lnTo>
                <a:lnTo>
                  <a:pt x="61756" y="561228"/>
                </a:lnTo>
                <a:lnTo>
                  <a:pt x="54171" y="555831"/>
                </a:lnTo>
                <a:lnTo>
                  <a:pt x="51934" y="560641"/>
                </a:lnTo>
                <a:lnTo>
                  <a:pt x="56743" y="579808"/>
                </a:lnTo>
                <a:lnTo>
                  <a:pt x="44220" y="579571"/>
                </a:lnTo>
                <a:lnTo>
                  <a:pt x="44599" y="571437"/>
                </a:lnTo>
                <a:lnTo>
                  <a:pt x="40554" y="570435"/>
                </a:lnTo>
                <a:lnTo>
                  <a:pt x="37788" y="562315"/>
                </a:lnTo>
                <a:close/>
              </a:path>
            </a:pathLst>
          </a:custGeom>
          <a:solidFill>
            <a:srgbClr val="F2F2F2"/>
          </a:solidFill>
          <a:ln w="6985">
            <a:solidFill>
              <a:srgbClr val="A3A3A3"/>
            </a:solidFill>
          </a:ln>
          <a:effectLst/>
        </p:spPr>
        <p:txBody>
          <a:bodyPr rtlCol="0" anchor="ctr"/>
          <a:lstStyle/>
          <a:p>
            <a:pPr algn="ctr"/>
            <a:endParaRPr/>
          </a:p>
        </p:txBody>
      </p:sp>
      <p:sp>
        <p:nvSpPr>
          <p:cNvPr id="49" name="Galicia · polígono 423"/>
          <p:cNvSpPr/>
          <p:nvPr/>
        </p:nvSpPr>
        <p:spPr>
          <a:xfrm>
            <a:off x="2126148" y="2537707"/>
            <a:ext cx="6171" cy="9024"/>
          </a:xfrm>
          <a:custGeom>
            <a:avLst/>
            <a:gdLst/>
            <a:ahLst/>
            <a:cxnLst/>
            <a:rect l="l" t="t" r="r" b="b"/>
            <a:pathLst>
              <a:path w="10118" h="14794">
                <a:moveTo>
                  <a:pt x="5111" y="14794"/>
                </a:moveTo>
                <a:lnTo>
                  <a:pt x="0" y="7465"/>
                </a:lnTo>
                <a:lnTo>
                  <a:pt x="2294" y="0"/>
                </a:lnTo>
                <a:lnTo>
                  <a:pt x="7862" y="9643"/>
                </a:lnTo>
                <a:lnTo>
                  <a:pt x="10118" y="11081"/>
                </a:lnTo>
                <a:lnTo>
                  <a:pt x="5111" y="14794"/>
                </a:lnTo>
                <a:close/>
              </a:path>
            </a:pathLst>
          </a:custGeom>
          <a:solidFill>
            <a:srgbClr val="F2F2F2"/>
          </a:solidFill>
          <a:ln w="6985">
            <a:solidFill>
              <a:srgbClr val="A3A3A3"/>
            </a:solidFill>
          </a:ln>
          <a:effectLst/>
        </p:spPr>
        <p:txBody>
          <a:bodyPr rtlCol="0" anchor="ctr"/>
          <a:lstStyle/>
          <a:p>
            <a:pPr algn="ctr"/>
            <a:endParaRPr/>
          </a:p>
        </p:txBody>
      </p:sp>
      <p:sp>
        <p:nvSpPr>
          <p:cNvPr id="50" name="Galicia · polígono 701"/>
          <p:cNvSpPr/>
          <p:nvPr/>
        </p:nvSpPr>
        <p:spPr>
          <a:xfrm>
            <a:off x="2147323" y="2571992"/>
            <a:ext cx="8186" cy="17655"/>
          </a:xfrm>
          <a:custGeom>
            <a:avLst/>
            <a:gdLst/>
            <a:ahLst/>
            <a:cxnLst/>
            <a:rect l="l" t="t" r="r" b="b"/>
            <a:pathLst>
              <a:path w="13421" h="28943">
                <a:moveTo>
                  <a:pt x="4978" y="28943"/>
                </a:moveTo>
                <a:lnTo>
                  <a:pt x="0" y="25039"/>
                </a:lnTo>
                <a:lnTo>
                  <a:pt x="4874" y="18910"/>
                </a:lnTo>
                <a:lnTo>
                  <a:pt x="1534" y="12613"/>
                </a:lnTo>
                <a:lnTo>
                  <a:pt x="6980" y="7692"/>
                </a:lnTo>
                <a:lnTo>
                  <a:pt x="7794" y="925"/>
                </a:lnTo>
                <a:lnTo>
                  <a:pt x="10997" y="3565"/>
                </a:lnTo>
                <a:lnTo>
                  <a:pt x="13100" y="0"/>
                </a:lnTo>
                <a:lnTo>
                  <a:pt x="13421" y="3107"/>
                </a:lnTo>
                <a:lnTo>
                  <a:pt x="10363" y="6803"/>
                </a:lnTo>
                <a:lnTo>
                  <a:pt x="4978" y="28943"/>
                </a:lnTo>
                <a:close/>
              </a:path>
            </a:pathLst>
          </a:custGeom>
          <a:solidFill>
            <a:srgbClr val="F2F2F2"/>
          </a:solidFill>
          <a:ln w="6985">
            <a:solidFill>
              <a:srgbClr val="A3A3A3"/>
            </a:solidFill>
          </a:ln>
          <a:effectLst/>
        </p:spPr>
        <p:txBody>
          <a:bodyPr rtlCol="0" anchor="ctr"/>
          <a:lstStyle/>
          <a:p>
            <a:pPr algn="ctr"/>
            <a:endParaRPr/>
          </a:p>
        </p:txBody>
      </p:sp>
      <p:sp>
        <p:nvSpPr>
          <p:cNvPr id="51" name="Galicia · polígono 880"/>
          <p:cNvSpPr/>
          <p:nvPr/>
        </p:nvSpPr>
        <p:spPr>
          <a:xfrm>
            <a:off x="2157843" y="2648950"/>
            <a:ext cx="6423" cy="6021"/>
          </a:xfrm>
          <a:custGeom>
            <a:avLst/>
            <a:gdLst/>
            <a:ahLst/>
            <a:cxnLst/>
            <a:rect l="l" t="t" r="r" b="b"/>
            <a:pathLst>
              <a:path w="10531" h="9871">
                <a:moveTo>
                  <a:pt x="10531" y="9871"/>
                </a:moveTo>
                <a:lnTo>
                  <a:pt x="2642" y="9355"/>
                </a:lnTo>
                <a:lnTo>
                  <a:pt x="0" y="0"/>
                </a:lnTo>
                <a:lnTo>
                  <a:pt x="9861" y="6242"/>
                </a:lnTo>
                <a:lnTo>
                  <a:pt x="10531" y="9871"/>
                </a:lnTo>
                <a:close/>
              </a:path>
            </a:pathLst>
          </a:custGeom>
          <a:solidFill>
            <a:srgbClr val="F2F2F2"/>
          </a:solidFill>
          <a:ln w="6985">
            <a:solidFill>
              <a:srgbClr val="A3A3A3"/>
            </a:solidFill>
          </a:ln>
          <a:effectLst/>
        </p:spPr>
        <p:txBody>
          <a:bodyPr rtlCol="0" anchor="ctr"/>
          <a:lstStyle/>
          <a:p>
            <a:pPr algn="ctr"/>
            <a:endParaRPr/>
          </a:p>
        </p:txBody>
      </p:sp>
      <p:sp>
        <p:nvSpPr>
          <p:cNvPr id="52" name="Galicia · polígono 889"/>
          <p:cNvSpPr/>
          <p:nvPr/>
        </p:nvSpPr>
        <p:spPr>
          <a:xfrm>
            <a:off x="2156179" y="2630860"/>
            <a:ext cx="6663" cy="15414"/>
          </a:xfrm>
          <a:custGeom>
            <a:avLst/>
            <a:gdLst/>
            <a:ahLst/>
            <a:cxnLst/>
            <a:rect l="l" t="t" r="r" b="b"/>
            <a:pathLst>
              <a:path w="10924" h="25269">
                <a:moveTo>
                  <a:pt x="5823" y="25265"/>
                </a:moveTo>
                <a:lnTo>
                  <a:pt x="563" y="25269"/>
                </a:lnTo>
                <a:lnTo>
                  <a:pt x="4440" y="21463"/>
                </a:lnTo>
                <a:lnTo>
                  <a:pt x="4130" y="17831"/>
                </a:lnTo>
                <a:lnTo>
                  <a:pt x="7054" y="17685"/>
                </a:lnTo>
                <a:lnTo>
                  <a:pt x="5621" y="8949"/>
                </a:lnTo>
                <a:lnTo>
                  <a:pt x="3710" y="5288"/>
                </a:lnTo>
                <a:lnTo>
                  <a:pt x="1323" y="4195"/>
                </a:lnTo>
                <a:lnTo>
                  <a:pt x="0" y="340"/>
                </a:lnTo>
                <a:lnTo>
                  <a:pt x="1937" y="0"/>
                </a:lnTo>
                <a:lnTo>
                  <a:pt x="6590" y="5081"/>
                </a:lnTo>
                <a:lnTo>
                  <a:pt x="7590" y="5280"/>
                </a:lnTo>
                <a:lnTo>
                  <a:pt x="7960" y="6414"/>
                </a:lnTo>
                <a:lnTo>
                  <a:pt x="7534" y="7510"/>
                </a:lnTo>
                <a:lnTo>
                  <a:pt x="7740" y="8368"/>
                </a:lnTo>
                <a:lnTo>
                  <a:pt x="8968" y="9770"/>
                </a:lnTo>
                <a:lnTo>
                  <a:pt x="8342" y="12941"/>
                </a:lnTo>
                <a:lnTo>
                  <a:pt x="10924" y="15694"/>
                </a:lnTo>
                <a:lnTo>
                  <a:pt x="5823" y="25265"/>
                </a:lnTo>
                <a:close/>
              </a:path>
            </a:pathLst>
          </a:custGeom>
          <a:solidFill>
            <a:srgbClr val="F2F2F2"/>
          </a:solidFill>
          <a:ln w="6985">
            <a:solidFill>
              <a:srgbClr val="A3A3A3"/>
            </a:solidFill>
          </a:ln>
          <a:effectLst/>
        </p:spPr>
        <p:txBody>
          <a:bodyPr rtlCol="0" anchor="ctr"/>
          <a:lstStyle/>
          <a:p>
            <a:pPr algn="ctr"/>
            <a:endParaRPr/>
          </a:p>
        </p:txBody>
      </p:sp>
      <p:sp>
        <p:nvSpPr>
          <p:cNvPr id="53" name="Galicia · polígono 1086"/>
          <p:cNvSpPr/>
          <p:nvPr/>
        </p:nvSpPr>
        <p:spPr>
          <a:xfrm>
            <a:off x="2163888" y="2502176"/>
            <a:ext cx="10588" cy="19426"/>
          </a:xfrm>
          <a:custGeom>
            <a:avLst/>
            <a:gdLst/>
            <a:ahLst/>
            <a:cxnLst/>
            <a:rect l="l" t="t" r="r" b="b"/>
            <a:pathLst>
              <a:path w="17358" h="31846">
                <a:moveTo>
                  <a:pt x="13517" y="31846"/>
                </a:moveTo>
                <a:lnTo>
                  <a:pt x="4870" y="29226"/>
                </a:lnTo>
                <a:lnTo>
                  <a:pt x="6435" y="26169"/>
                </a:lnTo>
                <a:lnTo>
                  <a:pt x="10037" y="27988"/>
                </a:lnTo>
                <a:lnTo>
                  <a:pt x="9647" y="27351"/>
                </a:lnTo>
                <a:lnTo>
                  <a:pt x="10154" y="25862"/>
                </a:lnTo>
                <a:lnTo>
                  <a:pt x="9756" y="24607"/>
                </a:lnTo>
                <a:lnTo>
                  <a:pt x="5808" y="22635"/>
                </a:lnTo>
                <a:lnTo>
                  <a:pt x="9754" y="19582"/>
                </a:lnTo>
                <a:lnTo>
                  <a:pt x="10550" y="9144"/>
                </a:lnTo>
                <a:lnTo>
                  <a:pt x="8399" y="7563"/>
                </a:lnTo>
                <a:lnTo>
                  <a:pt x="5382" y="11253"/>
                </a:lnTo>
                <a:lnTo>
                  <a:pt x="0" y="4200"/>
                </a:lnTo>
                <a:lnTo>
                  <a:pt x="7352" y="0"/>
                </a:lnTo>
                <a:lnTo>
                  <a:pt x="10159" y="7069"/>
                </a:lnTo>
                <a:lnTo>
                  <a:pt x="17358" y="5820"/>
                </a:lnTo>
                <a:lnTo>
                  <a:pt x="13969" y="15168"/>
                </a:lnTo>
                <a:lnTo>
                  <a:pt x="17287" y="18368"/>
                </a:lnTo>
                <a:lnTo>
                  <a:pt x="11506" y="20660"/>
                </a:lnTo>
                <a:lnTo>
                  <a:pt x="13517" y="31846"/>
                </a:lnTo>
                <a:close/>
              </a:path>
            </a:pathLst>
          </a:custGeom>
          <a:solidFill>
            <a:srgbClr val="F2F2F2"/>
          </a:solidFill>
          <a:ln w="6985">
            <a:solidFill>
              <a:srgbClr val="A3A3A3"/>
            </a:solidFill>
          </a:ln>
          <a:effectLst/>
        </p:spPr>
        <p:txBody>
          <a:bodyPr rtlCol="0" anchor="ctr"/>
          <a:lstStyle/>
          <a:p>
            <a:pPr algn="ctr"/>
            <a:endParaRPr/>
          </a:p>
        </p:txBody>
      </p:sp>
      <p:sp>
        <p:nvSpPr>
          <p:cNvPr id="54" name="Galicia · polígono 1190"/>
          <p:cNvSpPr/>
          <p:nvPr/>
        </p:nvSpPr>
        <p:spPr>
          <a:xfrm>
            <a:off x="2175279" y="2531708"/>
            <a:ext cx="3306" cy="7451"/>
          </a:xfrm>
          <a:custGeom>
            <a:avLst/>
            <a:gdLst/>
            <a:ahLst/>
            <a:cxnLst/>
            <a:rect l="l" t="t" r="r" b="b"/>
            <a:pathLst>
              <a:path w="5421" h="12216">
                <a:moveTo>
                  <a:pt x="2385" y="12216"/>
                </a:moveTo>
                <a:lnTo>
                  <a:pt x="0" y="7878"/>
                </a:lnTo>
                <a:lnTo>
                  <a:pt x="5392" y="0"/>
                </a:lnTo>
                <a:lnTo>
                  <a:pt x="5421" y="7131"/>
                </a:lnTo>
                <a:lnTo>
                  <a:pt x="2385" y="12216"/>
                </a:lnTo>
                <a:close/>
              </a:path>
            </a:pathLst>
          </a:custGeom>
          <a:solidFill>
            <a:srgbClr val="F2F2F2"/>
          </a:solidFill>
          <a:ln w="6985">
            <a:solidFill>
              <a:srgbClr val="A3A3A3"/>
            </a:solidFill>
          </a:ln>
          <a:effectLst/>
        </p:spPr>
        <p:txBody>
          <a:bodyPr rtlCol="0" anchor="ctr"/>
          <a:lstStyle/>
          <a:p>
            <a:pPr algn="ctr"/>
            <a:endParaRPr/>
          </a:p>
        </p:txBody>
      </p:sp>
      <p:sp>
        <p:nvSpPr>
          <p:cNvPr id="55" name="Galicia · polígono 1230"/>
          <p:cNvSpPr/>
          <p:nvPr/>
        </p:nvSpPr>
        <p:spPr>
          <a:xfrm>
            <a:off x="2176525" y="2185702"/>
            <a:ext cx="3701" cy="3162"/>
          </a:xfrm>
          <a:custGeom>
            <a:avLst/>
            <a:gdLst/>
            <a:ahLst/>
            <a:cxnLst/>
            <a:rect l="l" t="t" r="r" b="b"/>
            <a:pathLst>
              <a:path w="6068" h="5185">
                <a:moveTo>
                  <a:pt x="2119" y="5185"/>
                </a:moveTo>
                <a:lnTo>
                  <a:pt x="0" y="749"/>
                </a:lnTo>
                <a:lnTo>
                  <a:pt x="2100" y="1304"/>
                </a:lnTo>
                <a:lnTo>
                  <a:pt x="4500" y="0"/>
                </a:lnTo>
                <a:lnTo>
                  <a:pt x="6068" y="3533"/>
                </a:lnTo>
                <a:lnTo>
                  <a:pt x="2119" y="5185"/>
                </a:lnTo>
                <a:close/>
              </a:path>
            </a:pathLst>
          </a:custGeom>
          <a:solidFill>
            <a:srgbClr val="F2F2F2"/>
          </a:solidFill>
          <a:ln w="6985">
            <a:solidFill>
              <a:srgbClr val="A3A3A3"/>
            </a:solidFill>
          </a:ln>
          <a:effectLst/>
        </p:spPr>
        <p:txBody>
          <a:bodyPr rtlCol="0" anchor="ctr"/>
          <a:lstStyle/>
          <a:p>
            <a:pPr algn="ctr"/>
            <a:endParaRPr/>
          </a:p>
        </p:txBody>
      </p:sp>
      <p:sp>
        <p:nvSpPr>
          <p:cNvPr id="56" name="Galicia · polígono 1433"/>
          <p:cNvSpPr/>
          <p:nvPr/>
        </p:nvSpPr>
        <p:spPr>
          <a:xfrm>
            <a:off x="2193751" y="2483236"/>
            <a:ext cx="2934" cy="2444"/>
          </a:xfrm>
          <a:custGeom>
            <a:avLst/>
            <a:gdLst/>
            <a:ahLst/>
            <a:cxnLst/>
            <a:rect l="l" t="t" r="r" b="b"/>
            <a:pathLst>
              <a:path w="4810" h="4008">
                <a:moveTo>
                  <a:pt x="0" y="4008"/>
                </a:moveTo>
                <a:lnTo>
                  <a:pt x="795" y="1378"/>
                </a:lnTo>
                <a:lnTo>
                  <a:pt x="4810" y="0"/>
                </a:lnTo>
                <a:lnTo>
                  <a:pt x="4740" y="3263"/>
                </a:lnTo>
                <a:lnTo>
                  <a:pt x="0" y="4008"/>
                </a:lnTo>
                <a:close/>
              </a:path>
            </a:pathLst>
          </a:custGeom>
          <a:solidFill>
            <a:srgbClr val="F2F2F2"/>
          </a:solidFill>
          <a:ln w="6985">
            <a:solidFill>
              <a:srgbClr val="A3A3A3"/>
            </a:solidFill>
          </a:ln>
          <a:effectLst/>
        </p:spPr>
        <p:txBody>
          <a:bodyPr rtlCol="0" anchor="ctr"/>
          <a:lstStyle/>
          <a:p>
            <a:pPr algn="ctr"/>
            <a:endParaRPr/>
          </a:p>
        </p:txBody>
      </p:sp>
      <p:sp>
        <p:nvSpPr>
          <p:cNvPr id="57" name="Comunidad de Madrid · polígono 1"/>
          <p:cNvSpPr/>
          <p:nvPr/>
        </p:nvSpPr>
        <p:spPr>
          <a:xfrm>
            <a:off x="3431036" y="3058472"/>
            <a:ext cx="448378" cy="494903"/>
          </a:xfrm>
          <a:custGeom>
            <a:avLst/>
            <a:gdLst/>
            <a:ahLst/>
            <a:cxnLst/>
            <a:rect l="l" t="t" r="r" b="b"/>
            <a:pathLst>
              <a:path w="735047" h="811318">
                <a:moveTo>
                  <a:pt x="5483" y="601604"/>
                </a:moveTo>
                <a:lnTo>
                  <a:pt x="9511" y="593238"/>
                </a:lnTo>
                <a:lnTo>
                  <a:pt x="4594" y="576822"/>
                </a:lnTo>
                <a:lnTo>
                  <a:pt x="10803" y="572348"/>
                </a:lnTo>
                <a:lnTo>
                  <a:pt x="11397" y="564471"/>
                </a:lnTo>
                <a:lnTo>
                  <a:pt x="23937" y="554195"/>
                </a:lnTo>
                <a:lnTo>
                  <a:pt x="15823" y="523431"/>
                </a:lnTo>
                <a:lnTo>
                  <a:pt x="25185" y="521505"/>
                </a:lnTo>
                <a:lnTo>
                  <a:pt x="35735" y="540164"/>
                </a:lnTo>
                <a:lnTo>
                  <a:pt x="45168" y="536502"/>
                </a:lnTo>
                <a:lnTo>
                  <a:pt x="59395" y="537631"/>
                </a:lnTo>
                <a:lnTo>
                  <a:pt x="57066" y="523712"/>
                </a:lnTo>
                <a:lnTo>
                  <a:pt x="67641" y="516545"/>
                </a:lnTo>
                <a:lnTo>
                  <a:pt x="65190" y="495697"/>
                </a:lnTo>
                <a:lnTo>
                  <a:pt x="75786" y="482713"/>
                </a:lnTo>
                <a:lnTo>
                  <a:pt x="84740" y="479612"/>
                </a:lnTo>
                <a:lnTo>
                  <a:pt x="124261" y="480133"/>
                </a:lnTo>
                <a:lnTo>
                  <a:pt x="123100" y="471810"/>
                </a:lnTo>
                <a:lnTo>
                  <a:pt x="114549" y="468511"/>
                </a:lnTo>
                <a:lnTo>
                  <a:pt x="118897" y="455798"/>
                </a:lnTo>
                <a:lnTo>
                  <a:pt x="124927" y="453764"/>
                </a:lnTo>
                <a:lnTo>
                  <a:pt x="122260" y="448624"/>
                </a:lnTo>
                <a:lnTo>
                  <a:pt x="125448" y="449730"/>
                </a:lnTo>
                <a:lnTo>
                  <a:pt x="126866" y="445671"/>
                </a:lnTo>
                <a:lnTo>
                  <a:pt x="121234" y="418782"/>
                </a:lnTo>
                <a:lnTo>
                  <a:pt x="124724" y="403975"/>
                </a:lnTo>
                <a:lnTo>
                  <a:pt x="120827" y="401971"/>
                </a:lnTo>
                <a:lnTo>
                  <a:pt x="123001" y="391941"/>
                </a:lnTo>
                <a:lnTo>
                  <a:pt x="139590" y="382678"/>
                </a:lnTo>
                <a:lnTo>
                  <a:pt x="144739" y="357958"/>
                </a:lnTo>
                <a:lnTo>
                  <a:pt x="139205" y="355100"/>
                </a:lnTo>
                <a:lnTo>
                  <a:pt x="138893" y="342316"/>
                </a:lnTo>
                <a:lnTo>
                  <a:pt x="148337" y="341555"/>
                </a:lnTo>
                <a:lnTo>
                  <a:pt x="152653" y="356684"/>
                </a:lnTo>
                <a:lnTo>
                  <a:pt x="160697" y="358418"/>
                </a:lnTo>
                <a:lnTo>
                  <a:pt x="175673" y="356522"/>
                </a:lnTo>
                <a:lnTo>
                  <a:pt x="201280" y="345082"/>
                </a:lnTo>
                <a:lnTo>
                  <a:pt x="195659" y="340705"/>
                </a:lnTo>
                <a:lnTo>
                  <a:pt x="198683" y="326549"/>
                </a:lnTo>
                <a:lnTo>
                  <a:pt x="196278" y="308793"/>
                </a:lnTo>
                <a:lnTo>
                  <a:pt x="209377" y="299128"/>
                </a:lnTo>
                <a:lnTo>
                  <a:pt x="220748" y="273817"/>
                </a:lnTo>
                <a:lnTo>
                  <a:pt x="232198" y="266146"/>
                </a:lnTo>
                <a:lnTo>
                  <a:pt x="232554" y="254997"/>
                </a:lnTo>
                <a:lnTo>
                  <a:pt x="241971" y="239981"/>
                </a:lnTo>
                <a:lnTo>
                  <a:pt x="245154" y="236778"/>
                </a:lnTo>
                <a:lnTo>
                  <a:pt x="263312" y="244605"/>
                </a:lnTo>
                <a:lnTo>
                  <a:pt x="277160" y="240086"/>
                </a:lnTo>
                <a:lnTo>
                  <a:pt x="288703" y="242733"/>
                </a:lnTo>
                <a:lnTo>
                  <a:pt x="288567" y="233298"/>
                </a:lnTo>
                <a:lnTo>
                  <a:pt x="297158" y="217986"/>
                </a:lnTo>
                <a:lnTo>
                  <a:pt x="295528" y="208727"/>
                </a:lnTo>
                <a:lnTo>
                  <a:pt x="304391" y="192819"/>
                </a:lnTo>
                <a:lnTo>
                  <a:pt x="306679" y="176261"/>
                </a:lnTo>
                <a:lnTo>
                  <a:pt x="301900" y="173290"/>
                </a:lnTo>
                <a:lnTo>
                  <a:pt x="309230" y="159239"/>
                </a:lnTo>
                <a:lnTo>
                  <a:pt x="308801" y="151908"/>
                </a:lnTo>
                <a:lnTo>
                  <a:pt x="316598" y="150156"/>
                </a:lnTo>
                <a:lnTo>
                  <a:pt x="323523" y="134008"/>
                </a:lnTo>
                <a:lnTo>
                  <a:pt x="337175" y="121284"/>
                </a:lnTo>
                <a:lnTo>
                  <a:pt x="341549" y="123914"/>
                </a:lnTo>
                <a:lnTo>
                  <a:pt x="346676" y="118739"/>
                </a:lnTo>
                <a:lnTo>
                  <a:pt x="370697" y="113240"/>
                </a:lnTo>
                <a:lnTo>
                  <a:pt x="384219" y="105262"/>
                </a:lnTo>
                <a:lnTo>
                  <a:pt x="403924" y="71214"/>
                </a:lnTo>
                <a:lnTo>
                  <a:pt x="424527" y="53175"/>
                </a:lnTo>
                <a:lnTo>
                  <a:pt x="434938" y="50096"/>
                </a:lnTo>
                <a:lnTo>
                  <a:pt x="455447" y="24755"/>
                </a:lnTo>
                <a:lnTo>
                  <a:pt x="455788" y="18357"/>
                </a:lnTo>
                <a:lnTo>
                  <a:pt x="479898" y="2317"/>
                </a:lnTo>
                <a:lnTo>
                  <a:pt x="500608" y="0"/>
                </a:lnTo>
                <a:lnTo>
                  <a:pt x="499945" y="9835"/>
                </a:lnTo>
                <a:lnTo>
                  <a:pt x="515279" y="18324"/>
                </a:lnTo>
                <a:lnTo>
                  <a:pt x="525158" y="45240"/>
                </a:lnTo>
                <a:lnTo>
                  <a:pt x="531707" y="44618"/>
                </a:lnTo>
                <a:lnTo>
                  <a:pt x="544599" y="53967"/>
                </a:lnTo>
                <a:lnTo>
                  <a:pt x="555476" y="52522"/>
                </a:lnTo>
                <a:lnTo>
                  <a:pt x="549152" y="78220"/>
                </a:lnTo>
                <a:lnTo>
                  <a:pt x="570579" y="105284"/>
                </a:lnTo>
                <a:lnTo>
                  <a:pt x="559093" y="113397"/>
                </a:lnTo>
                <a:lnTo>
                  <a:pt x="560087" y="120895"/>
                </a:lnTo>
                <a:lnTo>
                  <a:pt x="544375" y="154875"/>
                </a:lnTo>
                <a:lnTo>
                  <a:pt x="546683" y="164867"/>
                </a:lnTo>
                <a:lnTo>
                  <a:pt x="538728" y="164989"/>
                </a:lnTo>
                <a:lnTo>
                  <a:pt x="538718" y="170207"/>
                </a:lnTo>
                <a:lnTo>
                  <a:pt x="548836" y="174872"/>
                </a:lnTo>
                <a:lnTo>
                  <a:pt x="548405" y="184937"/>
                </a:lnTo>
                <a:lnTo>
                  <a:pt x="532905" y="192105"/>
                </a:lnTo>
                <a:lnTo>
                  <a:pt x="536207" y="196691"/>
                </a:lnTo>
                <a:lnTo>
                  <a:pt x="531141" y="200264"/>
                </a:lnTo>
                <a:lnTo>
                  <a:pt x="534311" y="205425"/>
                </a:lnTo>
                <a:lnTo>
                  <a:pt x="529763" y="208959"/>
                </a:lnTo>
                <a:lnTo>
                  <a:pt x="530632" y="217913"/>
                </a:lnTo>
                <a:lnTo>
                  <a:pt x="523623" y="233913"/>
                </a:lnTo>
                <a:lnTo>
                  <a:pt x="514166" y="240226"/>
                </a:lnTo>
                <a:lnTo>
                  <a:pt x="539455" y="244853"/>
                </a:lnTo>
                <a:lnTo>
                  <a:pt x="546548" y="257346"/>
                </a:lnTo>
                <a:lnTo>
                  <a:pt x="543623" y="274316"/>
                </a:lnTo>
                <a:lnTo>
                  <a:pt x="547733" y="272510"/>
                </a:lnTo>
                <a:lnTo>
                  <a:pt x="551074" y="278703"/>
                </a:lnTo>
                <a:lnTo>
                  <a:pt x="534888" y="302880"/>
                </a:lnTo>
                <a:lnTo>
                  <a:pt x="547819" y="312869"/>
                </a:lnTo>
                <a:lnTo>
                  <a:pt x="555029" y="314040"/>
                </a:lnTo>
                <a:lnTo>
                  <a:pt x="555582" y="307682"/>
                </a:lnTo>
                <a:lnTo>
                  <a:pt x="565625" y="315771"/>
                </a:lnTo>
                <a:lnTo>
                  <a:pt x="567811" y="301923"/>
                </a:lnTo>
                <a:lnTo>
                  <a:pt x="571107" y="301277"/>
                </a:lnTo>
                <a:lnTo>
                  <a:pt x="580947" y="310640"/>
                </a:lnTo>
                <a:lnTo>
                  <a:pt x="584128" y="329490"/>
                </a:lnTo>
                <a:lnTo>
                  <a:pt x="594108" y="336021"/>
                </a:lnTo>
                <a:lnTo>
                  <a:pt x="602984" y="334215"/>
                </a:lnTo>
                <a:lnTo>
                  <a:pt x="608125" y="324953"/>
                </a:lnTo>
                <a:lnTo>
                  <a:pt x="604668" y="341134"/>
                </a:lnTo>
                <a:lnTo>
                  <a:pt x="597520" y="343569"/>
                </a:lnTo>
                <a:lnTo>
                  <a:pt x="605646" y="352235"/>
                </a:lnTo>
                <a:lnTo>
                  <a:pt x="600939" y="357468"/>
                </a:lnTo>
                <a:lnTo>
                  <a:pt x="602452" y="363245"/>
                </a:lnTo>
                <a:lnTo>
                  <a:pt x="623744" y="379645"/>
                </a:lnTo>
                <a:lnTo>
                  <a:pt x="624210" y="391065"/>
                </a:lnTo>
                <a:lnTo>
                  <a:pt x="617455" y="399586"/>
                </a:lnTo>
                <a:lnTo>
                  <a:pt x="621214" y="403366"/>
                </a:lnTo>
                <a:lnTo>
                  <a:pt x="640194" y="395279"/>
                </a:lnTo>
                <a:lnTo>
                  <a:pt x="649215" y="403254"/>
                </a:lnTo>
                <a:lnTo>
                  <a:pt x="649107" y="398225"/>
                </a:lnTo>
                <a:lnTo>
                  <a:pt x="653227" y="406915"/>
                </a:lnTo>
                <a:lnTo>
                  <a:pt x="664258" y="414206"/>
                </a:lnTo>
                <a:lnTo>
                  <a:pt x="664912" y="459921"/>
                </a:lnTo>
                <a:lnTo>
                  <a:pt x="677414" y="463712"/>
                </a:lnTo>
                <a:lnTo>
                  <a:pt x="685663" y="461711"/>
                </a:lnTo>
                <a:lnTo>
                  <a:pt x="689588" y="474263"/>
                </a:lnTo>
                <a:lnTo>
                  <a:pt x="697683" y="483374"/>
                </a:lnTo>
                <a:lnTo>
                  <a:pt x="691525" y="494537"/>
                </a:lnTo>
                <a:lnTo>
                  <a:pt x="693960" y="502119"/>
                </a:lnTo>
                <a:lnTo>
                  <a:pt x="686667" y="507075"/>
                </a:lnTo>
                <a:lnTo>
                  <a:pt x="692552" y="517922"/>
                </a:lnTo>
                <a:lnTo>
                  <a:pt x="685618" y="523029"/>
                </a:lnTo>
                <a:lnTo>
                  <a:pt x="686920" y="529903"/>
                </a:lnTo>
                <a:lnTo>
                  <a:pt x="672493" y="544632"/>
                </a:lnTo>
                <a:lnTo>
                  <a:pt x="671841" y="568980"/>
                </a:lnTo>
                <a:lnTo>
                  <a:pt x="665582" y="576656"/>
                </a:lnTo>
                <a:lnTo>
                  <a:pt x="666910" y="582658"/>
                </a:lnTo>
                <a:lnTo>
                  <a:pt x="677050" y="591408"/>
                </a:lnTo>
                <a:lnTo>
                  <a:pt x="686528" y="572764"/>
                </a:lnTo>
                <a:lnTo>
                  <a:pt x="706297" y="559024"/>
                </a:lnTo>
                <a:lnTo>
                  <a:pt x="711665" y="563687"/>
                </a:lnTo>
                <a:lnTo>
                  <a:pt x="722177" y="595443"/>
                </a:lnTo>
                <a:lnTo>
                  <a:pt x="719260" y="621697"/>
                </a:lnTo>
                <a:lnTo>
                  <a:pt x="727889" y="639492"/>
                </a:lnTo>
                <a:lnTo>
                  <a:pt x="717566" y="636305"/>
                </a:lnTo>
                <a:lnTo>
                  <a:pt x="713964" y="649275"/>
                </a:lnTo>
                <a:lnTo>
                  <a:pt x="723395" y="653578"/>
                </a:lnTo>
                <a:lnTo>
                  <a:pt x="728015" y="664309"/>
                </a:lnTo>
                <a:lnTo>
                  <a:pt x="733501" y="667320"/>
                </a:lnTo>
                <a:lnTo>
                  <a:pt x="735047" y="676360"/>
                </a:lnTo>
                <a:lnTo>
                  <a:pt x="731327" y="681916"/>
                </a:lnTo>
                <a:lnTo>
                  <a:pt x="717353" y="694782"/>
                </a:lnTo>
                <a:lnTo>
                  <a:pt x="703641" y="700255"/>
                </a:lnTo>
                <a:lnTo>
                  <a:pt x="682731" y="698084"/>
                </a:lnTo>
                <a:lnTo>
                  <a:pt x="680573" y="681800"/>
                </a:lnTo>
                <a:lnTo>
                  <a:pt x="674766" y="680881"/>
                </a:lnTo>
                <a:lnTo>
                  <a:pt x="675614" y="684274"/>
                </a:lnTo>
                <a:lnTo>
                  <a:pt x="660646" y="698744"/>
                </a:lnTo>
                <a:lnTo>
                  <a:pt x="663776" y="700848"/>
                </a:lnTo>
                <a:lnTo>
                  <a:pt x="643225" y="705295"/>
                </a:lnTo>
                <a:lnTo>
                  <a:pt x="642252" y="701494"/>
                </a:lnTo>
                <a:lnTo>
                  <a:pt x="638064" y="702417"/>
                </a:lnTo>
                <a:lnTo>
                  <a:pt x="636443" y="707199"/>
                </a:lnTo>
                <a:lnTo>
                  <a:pt x="633034" y="702978"/>
                </a:lnTo>
                <a:lnTo>
                  <a:pt x="627748" y="709161"/>
                </a:lnTo>
                <a:lnTo>
                  <a:pt x="614869" y="705362"/>
                </a:lnTo>
                <a:lnTo>
                  <a:pt x="610392" y="695959"/>
                </a:lnTo>
                <a:lnTo>
                  <a:pt x="600542" y="688263"/>
                </a:lnTo>
                <a:lnTo>
                  <a:pt x="579807" y="691466"/>
                </a:lnTo>
                <a:lnTo>
                  <a:pt x="579570" y="706657"/>
                </a:lnTo>
                <a:lnTo>
                  <a:pt x="571985" y="708447"/>
                </a:lnTo>
                <a:lnTo>
                  <a:pt x="571274" y="715919"/>
                </a:lnTo>
                <a:lnTo>
                  <a:pt x="567188" y="717424"/>
                </a:lnTo>
                <a:lnTo>
                  <a:pt x="556144" y="709417"/>
                </a:lnTo>
                <a:lnTo>
                  <a:pt x="553287" y="714773"/>
                </a:lnTo>
                <a:lnTo>
                  <a:pt x="545765" y="715482"/>
                </a:lnTo>
                <a:lnTo>
                  <a:pt x="544628" y="707595"/>
                </a:lnTo>
                <a:lnTo>
                  <a:pt x="534157" y="713297"/>
                </a:lnTo>
                <a:lnTo>
                  <a:pt x="532960" y="709965"/>
                </a:lnTo>
                <a:lnTo>
                  <a:pt x="525642" y="713002"/>
                </a:lnTo>
                <a:lnTo>
                  <a:pt x="524271" y="708970"/>
                </a:lnTo>
                <a:lnTo>
                  <a:pt x="516434" y="708281"/>
                </a:lnTo>
                <a:lnTo>
                  <a:pt x="511420" y="713653"/>
                </a:lnTo>
                <a:lnTo>
                  <a:pt x="510246" y="725631"/>
                </a:lnTo>
                <a:lnTo>
                  <a:pt x="476384" y="730583"/>
                </a:lnTo>
                <a:lnTo>
                  <a:pt x="473818" y="738179"/>
                </a:lnTo>
                <a:lnTo>
                  <a:pt x="453276" y="746204"/>
                </a:lnTo>
                <a:lnTo>
                  <a:pt x="454958" y="760336"/>
                </a:lnTo>
                <a:lnTo>
                  <a:pt x="441907" y="760381"/>
                </a:lnTo>
                <a:lnTo>
                  <a:pt x="424571" y="772384"/>
                </a:lnTo>
                <a:lnTo>
                  <a:pt x="418061" y="767364"/>
                </a:lnTo>
                <a:lnTo>
                  <a:pt x="402280" y="776101"/>
                </a:lnTo>
                <a:lnTo>
                  <a:pt x="396156" y="788469"/>
                </a:lnTo>
                <a:lnTo>
                  <a:pt x="385457" y="794911"/>
                </a:lnTo>
                <a:lnTo>
                  <a:pt x="373126" y="811318"/>
                </a:lnTo>
                <a:lnTo>
                  <a:pt x="358604" y="801767"/>
                </a:lnTo>
                <a:lnTo>
                  <a:pt x="342335" y="798675"/>
                </a:lnTo>
                <a:lnTo>
                  <a:pt x="338870" y="784018"/>
                </a:lnTo>
                <a:lnTo>
                  <a:pt x="355957" y="775376"/>
                </a:lnTo>
                <a:lnTo>
                  <a:pt x="359811" y="781906"/>
                </a:lnTo>
                <a:lnTo>
                  <a:pt x="363500" y="772024"/>
                </a:lnTo>
                <a:lnTo>
                  <a:pt x="370646" y="767831"/>
                </a:lnTo>
                <a:lnTo>
                  <a:pt x="375538" y="773015"/>
                </a:lnTo>
                <a:lnTo>
                  <a:pt x="383463" y="773502"/>
                </a:lnTo>
                <a:lnTo>
                  <a:pt x="381646" y="767622"/>
                </a:lnTo>
                <a:lnTo>
                  <a:pt x="392775" y="759314"/>
                </a:lnTo>
                <a:lnTo>
                  <a:pt x="395487" y="765085"/>
                </a:lnTo>
                <a:lnTo>
                  <a:pt x="389366" y="769940"/>
                </a:lnTo>
                <a:lnTo>
                  <a:pt x="397163" y="770071"/>
                </a:lnTo>
                <a:lnTo>
                  <a:pt x="395052" y="758466"/>
                </a:lnTo>
                <a:lnTo>
                  <a:pt x="403035" y="763093"/>
                </a:lnTo>
                <a:lnTo>
                  <a:pt x="409954" y="761183"/>
                </a:lnTo>
                <a:lnTo>
                  <a:pt x="411990" y="757367"/>
                </a:lnTo>
                <a:lnTo>
                  <a:pt x="405087" y="758564"/>
                </a:lnTo>
                <a:lnTo>
                  <a:pt x="400957" y="750999"/>
                </a:lnTo>
                <a:lnTo>
                  <a:pt x="406995" y="754297"/>
                </a:lnTo>
                <a:lnTo>
                  <a:pt x="406609" y="748266"/>
                </a:lnTo>
                <a:lnTo>
                  <a:pt x="410271" y="745694"/>
                </a:lnTo>
                <a:lnTo>
                  <a:pt x="413734" y="748678"/>
                </a:lnTo>
                <a:lnTo>
                  <a:pt x="411782" y="740666"/>
                </a:lnTo>
                <a:lnTo>
                  <a:pt x="419563" y="730145"/>
                </a:lnTo>
                <a:lnTo>
                  <a:pt x="428090" y="725205"/>
                </a:lnTo>
                <a:lnTo>
                  <a:pt x="433290" y="728760"/>
                </a:lnTo>
                <a:lnTo>
                  <a:pt x="439567" y="716862"/>
                </a:lnTo>
                <a:lnTo>
                  <a:pt x="447486" y="718794"/>
                </a:lnTo>
                <a:lnTo>
                  <a:pt x="448812" y="712714"/>
                </a:lnTo>
                <a:lnTo>
                  <a:pt x="454434" y="712251"/>
                </a:lnTo>
                <a:lnTo>
                  <a:pt x="452684" y="707163"/>
                </a:lnTo>
                <a:lnTo>
                  <a:pt x="461086" y="704299"/>
                </a:lnTo>
                <a:lnTo>
                  <a:pt x="463596" y="695612"/>
                </a:lnTo>
                <a:lnTo>
                  <a:pt x="457629" y="689658"/>
                </a:lnTo>
                <a:lnTo>
                  <a:pt x="466583" y="687389"/>
                </a:lnTo>
                <a:lnTo>
                  <a:pt x="469777" y="679962"/>
                </a:lnTo>
                <a:lnTo>
                  <a:pt x="463696" y="678696"/>
                </a:lnTo>
                <a:lnTo>
                  <a:pt x="467901" y="670328"/>
                </a:lnTo>
                <a:lnTo>
                  <a:pt x="444443" y="660016"/>
                </a:lnTo>
                <a:lnTo>
                  <a:pt x="439154" y="648707"/>
                </a:lnTo>
                <a:lnTo>
                  <a:pt x="427502" y="655344"/>
                </a:lnTo>
                <a:lnTo>
                  <a:pt x="412709" y="645920"/>
                </a:lnTo>
                <a:lnTo>
                  <a:pt x="401129" y="655717"/>
                </a:lnTo>
                <a:lnTo>
                  <a:pt x="389004" y="650920"/>
                </a:lnTo>
                <a:lnTo>
                  <a:pt x="383316" y="637162"/>
                </a:lnTo>
                <a:lnTo>
                  <a:pt x="373028" y="627563"/>
                </a:lnTo>
                <a:lnTo>
                  <a:pt x="358778" y="637325"/>
                </a:lnTo>
                <a:lnTo>
                  <a:pt x="338484" y="618495"/>
                </a:lnTo>
                <a:lnTo>
                  <a:pt x="321438" y="619211"/>
                </a:lnTo>
                <a:lnTo>
                  <a:pt x="312079" y="610453"/>
                </a:lnTo>
                <a:lnTo>
                  <a:pt x="302998" y="619820"/>
                </a:lnTo>
                <a:lnTo>
                  <a:pt x="301616" y="604890"/>
                </a:lnTo>
                <a:lnTo>
                  <a:pt x="283248" y="606983"/>
                </a:lnTo>
                <a:lnTo>
                  <a:pt x="266314" y="590498"/>
                </a:lnTo>
                <a:lnTo>
                  <a:pt x="267361" y="582082"/>
                </a:lnTo>
                <a:lnTo>
                  <a:pt x="253827" y="580454"/>
                </a:lnTo>
                <a:lnTo>
                  <a:pt x="243804" y="571667"/>
                </a:lnTo>
                <a:lnTo>
                  <a:pt x="240162" y="570727"/>
                </a:lnTo>
                <a:lnTo>
                  <a:pt x="228691" y="586572"/>
                </a:lnTo>
                <a:lnTo>
                  <a:pt x="215592" y="582062"/>
                </a:lnTo>
                <a:lnTo>
                  <a:pt x="208704" y="584462"/>
                </a:lnTo>
                <a:lnTo>
                  <a:pt x="209560" y="572191"/>
                </a:lnTo>
                <a:lnTo>
                  <a:pt x="199677" y="568420"/>
                </a:lnTo>
                <a:lnTo>
                  <a:pt x="195836" y="557368"/>
                </a:lnTo>
                <a:lnTo>
                  <a:pt x="186980" y="551524"/>
                </a:lnTo>
                <a:lnTo>
                  <a:pt x="180749" y="557873"/>
                </a:lnTo>
                <a:lnTo>
                  <a:pt x="181028" y="569542"/>
                </a:lnTo>
                <a:lnTo>
                  <a:pt x="169907" y="568873"/>
                </a:lnTo>
                <a:lnTo>
                  <a:pt x="167421" y="564587"/>
                </a:lnTo>
                <a:lnTo>
                  <a:pt x="158862" y="567060"/>
                </a:lnTo>
                <a:lnTo>
                  <a:pt x="148978" y="590332"/>
                </a:lnTo>
                <a:lnTo>
                  <a:pt x="136735" y="601052"/>
                </a:lnTo>
                <a:lnTo>
                  <a:pt x="131240" y="599064"/>
                </a:lnTo>
                <a:lnTo>
                  <a:pt x="130570" y="591589"/>
                </a:lnTo>
                <a:lnTo>
                  <a:pt x="124053" y="596372"/>
                </a:lnTo>
                <a:lnTo>
                  <a:pt x="118117" y="588725"/>
                </a:lnTo>
                <a:lnTo>
                  <a:pt x="111063" y="589782"/>
                </a:lnTo>
                <a:lnTo>
                  <a:pt x="112563" y="579024"/>
                </a:lnTo>
                <a:lnTo>
                  <a:pt x="106280" y="564590"/>
                </a:lnTo>
                <a:lnTo>
                  <a:pt x="107259" y="544409"/>
                </a:lnTo>
                <a:lnTo>
                  <a:pt x="95833" y="538269"/>
                </a:lnTo>
                <a:lnTo>
                  <a:pt x="94209" y="556769"/>
                </a:lnTo>
                <a:lnTo>
                  <a:pt x="73165" y="576650"/>
                </a:lnTo>
                <a:lnTo>
                  <a:pt x="69277" y="575659"/>
                </a:lnTo>
                <a:lnTo>
                  <a:pt x="68226" y="589813"/>
                </a:lnTo>
                <a:lnTo>
                  <a:pt x="33372" y="600858"/>
                </a:lnTo>
                <a:lnTo>
                  <a:pt x="24644" y="612902"/>
                </a:lnTo>
                <a:lnTo>
                  <a:pt x="2008" y="608810"/>
                </a:lnTo>
                <a:lnTo>
                  <a:pt x="0" y="602115"/>
                </a:lnTo>
                <a:lnTo>
                  <a:pt x="5483" y="601604"/>
                </a:lnTo>
                <a:close/>
              </a:path>
            </a:pathLst>
          </a:custGeom>
          <a:solidFill>
            <a:srgbClr val="F2F2F2"/>
          </a:solidFill>
          <a:ln w="6985">
            <a:solidFill>
              <a:srgbClr val="A3A3A3"/>
            </a:solidFill>
          </a:ln>
          <a:effectLst/>
        </p:spPr>
        <p:txBody>
          <a:bodyPr rtlCol="0" anchor="ctr"/>
          <a:lstStyle/>
          <a:p>
            <a:pPr algn="ctr"/>
            <a:endParaRPr/>
          </a:p>
        </p:txBody>
      </p:sp>
      <p:sp>
        <p:nvSpPr>
          <p:cNvPr id="58" name="Comunidad de Madrid · polígono 2"/>
          <p:cNvSpPr/>
          <p:nvPr/>
        </p:nvSpPr>
        <p:spPr>
          <a:xfrm>
            <a:off x="3505943" y="3246901"/>
            <a:ext cx="20638" cy="12702"/>
          </a:xfrm>
          <a:custGeom>
            <a:avLst/>
            <a:gdLst/>
            <a:ahLst/>
            <a:cxnLst/>
            <a:rect l="l" t="t" r="r" b="b"/>
            <a:pathLst>
              <a:path w="33834" h="20823">
                <a:moveTo>
                  <a:pt x="0" y="14242"/>
                </a:moveTo>
                <a:lnTo>
                  <a:pt x="20489" y="0"/>
                </a:lnTo>
                <a:lnTo>
                  <a:pt x="33834" y="11789"/>
                </a:lnTo>
                <a:lnTo>
                  <a:pt x="32793" y="18412"/>
                </a:lnTo>
                <a:lnTo>
                  <a:pt x="2224" y="20823"/>
                </a:lnTo>
                <a:lnTo>
                  <a:pt x="0" y="14242"/>
                </a:lnTo>
                <a:close/>
              </a:path>
            </a:pathLst>
          </a:custGeom>
          <a:solidFill>
            <a:srgbClr val="F2F2F2"/>
          </a:solidFill>
          <a:ln w="6985">
            <a:solidFill>
              <a:srgbClr val="A3A3A3"/>
            </a:solidFill>
          </a:ln>
          <a:effectLst/>
        </p:spPr>
        <p:txBody>
          <a:bodyPr rtlCol="0" anchor="ctr"/>
          <a:lstStyle/>
          <a:p>
            <a:pPr algn="ctr"/>
            <a:endParaRPr/>
          </a:p>
        </p:txBody>
      </p:sp>
      <p:sp>
        <p:nvSpPr>
          <p:cNvPr id="59" name="Región de Murcia · polígono 6"/>
          <p:cNvSpPr/>
          <p:nvPr/>
        </p:nvSpPr>
        <p:spPr>
          <a:xfrm>
            <a:off x="4087666" y="3982409"/>
            <a:ext cx="486514" cy="515507"/>
          </a:xfrm>
          <a:custGeom>
            <a:avLst/>
            <a:gdLst/>
            <a:ahLst/>
            <a:cxnLst/>
            <a:rect l="l" t="t" r="r" b="b"/>
            <a:pathLst>
              <a:path w="797565" h="845095">
                <a:moveTo>
                  <a:pt x="423422" y="779901"/>
                </a:moveTo>
                <a:lnTo>
                  <a:pt x="415505" y="797312"/>
                </a:lnTo>
                <a:lnTo>
                  <a:pt x="414206" y="807729"/>
                </a:lnTo>
                <a:lnTo>
                  <a:pt x="417512" y="811664"/>
                </a:lnTo>
                <a:lnTo>
                  <a:pt x="413241" y="815285"/>
                </a:lnTo>
                <a:lnTo>
                  <a:pt x="407559" y="815609"/>
                </a:lnTo>
                <a:lnTo>
                  <a:pt x="405965" y="810401"/>
                </a:lnTo>
                <a:lnTo>
                  <a:pt x="404432" y="809551"/>
                </a:lnTo>
                <a:lnTo>
                  <a:pt x="397448" y="809911"/>
                </a:lnTo>
                <a:lnTo>
                  <a:pt x="383880" y="822844"/>
                </a:lnTo>
                <a:lnTo>
                  <a:pt x="377879" y="822331"/>
                </a:lnTo>
                <a:lnTo>
                  <a:pt x="378123" y="826357"/>
                </a:lnTo>
                <a:lnTo>
                  <a:pt x="362868" y="827913"/>
                </a:lnTo>
                <a:lnTo>
                  <a:pt x="346008" y="841153"/>
                </a:lnTo>
                <a:lnTo>
                  <a:pt x="344700" y="845095"/>
                </a:lnTo>
                <a:lnTo>
                  <a:pt x="292416" y="803328"/>
                </a:lnTo>
                <a:lnTo>
                  <a:pt x="256446" y="797915"/>
                </a:lnTo>
                <a:lnTo>
                  <a:pt x="257984" y="808848"/>
                </a:lnTo>
                <a:lnTo>
                  <a:pt x="240390" y="795816"/>
                </a:lnTo>
                <a:lnTo>
                  <a:pt x="233742" y="780707"/>
                </a:lnTo>
                <a:lnTo>
                  <a:pt x="188038" y="715085"/>
                </a:lnTo>
                <a:lnTo>
                  <a:pt x="187318" y="707236"/>
                </a:lnTo>
                <a:lnTo>
                  <a:pt x="176949" y="696375"/>
                </a:lnTo>
                <a:lnTo>
                  <a:pt x="173932" y="684080"/>
                </a:lnTo>
                <a:lnTo>
                  <a:pt x="160035" y="663643"/>
                </a:lnTo>
                <a:lnTo>
                  <a:pt x="162091" y="634878"/>
                </a:lnTo>
                <a:lnTo>
                  <a:pt x="167785" y="629851"/>
                </a:lnTo>
                <a:lnTo>
                  <a:pt x="161522" y="601279"/>
                </a:lnTo>
                <a:lnTo>
                  <a:pt x="168052" y="560779"/>
                </a:lnTo>
                <a:lnTo>
                  <a:pt x="178193" y="544255"/>
                </a:lnTo>
                <a:lnTo>
                  <a:pt x="168199" y="537050"/>
                </a:lnTo>
                <a:lnTo>
                  <a:pt x="155392" y="544420"/>
                </a:lnTo>
                <a:lnTo>
                  <a:pt x="138281" y="536701"/>
                </a:lnTo>
                <a:lnTo>
                  <a:pt x="118928" y="539116"/>
                </a:lnTo>
                <a:lnTo>
                  <a:pt x="105623" y="524846"/>
                </a:lnTo>
                <a:lnTo>
                  <a:pt x="82863" y="531941"/>
                </a:lnTo>
                <a:lnTo>
                  <a:pt x="72013" y="519062"/>
                </a:lnTo>
                <a:lnTo>
                  <a:pt x="46626" y="504122"/>
                </a:lnTo>
                <a:lnTo>
                  <a:pt x="29137" y="482626"/>
                </a:lnTo>
                <a:lnTo>
                  <a:pt x="22068" y="462221"/>
                </a:lnTo>
                <a:lnTo>
                  <a:pt x="0" y="445725"/>
                </a:lnTo>
                <a:lnTo>
                  <a:pt x="7731" y="422123"/>
                </a:lnTo>
                <a:lnTo>
                  <a:pt x="37818" y="397360"/>
                </a:lnTo>
                <a:lnTo>
                  <a:pt x="63047" y="340263"/>
                </a:lnTo>
                <a:lnTo>
                  <a:pt x="84712" y="325331"/>
                </a:lnTo>
                <a:lnTo>
                  <a:pt x="111407" y="318419"/>
                </a:lnTo>
                <a:lnTo>
                  <a:pt x="126076" y="301233"/>
                </a:lnTo>
                <a:lnTo>
                  <a:pt x="135307" y="281729"/>
                </a:lnTo>
                <a:lnTo>
                  <a:pt x="142382" y="276694"/>
                </a:lnTo>
                <a:lnTo>
                  <a:pt x="155504" y="279745"/>
                </a:lnTo>
                <a:lnTo>
                  <a:pt x="165421" y="290050"/>
                </a:lnTo>
                <a:lnTo>
                  <a:pt x="174167" y="291737"/>
                </a:lnTo>
                <a:lnTo>
                  <a:pt x="210355" y="281600"/>
                </a:lnTo>
                <a:lnTo>
                  <a:pt x="237546" y="259706"/>
                </a:lnTo>
                <a:lnTo>
                  <a:pt x="249428" y="259645"/>
                </a:lnTo>
                <a:lnTo>
                  <a:pt x="256690" y="248699"/>
                </a:lnTo>
                <a:lnTo>
                  <a:pt x="269775" y="245898"/>
                </a:lnTo>
                <a:lnTo>
                  <a:pt x="264752" y="237855"/>
                </a:lnTo>
                <a:lnTo>
                  <a:pt x="276424" y="240739"/>
                </a:lnTo>
                <a:lnTo>
                  <a:pt x="275607" y="232058"/>
                </a:lnTo>
                <a:lnTo>
                  <a:pt x="285064" y="234112"/>
                </a:lnTo>
                <a:lnTo>
                  <a:pt x="288905" y="230566"/>
                </a:lnTo>
                <a:lnTo>
                  <a:pt x="301051" y="241485"/>
                </a:lnTo>
                <a:lnTo>
                  <a:pt x="308462" y="234276"/>
                </a:lnTo>
                <a:lnTo>
                  <a:pt x="316194" y="240010"/>
                </a:lnTo>
                <a:lnTo>
                  <a:pt x="319204" y="249724"/>
                </a:lnTo>
                <a:lnTo>
                  <a:pt x="314138" y="251290"/>
                </a:lnTo>
                <a:lnTo>
                  <a:pt x="313495" y="257058"/>
                </a:lnTo>
                <a:lnTo>
                  <a:pt x="323742" y="266899"/>
                </a:lnTo>
                <a:lnTo>
                  <a:pt x="324862" y="272962"/>
                </a:lnTo>
                <a:lnTo>
                  <a:pt x="363498" y="274112"/>
                </a:lnTo>
                <a:lnTo>
                  <a:pt x="378302" y="264816"/>
                </a:lnTo>
                <a:lnTo>
                  <a:pt x="386490" y="253750"/>
                </a:lnTo>
                <a:lnTo>
                  <a:pt x="416991" y="233250"/>
                </a:lnTo>
                <a:lnTo>
                  <a:pt x="416280" y="169709"/>
                </a:lnTo>
                <a:lnTo>
                  <a:pt x="407207" y="137529"/>
                </a:lnTo>
                <a:lnTo>
                  <a:pt x="412494" y="118350"/>
                </a:lnTo>
                <a:lnTo>
                  <a:pt x="429714" y="107107"/>
                </a:lnTo>
                <a:lnTo>
                  <a:pt x="431805" y="65179"/>
                </a:lnTo>
                <a:lnTo>
                  <a:pt x="444323" y="48167"/>
                </a:lnTo>
                <a:lnTo>
                  <a:pt x="462571" y="34487"/>
                </a:lnTo>
                <a:lnTo>
                  <a:pt x="470880" y="31562"/>
                </a:lnTo>
                <a:lnTo>
                  <a:pt x="482187" y="47949"/>
                </a:lnTo>
                <a:lnTo>
                  <a:pt x="510765" y="29584"/>
                </a:lnTo>
                <a:lnTo>
                  <a:pt x="527168" y="10149"/>
                </a:lnTo>
                <a:lnTo>
                  <a:pt x="558914" y="0"/>
                </a:lnTo>
                <a:lnTo>
                  <a:pt x="589794" y="10741"/>
                </a:lnTo>
                <a:lnTo>
                  <a:pt x="591666" y="26968"/>
                </a:lnTo>
                <a:lnTo>
                  <a:pt x="634838" y="61399"/>
                </a:lnTo>
                <a:lnTo>
                  <a:pt x="639798" y="74000"/>
                </a:lnTo>
                <a:lnTo>
                  <a:pt x="646700" y="112531"/>
                </a:lnTo>
                <a:lnTo>
                  <a:pt x="634882" y="143259"/>
                </a:lnTo>
                <a:lnTo>
                  <a:pt x="640839" y="159280"/>
                </a:lnTo>
                <a:lnTo>
                  <a:pt x="618834" y="184492"/>
                </a:lnTo>
                <a:lnTo>
                  <a:pt x="602077" y="195455"/>
                </a:lnTo>
                <a:lnTo>
                  <a:pt x="610252" y="199454"/>
                </a:lnTo>
                <a:lnTo>
                  <a:pt x="606382" y="200928"/>
                </a:lnTo>
                <a:lnTo>
                  <a:pt x="605053" y="215516"/>
                </a:lnTo>
                <a:lnTo>
                  <a:pt x="606788" y="251829"/>
                </a:lnTo>
                <a:lnTo>
                  <a:pt x="633934" y="256608"/>
                </a:lnTo>
                <a:lnTo>
                  <a:pt x="652566" y="267475"/>
                </a:lnTo>
                <a:lnTo>
                  <a:pt x="662848" y="295065"/>
                </a:lnTo>
                <a:lnTo>
                  <a:pt x="652826" y="341883"/>
                </a:lnTo>
                <a:lnTo>
                  <a:pt x="629732" y="379679"/>
                </a:lnTo>
                <a:lnTo>
                  <a:pt x="636545" y="417646"/>
                </a:lnTo>
                <a:lnTo>
                  <a:pt x="695509" y="510895"/>
                </a:lnTo>
                <a:lnTo>
                  <a:pt x="729088" y="546719"/>
                </a:lnTo>
                <a:lnTo>
                  <a:pt x="742035" y="549932"/>
                </a:lnTo>
                <a:lnTo>
                  <a:pt x="752869" y="558798"/>
                </a:lnTo>
                <a:lnTo>
                  <a:pt x="761866" y="557600"/>
                </a:lnTo>
                <a:lnTo>
                  <a:pt x="764329" y="572003"/>
                </a:lnTo>
                <a:lnTo>
                  <a:pt x="767002" y="572006"/>
                </a:lnTo>
                <a:lnTo>
                  <a:pt x="767546" y="573092"/>
                </a:lnTo>
                <a:lnTo>
                  <a:pt x="763891" y="575394"/>
                </a:lnTo>
                <a:lnTo>
                  <a:pt x="766779" y="593202"/>
                </a:lnTo>
                <a:lnTo>
                  <a:pt x="755434" y="574362"/>
                </a:lnTo>
                <a:lnTo>
                  <a:pt x="745555" y="579610"/>
                </a:lnTo>
                <a:lnTo>
                  <a:pt x="742241" y="587733"/>
                </a:lnTo>
                <a:lnTo>
                  <a:pt x="744717" y="595283"/>
                </a:lnTo>
                <a:lnTo>
                  <a:pt x="730766" y="613229"/>
                </a:lnTo>
                <a:lnTo>
                  <a:pt x="722168" y="617673"/>
                </a:lnTo>
                <a:lnTo>
                  <a:pt x="714946" y="633072"/>
                </a:lnTo>
                <a:lnTo>
                  <a:pt x="716291" y="638793"/>
                </a:lnTo>
                <a:lnTo>
                  <a:pt x="742426" y="672364"/>
                </a:lnTo>
                <a:lnTo>
                  <a:pt x="767586" y="682355"/>
                </a:lnTo>
                <a:lnTo>
                  <a:pt x="770627" y="687564"/>
                </a:lnTo>
                <a:lnTo>
                  <a:pt x="778597" y="686606"/>
                </a:lnTo>
                <a:lnTo>
                  <a:pt x="782394" y="678071"/>
                </a:lnTo>
                <a:lnTo>
                  <a:pt x="779331" y="671110"/>
                </a:lnTo>
                <a:lnTo>
                  <a:pt x="772528" y="671565"/>
                </a:lnTo>
                <a:lnTo>
                  <a:pt x="777517" y="670052"/>
                </a:lnTo>
                <a:lnTo>
                  <a:pt x="769897" y="643284"/>
                </a:lnTo>
                <a:lnTo>
                  <a:pt x="773137" y="624201"/>
                </a:lnTo>
                <a:lnTo>
                  <a:pt x="770894" y="620881"/>
                </a:lnTo>
                <a:lnTo>
                  <a:pt x="769952" y="617548"/>
                </a:lnTo>
                <a:lnTo>
                  <a:pt x="771867" y="620635"/>
                </a:lnTo>
                <a:lnTo>
                  <a:pt x="775770" y="618589"/>
                </a:lnTo>
                <a:lnTo>
                  <a:pt x="770023" y="617110"/>
                </a:lnTo>
                <a:lnTo>
                  <a:pt x="767849" y="597858"/>
                </a:lnTo>
                <a:lnTo>
                  <a:pt x="766054" y="600681"/>
                </a:lnTo>
                <a:lnTo>
                  <a:pt x="764016" y="598281"/>
                </a:lnTo>
                <a:lnTo>
                  <a:pt x="766172" y="596208"/>
                </a:lnTo>
                <a:lnTo>
                  <a:pt x="769542" y="597745"/>
                </a:lnTo>
                <a:lnTo>
                  <a:pt x="772601" y="602871"/>
                </a:lnTo>
                <a:lnTo>
                  <a:pt x="770221" y="611121"/>
                </a:lnTo>
                <a:lnTo>
                  <a:pt x="778523" y="616428"/>
                </a:lnTo>
                <a:lnTo>
                  <a:pt x="781610" y="622552"/>
                </a:lnTo>
                <a:lnTo>
                  <a:pt x="778829" y="618466"/>
                </a:lnTo>
                <a:lnTo>
                  <a:pt x="776005" y="618359"/>
                </a:lnTo>
                <a:lnTo>
                  <a:pt x="777741" y="623423"/>
                </a:lnTo>
                <a:lnTo>
                  <a:pt x="773507" y="625856"/>
                </a:lnTo>
                <a:lnTo>
                  <a:pt x="772216" y="640909"/>
                </a:lnTo>
                <a:lnTo>
                  <a:pt x="776776" y="660021"/>
                </a:lnTo>
                <a:lnTo>
                  <a:pt x="787245" y="682641"/>
                </a:lnTo>
                <a:lnTo>
                  <a:pt x="797565" y="687844"/>
                </a:lnTo>
                <a:lnTo>
                  <a:pt x="790858" y="689361"/>
                </a:lnTo>
                <a:lnTo>
                  <a:pt x="783370" y="703567"/>
                </a:lnTo>
                <a:lnTo>
                  <a:pt x="776586" y="706848"/>
                </a:lnTo>
                <a:lnTo>
                  <a:pt x="752250" y="711014"/>
                </a:lnTo>
                <a:lnTo>
                  <a:pt x="734126" y="722945"/>
                </a:lnTo>
                <a:lnTo>
                  <a:pt x="719659" y="718641"/>
                </a:lnTo>
                <a:lnTo>
                  <a:pt x="706603" y="721677"/>
                </a:lnTo>
                <a:lnTo>
                  <a:pt x="705696" y="725992"/>
                </a:lnTo>
                <a:lnTo>
                  <a:pt x="686337" y="735692"/>
                </a:lnTo>
                <a:lnTo>
                  <a:pt x="679229" y="732666"/>
                </a:lnTo>
                <a:lnTo>
                  <a:pt x="670405" y="733410"/>
                </a:lnTo>
                <a:lnTo>
                  <a:pt x="663099" y="731760"/>
                </a:lnTo>
                <a:lnTo>
                  <a:pt x="661033" y="732283"/>
                </a:lnTo>
                <a:lnTo>
                  <a:pt x="657540" y="727694"/>
                </a:lnTo>
                <a:lnTo>
                  <a:pt x="660309" y="731230"/>
                </a:lnTo>
                <a:lnTo>
                  <a:pt x="663518" y="730549"/>
                </a:lnTo>
                <a:lnTo>
                  <a:pt x="661401" y="726474"/>
                </a:lnTo>
                <a:lnTo>
                  <a:pt x="666043" y="729932"/>
                </a:lnTo>
                <a:lnTo>
                  <a:pt x="671281" y="727021"/>
                </a:lnTo>
                <a:lnTo>
                  <a:pt x="659075" y="721586"/>
                </a:lnTo>
                <a:lnTo>
                  <a:pt x="659325" y="714741"/>
                </a:lnTo>
                <a:lnTo>
                  <a:pt x="655361" y="714398"/>
                </a:lnTo>
                <a:lnTo>
                  <a:pt x="660382" y="709461"/>
                </a:lnTo>
                <a:lnTo>
                  <a:pt x="654573" y="710642"/>
                </a:lnTo>
                <a:lnTo>
                  <a:pt x="652373" y="706905"/>
                </a:lnTo>
                <a:lnTo>
                  <a:pt x="650551" y="710504"/>
                </a:lnTo>
                <a:lnTo>
                  <a:pt x="655118" y="717312"/>
                </a:lnTo>
                <a:lnTo>
                  <a:pt x="646729" y="714026"/>
                </a:lnTo>
                <a:lnTo>
                  <a:pt x="647794" y="717356"/>
                </a:lnTo>
                <a:lnTo>
                  <a:pt x="642657" y="716367"/>
                </a:lnTo>
                <a:lnTo>
                  <a:pt x="638791" y="724271"/>
                </a:lnTo>
                <a:lnTo>
                  <a:pt x="611780" y="717396"/>
                </a:lnTo>
                <a:lnTo>
                  <a:pt x="603525" y="722804"/>
                </a:lnTo>
                <a:lnTo>
                  <a:pt x="601294" y="726700"/>
                </a:lnTo>
                <a:lnTo>
                  <a:pt x="595097" y="726380"/>
                </a:lnTo>
                <a:lnTo>
                  <a:pt x="589708" y="730649"/>
                </a:lnTo>
                <a:lnTo>
                  <a:pt x="586191" y="736856"/>
                </a:lnTo>
                <a:lnTo>
                  <a:pt x="593940" y="747818"/>
                </a:lnTo>
                <a:lnTo>
                  <a:pt x="567250" y="742962"/>
                </a:lnTo>
                <a:lnTo>
                  <a:pt x="563550" y="730174"/>
                </a:lnTo>
                <a:lnTo>
                  <a:pt x="544607" y="722747"/>
                </a:lnTo>
                <a:lnTo>
                  <a:pt x="528833" y="722296"/>
                </a:lnTo>
                <a:lnTo>
                  <a:pt x="523412" y="728192"/>
                </a:lnTo>
                <a:lnTo>
                  <a:pt x="524246" y="733541"/>
                </a:lnTo>
                <a:lnTo>
                  <a:pt x="491575" y="730030"/>
                </a:lnTo>
                <a:lnTo>
                  <a:pt x="476096" y="738041"/>
                </a:lnTo>
                <a:lnTo>
                  <a:pt x="458776" y="753911"/>
                </a:lnTo>
                <a:lnTo>
                  <a:pt x="454003" y="764129"/>
                </a:lnTo>
                <a:lnTo>
                  <a:pt x="441304" y="766246"/>
                </a:lnTo>
                <a:lnTo>
                  <a:pt x="423422" y="779901"/>
                </a:lnTo>
                <a:close/>
              </a:path>
            </a:pathLst>
          </a:custGeom>
          <a:solidFill>
            <a:srgbClr val="F2F2F2"/>
          </a:solidFill>
          <a:ln w="6985">
            <a:solidFill>
              <a:srgbClr val="A3A3A3"/>
            </a:solidFill>
          </a:ln>
          <a:effectLst/>
        </p:spPr>
        <p:txBody>
          <a:bodyPr rtlCol="0" anchor="ctr"/>
          <a:lstStyle/>
          <a:p>
            <a:pPr algn="ctr"/>
            <a:endParaRPr/>
          </a:p>
        </p:txBody>
      </p:sp>
      <p:sp>
        <p:nvSpPr>
          <p:cNvPr id="60" name="Región de Murcia · polígono 28"/>
          <p:cNvSpPr/>
          <p:nvPr/>
        </p:nvSpPr>
        <p:spPr>
          <a:xfrm>
            <a:off x="4540097" y="4375936"/>
            <a:ext cx="2255" cy="2549"/>
          </a:xfrm>
          <a:custGeom>
            <a:avLst/>
            <a:gdLst/>
            <a:ahLst/>
            <a:cxnLst/>
            <a:rect l="l" t="t" r="r" b="b"/>
            <a:pathLst>
              <a:path w="3697" h="4179">
                <a:moveTo>
                  <a:pt x="3568" y="4179"/>
                </a:moveTo>
                <a:lnTo>
                  <a:pt x="0" y="957"/>
                </a:lnTo>
                <a:lnTo>
                  <a:pt x="585" y="0"/>
                </a:lnTo>
                <a:lnTo>
                  <a:pt x="3697" y="567"/>
                </a:lnTo>
                <a:lnTo>
                  <a:pt x="3568" y="4179"/>
                </a:lnTo>
                <a:close/>
              </a:path>
            </a:pathLst>
          </a:custGeom>
          <a:solidFill>
            <a:srgbClr val="F2F2F2"/>
          </a:solidFill>
          <a:ln w="6985">
            <a:solidFill>
              <a:srgbClr val="A3A3A3"/>
            </a:solidFill>
          </a:ln>
          <a:effectLst/>
        </p:spPr>
        <p:txBody>
          <a:bodyPr rtlCol="0" anchor="ctr"/>
          <a:lstStyle/>
          <a:p>
            <a:pPr algn="ctr"/>
            <a:endParaRPr/>
          </a:p>
        </p:txBody>
      </p:sp>
      <p:sp>
        <p:nvSpPr>
          <p:cNvPr id="61" name="Región de Murcia · polígono 30"/>
          <p:cNvSpPr/>
          <p:nvPr/>
        </p:nvSpPr>
        <p:spPr>
          <a:xfrm>
            <a:off x="4548365" y="4375953"/>
            <a:ext cx="3394" cy="3416"/>
          </a:xfrm>
          <a:custGeom>
            <a:avLst/>
            <a:gdLst/>
            <a:ahLst/>
            <a:cxnLst/>
            <a:rect l="l" t="t" r="r" b="b"/>
            <a:pathLst>
              <a:path w="5564" h="5601">
                <a:moveTo>
                  <a:pt x="5564" y="5601"/>
                </a:moveTo>
                <a:lnTo>
                  <a:pt x="0" y="4146"/>
                </a:lnTo>
                <a:lnTo>
                  <a:pt x="2354" y="0"/>
                </a:lnTo>
                <a:lnTo>
                  <a:pt x="5564" y="5601"/>
                </a:lnTo>
                <a:close/>
              </a:path>
            </a:pathLst>
          </a:custGeom>
          <a:solidFill>
            <a:srgbClr val="F2F2F2"/>
          </a:solidFill>
          <a:ln w="6985">
            <a:solidFill>
              <a:srgbClr val="A3A3A3"/>
            </a:solidFill>
          </a:ln>
          <a:effectLst/>
        </p:spPr>
        <p:txBody>
          <a:bodyPr rtlCol="0" anchor="ctr"/>
          <a:lstStyle/>
          <a:p>
            <a:pPr algn="ctr"/>
            <a:endParaRPr/>
          </a:p>
        </p:txBody>
      </p:sp>
      <p:sp>
        <p:nvSpPr>
          <p:cNvPr id="62" name="Comunidad Foral de Navarra · polígono 1"/>
          <p:cNvSpPr/>
          <p:nvPr/>
        </p:nvSpPr>
        <p:spPr>
          <a:xfrm>
            <a:off x="4041861" y="2205173"/>
            <a:ext cx="521408" cy="560925"/>
          </a:xfrm>
          <a:custGeom>
            <a:avLst/>
            <a:gdLst/>
            <a:ahLst/>
            <a:cxnLst/>
            <a:rect l="l" t="t" r="r" b="b"/>
            <a:pathLst>
              <a:path w="854768" h="919550">
                <a:moveTo>
                  <a:pt x="174998" y="587295"/>
                </a:moveTo>
                <a:lnTo>
                  <a:pt x="156560" y="596053"/>
                </a:lnTo>
                <a:lnTo>
                  <a:pt x="151226" y="588875"/>
                </a:lnTo>
                <a:lnTo>
                  <a:pt x="136586" y="590683"/>
                </a:lnTo>
                <a:lnTo>
                  <a:pt x="138720" y="587189"/>
                </a:lnTo>
                <a:lnTo>
                  <a:pt x="127695" y="584062"/>
                </a:lnTo>
                <a:lnTo>
                  <a:pt x="124806" y="573827"/>
                </a:lnTo>
                <a:lnTo>
                  <a:pt x="114389" y="568844"/>
                </a:lnTo>
                <a:lnTo>
                  <a:pt x="107743" y="570668"/>
                </a:lnTo>
                <a:lnTo>
                  <a:pt x="102145" y="557160"/>
                </a:lnTo>
                <a:lnTo>
                  <a:pt x="97872" y="556648"/>
                </a:lnTo>
                <a:lnTo>
                  <a:pt x="96988" y="563655"/>
                </a:lnTo>
                <a:lnTo>
                  <a:pt x="81927" y="556218"/>
                </a:lnTo>
                <a:lnTo>
                  <a:pt x="78812" y="558975"/>
                </a:lnTo>
                <a:lnTo>
                  <a:pt x="81036" y="565878"/>
                </a:lnTo>
                <a:lnTo>
                  <a:pt x="75065" y="567491"/>
                </a:lnTo>
                <a:lnTo>
                  <a:pt x="71032" y="558281"/>
                </a:lnTo>
                <a:lnTo>
                  <a:pt x="65722" y="560903"/>
                </a:lnTo>
                <a:lnTo>
                  <a:pt x="59459" y="553592"/>
                </a:lnTo>
                <a:lnTo>
                  <a:pt x="48201" y="554501"/>
                </a:lnTo>
                <a:lnTo>
                  <a:pt x="38292" y="542875"/>
                </a:lnTo>
                <a:lnTo>
                  <a:pt x="36765" y="529550"/>
                </a:lnTo>
                <a:lnTo>
                  <a:pt x="51961" y="524766"/>
                </a:lnTo>
                <a:lnTo>
                  <a:pt x="47698" y="510680"/>
                </a:lnTo>
                <a:lnTo>
                  <a:pt x="53044" y="503777"/>
                </a:lnTo>
                <a:lnTo>
                  <a:pt x="49769" y="471050"/>
                </a:lnTo>
                <a:lnTo>
                  <a:pt x="38033" y="465800"/>
                </a:lnTo>
                <a:lnTo>
                  <a:pt x="22561" y="491978"/>
                </a:lnTo>
                <a:lnTo>
                  <a:pt x="18244" y="478714"/>
                </a:lnTo>
                <a:lnTo>
                  <a:pt x="4689" y="480261"/>
                </a:lnTo>
                <a:lnTo>
                  <a:pt x="0" y="459679"/>
                </a:lnTo>
                <a:lnTo>
                  <a:pt x="8193" y="462505"/>
                </a:lnTo>
                <a:lnTo>
                  <a:pt x="21913" y="447642"/>
                </a:lnTo>
                <a:lnTo>
                  <a:pt x="24087" y="439531"/>
                </a:lnTo>
                <a:lnTo>
                  <a:pt x="40597" y="429427"/>
                </a:lnTo>
                <a:lnTo>
                  <a:pt x="50808" y="430650"/>
                </a:lnTo>
                <a:lnTo>
                  <a:pt x="59640" y="437267"/>
                </a:lnTo>
                <a:lnTo>
                  <a:pt x="57039" y="439453"/>
                </a:lnTo>
                <a:lnTo>
                  <a:pt x="61632" y="442064"/>
                </a:lnTo>
                <a:lnTo>
                  <a:pt x="56900" y="448014"/>
                </a:lnTo>
                <a:lnTo>
                  <a:pt x="74748" y="447872"/>
                </a:lnTo>
                <a:lnTo>
                  <a:pt x="80871" y="440231"/>
                </a:lnTo>
                <a:lnTo>
                  <a:pt x="101919" y="434412"/>
                </a:lnTo>
                <a:lnTo>
                  <a:pt x="99464" y="419432"/>
                </a:lnTo>
                <a:lnTo>
                  <a:pt x="91891" y="423876"/>
                </a:lnTo>
                <a:lnTo>
                  <a:pt x="88248" y="416442"/>
                </a:lnTo>
                <a:lnTo>
                  <a:pt x="90181" y="399284"/>
                </a:lnTo>
                <a:lnTo>
                  <a:pt x="84807" y="389393"/>
                </a:lnTo>
                <a:lnTo>
                  <a:pt x="88255" y="379181"/>
                </a:lnTo>
                <a:lnTo>
                  <a:pt x="94255" y="381534"/>
                </a:lnTo>
                <a:lnTo>
                  <a:pt x="114593" y="373203"/>
                </a:lnTo>
                <a:lnTo>
                  <a:pt x="105517" y="349142"/>
                </a:lnTo>
                <a:lnTo>
                  <a:pt x="111448" y="342851"/>
                </a:lnTo>
                <a:lnTo>
                  <a:pt x="111932" y="330582"/>
                </a:lnTo>
                <a:lnTo>
                  <a:pt x="127480" y="316203"/>
                </a:lnTo>
                <a:lnTo>
                  <a:pt x="124796" y="283131"/>
                </a:lnTo>
                <a:lnTo>
                  <a:pt x="118975" y="278437"/>
                </a:lnTo>
                <a:lnTo>
                  <a:pt x="126350" y="276319"/>
                </a:lnTo>
                <a:lnTo>
                  <a:pt x="129048" y="252779"/>
                </a:lnTo>
                <a:lnTo>
                  <a:pt x="134746" y="251860"/>
                </a:lnTo>
                <a:lnTo>
                  <a:pt x="139595" y="240856"/>
                </a:lnTo>
                <a:lnTo>
                  <a:pt x="144953" y="240024"/>
                </a:lnTo>
                <a:lnTo>
                  <a:pt x="153707" y="250584"/>
                </a:lnTo>
                <a:lnTo>
                  <a:pt x="165654" y="245900"/>
                </a:lnTo>
                <a:lnTo>
                  <a:pt x="184299" y="245967"/>
                </a:lnTo>
                <a:lnTo>
                  <a:pt x="191011" y="241758"/>
                </a:lnTo>
                <a:lnTo>
                  <a:pt x="194956" y="226139"/>
                </a:lnTo>
                <a:lnTo>
                  <a:pt x="222401" y="220397"/>
                </a:lnTo>
                <a:lnTo>
                  <a:pt x="227233" y="208648"/>
                </a:lnTo>
                <a:lnTo>
                  <a:pt x="220929" y="188318"/>
                </a:lnTo>
                <a:lnTo>
                  <a:pt x="231021" y="177095"/>
                </a:lnTo>
                <a:lnTo>
                  <a:pt x="229873" y="164925"/>
                </a:lnTo>
                <a:lnTo>
                  <a:pt x="252836" y="152928"/>
                </a:lnTo>
                <a:lnTo>
                  <a:pt x="254554" y="146422"/>
                </a:lnTo>
                <a:lnTo>
                  <a:pt x="266141" y="143602"/>
                </a:lnTo>
                <a:lnTo>
                  <a:pt x="288092" y="118313"/>
                </a:lnTo>
                <a:lnTo>
                  <a:pt x="286595" y="112718"/>
                </a:lnTo>
                <a:lnTo>
                  <a:pt x="279067" y="108559"/>
                </a:lnTo>
                <a:lnTo>
                  <a:pt x="278414" y="84729"/>
                </a:lnTo>
                <a:lnTo>
                  <a:pt x="283745" y="73078"/>
                </a:lnTo>
                <a:lnTo>
                  <a:pt x="281459" y="60491"/>
                </a:lnTo>
                <a:lnTo>
                  <a:pt x="283935" y="57947"/>
                </a:lnTo>
                <a:lnTo>
                  <a:pt x="287463" y="68479"/>
                </a:lnTo>
                <a:lnTo>
                  <a:pt x="293766" y="71139"/>
                </a:lnTo>
                <a:lnTo>
                  <a:pt x="295176" y="66290"/>
                </a:lnTo>
                <a:lnTo>
                  <a:pt x="297746" y="71466"/>
                </a:lnTo>
                <a:lnTo>
                  <a:pt x="297835" y="67933"/>
                </a:lnTo>
                <a:lnTo>
                  <a:pt x="301105" y="69024"/>
                </a:lnTo>
                <a:lnTo>
                  <a:pt x="300269" y="54866"/>
                </a:lnTo>
                <a:lnTo>
                  <a:pt x="301736" y="58657"/>
                </a:lnTo>
                <a:lnTo>
                  <a:pt x="304617" y="55807"/>
                </a:lnTo>
                <a:lnTo>
                  <a:pt x="307473" y="67962"/>
                </a:lnTo>
                <a:lnTo>
                  <a:pt x="313113" y="57130"/>
                </a:lnTo>
                <a:lnTo>
                  <a:pt x="314499" y="60293"/>
                </a:lnTo>
                <a:lnTo>
                  <a:pt x="324842" y="57254"/>
                </a:lnTo>
                <a:lnTo>
                  <a:pt x="327979" y="50173"/>
                </a:lnTo>
                <a:lnTo>
                  <a:pt x="339487" y="45335"/>
                </a:lnTo>
                <a:lnTo>
                  <a:pt x="340129" y="25400"/>
                </a:lnTo>
                <a:lnTo>
                  <a:pt x="345268" y="18546"/>
                </a:lnTo>
                <a:lnTo>
                  <a:pt x="371217" y="13912"/>
                </a:lnTo>
                <a:lnTo>
                  <a:pt x="387402" y="1785"/>
                </a:lnTo>
                <a:lnTo>
                  <a:pt x="400574" y="0"/>
                </a:lnTo>
                <a:lnTo>
                  <a:pt x="421946" y="5838"/>
                </a:lnTo>
                <a:lnTo>
                  <a:pt x="418751" y="19737"/>
                </a:lnTo>
                <a:lnTo>
                  <a:pt x="429299" y="41646"/>
                </a:lnTo>
                <a:lnTo>
                  <a:pt x="445496" y="42953"/>
                </a:lnTo>
                <a:lnTo>
                  <a:pt x="454172" y="23472"/>
                </a:lnTo>
                <a:lnTo>
                  <a:pt x="450370" y="17769"/>
                </a:lnTo>
                <a:lnTo>
                  <a:pt x="464681" y="13354"/>
                </a:lnTo>
                <a:lnTo>
                  <a:pt x="478825" y="14113"/>
                </a:lnTo>
                <a:lnTo>
                  <a:pt x="485350" y="22750"/>
                </a:lnTo>
                <a:lnTo>
                  <a:pt x="490128" y="20968"/>
                </a:lnTo>
                <a:lnTo>
                  <a:pt x="496804" y="27519"/>
                </a:lnTo>
                <a:lnTo>
                  <a:pt x="511336" y="31938"/>
                </a:lnTo>
                <a:lnTo>
                  <a:pt x="523523" y="27365"/>
                </a:lnTo>
                <a:lnTo>
                  <a:pt x="528409" y="30174"/>
                </a:lnTo>
                <a:lnTo>
                  <a:pt x="538266" y="40850"/>
                </a:lnTo>
                <a:lnTo>
                  <a:pt x="538732" y="82800"/>
                </a:lnTo>
                <a:lnTo>
                  <a:pt x="528861" y="90349"/>
                </a:lnTo>
                <a:lnTo>
                  <a:pt x="528813" y="105208"/>
                </a:lnTo>
                <a:lnTo>
                  <a:pt x="521936" y="109444"/>
                </a:lnTo>
                <a:lnTo>
                  <a:pt x="525206" y="113802"/>
                </a:lnTo>
                <a:lnTo>
                  <a:pt x="522745" y="123806"/>
                </a:lnTo>
                <a:lnTo>
                  <a:pt x="494595" y="150724"/>
                </a:lnTo>
                <a:lnTo>
                  <a:pt x="509991" y="177397"/>
                </a:lnTo>
                <a:lnTo>
                  <a:pt x="552066" y="189242"/>
                </a:lnTo>
                <a:lnTo>
                  <a:pt x="557332" y="172060"/>
                </a:lnTo>
                <a:lnTo>
                  <a:pt x="555895" y="147602"/>
                </a:lnTo>
                <a:lnTo>
                  <a:pt x="562433" y="136796"/>
                </a:lnTo>
                <a:lnTo>
                  <a:pt x="592398" y="129887"/>
                </a:lnTo>
                <a:lnTo>
                  <a:pt x="578140" y="147076"/>
                </a:lnTo>
                <a:lnTo>
                  <a:pt x="573280" y="162234"/>
                </a:lnTo>
                <a:lnTo>
                  <a:pt x="591935" y="171529"/>
                </a:lnTo>
                <a:lnTo>
                  <a:pt x="595554" y="178884"/>
                </a:lnTo>
                <a:lnTo>
                  <a:pt x="603246" y="179807"/>
                </a:lnTo>
                <a:lnTo>
                  <a:pt x="611861" y="171311"/>
                </a:lnTo>
                <a:lnTo>
                  <a:pt x="620129" y="173980"/>
                </a:lnTo>
                <a:lnTo>
                  <a:pt x="635357" y="186393"/>
                </a:lnTo>
                <a:lnTo>
                  <a:pt x="638730" y="183092"/>
                </a:lnTo>
                <a:lnTo>
                  <a:pt x="652461" y="190910"/>
                </a:lnTo>
                <a:lnTo>
                  <a:pt x="654168" y="202881"/>
                </a:lnTo>
                <a:lnTo>
                  <a:pt x="667148" y="192099"/>
                </a:lnTo>
                <a:lnTo>
                  <a:pt x="682348" y="200424"/>
                </a:lnTo>
                <a:lnTo>
                  <a:pt x="680974" y="206188"/>
                </a:lnTo>
                <a:lnTo>
                  <a:pt x="687675" y="209210"/>
                </a:lnTo>
                <a:lnTo>
                  <a:pt x="714158" y="210892"/>
                </a:lnTo>
                <a:lnTo>
                  <a:pt x="723935" y="224055"/>
                </a:lnTo>
                <a:lnTo>
                  <a:pt x="748989" y="238557"/>
                </a:lnTo>
                <a:lnTo>
                  <a:pt x="758312" y="238221"/>
                </a:lnTo>
                <a:lnTo>
                  <a:pt x="766661" y="231256"/>
                </a:lnTo>
                <a:lnTo>
                  <a:pt x="772747" y="237176"/>
                </a:lnTo>
                <a:lnTo>
                  <a:pt x="788092" y="240277"/>
                </a:lnTo>
                <a:lnTo>
                  <a:pt x="813790" y="239941"/>
                </a:lnTo>
                <a:lnTo>
                  <a:pt x="834560" y="228164"/>
                </a:lnTo>
                <a:lnTo>
                  <a:pt x="842037" y="229262"/>
                </a:lnTo>
                <a:lnTo>
                  <a:pt x="846103" y="240340"/>
                </a:lnTo>
                <a:lnTo>
                  <a:pt x="851943" y="242249"/>
                </a:lnTo>
                <a:lnTo>
                  <a:pt x="854768" y="260765"/>
                </a:lnTo>
                <a:lnTo>
                  <a:pt x="827062" y="259505"/>
                </a:lnTo>
                <a:lnTo>
                  <a:pt x="809679" y="273001"/>
                </a:lnTo>
                <a:lnTo>
                  <a:pt x="809886" y="294294"/>
                </a:lnTo>
                <a:lnTo>
                  <a:pt x="791481" y="308482"/>
                </a:lnTo>
                <a:lnTo>
                  <a:pt x="794074" y="334404"/>
                </a:lnTo>
                <a:lnTo>
                  <a:pt x="789948" y="340328"/>
                </a:lnTo>
                <a:lnTo>
                  <a:pt x="795956" y="348626"/>
                </a:lnTo>
                <a:lnTo>
                  <a:pt x="787621" y="363433"/>
                </a:lnTo>
                <a:lnTo>
                  <a:pt x="770427" y="365328"/>
                </a:lnTo>
                <a:lnTo>
                  <a:pt x="770444" y="376728"/>
                </a:lnTo>
                <a:lnTo>
                  <a:pt x="759614" y="376128"/>
                </a:lnTo>
                <a:lnTo>
                  <a:pt x="747240" y="397469"/>
                </a:lnTo>
                <a:lnTo>
                  <a:pt x="737349" y="402547"/>
                </a:lnTo>
                <a:lnTo>
                  <a:pt x="709042" y="404936"/>
                </a:lnTo>
                <a:lnTo>
                  <a:pt x="703646" y="410458"/>
                </a:lnTo>
                <a:lnTo>
                  <a:pt x="706871" y="420965"/>
                </a:lnTo>
                <a:lnTo>
                  <a:pt x="704791" y="436659"/>
                </a:lnTo>
                <a:lnTo>
                  <a:pt x="697509" y="442581"/>
                </a:lnTo>
                <a:lnTo>
                  <a:pt x="649286" y="439118"/>
                </a:lnTo>
                <a:lnTo>
                  <a:pt x="646844" y="463335"/>
                </a:lnTo>
                <a:lnTo>
                  <a:pt x="639715" y="459295"/>
                </a:lnTo>
                <a:lnTo>
                  <a:pt x="635930" y="463510"/>
                </a:lnTo>
                <a:lnTo>
                  <a:pt x="646402" y="471015"/>
                </a:lnTo>
                <a:lnTo>
                  <a:pt x="625264" y="484698"/>
                </a:lnTo>
                <a:lnTo>
                  <a:pt x="624867" y="503581"/>
                </a:lnTo>
                <a:lnTo>
                  <a:pt x="611186" y="508487"/>
                </a:lnTo>
                <a:lnTo>
                  <a:pt x="594892" y="499013"/>
                </a:lnTo>
                <a:lnTo>
                  <a:pt x="583497" y="521235"/>
                </a:lnTo>
                <a:lnTo>
                  <a:pt x="581004" y="528947"/>
                </a:lnTo>
                <a:lnTo>
                  <a:pt x="584415" y="536806"/>
                </a:lnTo>
                <a:lnTo>
                  <a:pt x="590011" y="538614"/>
                </a:lnTo>
                <a:lnTo>
                  <a:pt x="591134" y="547666"/>
                </a:lnTo>
                <a:lnTo>
                  <a:pt x="587001" y="559061"/>
                </a:lnTo>
                <a:lnTo>
                  <a:pt x="570699" y="569003"/>
                </a:lnTo>
                <a:lnTo>
                  <a:pt x="558031" y="585503"/>
                </a:lnTo>
                <a:lnTo>
                  <a:pt x="549170" y="615440"/>
                </a:lnTo>
                <a:lnTo>
                  <a:pt x="553645" y="620636"/>
                </a:lnTo>
                <a:lnTo>
                  <a:pt x="560578" y="619374"/>
                </a:lnTo>
                <a:lnTo>
                  <a:pt x="564016" y="630208"/>
                </a:lnTo>
                <a:lnTo>
                  <a:pt x="530301" y="671957"/>
                </a:lnTo>
                <a:lnTo>
                  <a:pt x="534015" y="684445"/>
                </a:lnTo>
                <a:lnTo>
                  <a:pt x="521415" y="723319"/>
                </a:lnTo>
                <a:lnTo>
                  <a:pt x="533757" y="743440"/>
                </a:lnTo>
                <a:lnTo>
                  <a:pt x="530397" y="779303"/>
                </a:lnTo>
                <a:lnTo>
                  <a:pt x="545869" y="791808"/>
                </a:lnTo>
                <a:lnTo>
                  <a:pt x="552844" y="813804"/>
                </a:lnTo>
                <a:lnTo>
                  <a:pt x="572922" y="814296"/>
                </a:lnTo>
                <a:lnTo>
                  <a:pt x="575701" y="833345"/>
                </a:lnTo>
                <a:lnTo>
                  <a:pt x="558989" y="849514"/>
                </a:lnTo>
                <a:lnTo>
                  <a:pt x="542211" y="885812"/>
                </a:lnTo>
                <a:lnTo>
                  <a:pt x="536609" y="888891"/>
                </a:lnTo>
                <a:lnTo>
                  <a:pt x="538415" y="897896"/>
                </a:lnTo>
                <a:lnTo>
                  <a:pt x="528147" y="903248"/>
                </a:lnTo>
                <a:lnTo>
                  <a:pt x="521071" y="917162"/>
                </a:lnTo>
                <a:lnTo>
                  <a:pt x="504190" y="915774"/>
                </a:lnTo>
                <a:lnTo>
                  <a:pt x="492481" y="909833"/>
                </a:lnTo>
                <a:lnTo>
                  <a:pt x="480845" y="910240"/>
                </a:lnTo>
                <a:lnTo>
                  <a:pt x="478746" y="915689"/>
                </a:lnTo>
                <a:lnTo>
                  <a:pt x="470467" y="919550"/>
                </a:lnTo>
                <a:lnTo>
                  <a:pt x="453152" y="916928"/>
                </a:lnTo>
                <a:lnTo>
                  <a:pt x="435333" y="908417"/>
                </a:lnTo>
                <a:lnTo>
                  <a:pt x="426388" y="893242"/>
                </a:lnTo>
                <a:lnTo>
                  <a:pt x="407448" y="883641"/>
                </a:lnTo>
                <a:lnTo>
                  <a:pt x="402878" y="887116"/>
                </a:lnTo>
                <a:lnTo>
                  <a:pt x="397180" y="882734"/>
                </a:lnTo>
                <a:lnTo>
                  <a:pt x="391712" y="891738"/>
                </a:lnTo>
                <a:lnTo>
                  <a:pt x="378031" y="889074"/>
                </a:lnTo>
                <a:lnTo>
                  <a:pt x="365442" y="881688"/>
                </a:lnTo>
                <a:lnTo>
                  <a:pt x="353142" y="863920"/>
                </a:lnTo>
                <a:lnTo>
                  <a:pt x="341344" y="867912"/>
                </a:lnTo>
                <a:lnTo>
                  <a:pt x="332214" y="862472"/>
                </a:lnTo>
                <a:lnTo>
                  <a:pt x="320964" y="864389"/>
                </a:lnTo>
                <a:lnTo>
                  <a:pt x="314849" y="855999"/>
                </a:lnTo>
                <a:lnTo>
                  <a:pt x="310597" y="859503"/>
                </a:lnTo>
                <a:lnTo>
                  <a:pt x="297245" y="844122"/>
                </a:lnTo>
                <a:lnTo>
                  <a:pt x="288272" y="841950"/>
                </a:lnTo>
                <a:lnTo>
                  <a:pt x="284582" y="822854"/>
                </a:lnTo>
                <a:lnTo>
                  <a:pt x="287924" y="813290"/>
                </a:lnTo>
                <a:lnTo>
                  <a:pt x="317798" y="778064"/>
                </a:lnTo>
                <a:lnTo>
                  <a:pt x="321584" y="765006"/>
                </a:lnTo>
                <a:lnTo>
                  <a:pt x="326784" y="761538"/>
                </a:lnTo>
                <a:lnTo>
                  <a:pt x="347310" y="771843"/>
                </a:lnTo>
                <a:lnTo>
                  <a:pt x="354195" y="763588"/>
                </a:lnTo>
                <a:lnTo>
                  <a:pt x="366221" y="764028"/>
                </a:lnTo>
                <a:lnTo>
                  <a:pt x="375780" y="774614"/>
                </a:lnTo>
                <a:lnTo>
                  <a:pt x="395160" y="762759"/>
                </a:lnTo>
                <a:lnTo>
                  <a:pt x="388348" y="758370"/>
                </a:lnTo>
                <a:lnTo>
                  <a:pt x="384930" y="748831"/>
                </a:lnTo>
                <a:lnTo>
                  <a:pt x="395223" y="737118"/>
                </a:lnTo>
                <a:lnTo>
                  <a:pt x="383526" y="736902"/>
                </a:lnTo>
                <a:lnTo>
                  <a:pt x="380684" y="724846"/>
                </a:lnTo>
                <a:lnTo>
                  <a:pt x="365537" y="723581"/>
                </a:lnTo>
                <a:lnTo>
                  <a:pt x="353390" y="717563"/>
                </a:lnTo>
                <a:lnTo>
                  <a:pt x="350349" y="721978"/>
                </a:lnTo>
                <a:lnTo>
                  <a:pt x="346690" y="715594"/>
                </a:lnTo>
                <a:lnTo>
                  <a:pt x="329887" y="713072"/>
                </a:lnTo>
                <a:lnTo>
                  <a:pt x="327940" y="699723"/>
                </a:lnTo>
                <a:lnTo>
                  <a:pt x="322879" y="702654"/>
                </a:lnTo>
                <a:lnTo>
                  <a:pt x="313215" y="692817"/>
                </a:lnTo>
                <a:lnTo>
                  <a:pt x="310340" y="699066"/>
                </a:lnTo>
                <a:lnTo>
                  <a:pt x="302385" y="697102"/>
                </a:lnTo>
                <a:lnTo>
                  <a:pt x="303165" y="673476"/>
                </a:lnTo>
                <a:lnTo>
                  <a:pt x="296564" y="674245"/>
                </a:lnTo>
                <a:lnTo>
                  <a:pt x="282377" y="666220"/>
                </a:lnTo>
                <a:lnTo>
                  <a:pt x="285631" y="660772"/>
                </a:lnTo>
                <a:lnTo>
                  <a:pt x="279897" y="655777"/>
                </a:lnTo>
                <a:lnTo>
                  <a:pt x="280150" y="648774"/>
                </a:lnTo>
                <a:lnTo>
                  <a:pt x="273850" y="651840"/>
                </a:lnTo>
                <a:lnTo>
                  <a:pt x="268665" y="643373"/>
                </a:lnTo>
                <a:lnTo>
                  <a:pt x="257955" y="644262"/>
                </a:lnTo>
                <a:lnTo>
                  <a:pt x="255512" y="632090"/>
                </a:lnTo>
                <a:lnTo>
                  <a:pt x="251153" y="633792"/>
                </a:lnTo>
                <a:lnTo>
                  <a:pt x="243024" y="624848"/>
                </a:lnTo>
                <a:lnTo>
                  <a:pt x="237949" y="626661"/>
                </a:lnTo>
                <a:lnTo>
                  <a:pt x="233153" y="621139"/>
                </a:lnTo>
                <a:lnTo>
                  <a:pt x="207159" y="638590"/>
                </a:lnTo>
                <a:lnTo>
                  <a:pt x="197537" y="635692"/>
                </a:lnTo>
                <a:lnTo>
                  <a:pt x="202989" y="621904"/>
                </a:lnTo>
                <a:lnTo>
                  <a:pt x="196164" y="616886"/>
                </a:lnTo>
                <a:lnTo>
                  <a:pt x="197942" y="610910"/>
                </a:lnTo>
                <a:lnTo>
                  <a:pt x="185229" y="601718"/>
                </a:lnTo>
                <a:lnTo>
                  <a:pt x="190255" y="590721"/>
                </a:lnTo>
                <a:lnTo>
                  <a:pt x="174998" y="587295"/>
                </a:lnTo>
                <a:close/>
              </a:path>
            </a:pathLst>
          </a:custGeom>
          <a:solidFill>
            <a:srgbClr val="F2F2F2"/>
          </a:solidFill>
          <a:ln w="6985">
            <a:solidFill>
              <a:srgbClr val="A3A3A3"/>
            </a:solidFill>
          </a:ln>
          <a:effectLst/>
        </p:spPr>
        <p:txBody>
          <a:bodyPr rtlCol="0" anchor="ctr"/>
          <a:lstStyle/>
          <a:p>
            <a:pPr algn="ctr"/>
            <a:endParaRPr/>
          </a:p>
        </p:txBody>
      </p:sp>
      <p:sp>
        <p:nvSpPr>
          <p:cNvPr id="63" name="Comunidad Foral de Navarra · polígono 2"/>
          <p:cNvSpPr/>
          <p:nvPr/>
        </p:nvSpPr>
        <p:spPr>
          <a:xfrm>
            <a:off x="4428341" y="2555244"/>
            <a:ext cx="11591" cy="16272"/>
          </a:xfrm>
          <a:custGeom>
            <a:avLst/>
            <a:gdLst/>
            <a:ahLst/>
            <a:cxnLst/>
            <a:rect l="l" t="t" r="r" b="b"/>
            <a:pathLst>
              <a:path w="19003" h="26677">
                <a:moveTo>
                  <a:pt x="963" y="11024"/>
                </a:moveTo>
                <a:lnTo>
                  <a:pt x="14698" y="208"/>
                </a:lnTo>
                <a:lnTo>
                  <a:pt x="19003" y="0"/>
                </a:lnTo>
                <a:lnTo>
                  <a:pt x="14431" y="18243"/>
                </a:lnTo>
                <a:lnTo>
                  <a:pt x="0" y="26677"/>
                </a:lnTo>
                <a:lnTo>
                  <a:pt x="963" y="11024"/>
                </a:lnTo>
                <a:close/>
              </a:path>
            </a:pathLst>
          </a:custGeom>
          <a:solidFill>
            <a:srgbClr val="F2F2F2"/>
          </a:solidFill>
          <a:ln w="6985">
            <a:solidFill>
              <a:srgbClr val="A3A3A3"/>
            </a:solidFill>
          </a:ln>
          <a:effectLst/>
        </p:spPr>
        <p:txBody>
          <a:bodyPr rtlCol="0" anchor="ctr"/>
          <a:lstStyle/>
          <a:p>
            <a:pPr algn="ctr"/>
            <a:endParaRPr/>
          </a:p>
        </p:txBody>
      </p:sp>
      <p:sp>
        <p:nvSpPr>
          <p:cNvPr id="64" name="Comunidad Foral de Navarra · polígono 3"/>
          <p:cNvSpPr/>
          <p:nvPr/>
        </p:nvSpPr>
        <p:spPr>
          <a:xfrm>
            <a:off x="4444582" y="2537688"/>
            <a:ext cx="22817" cy="20890"/>
          </a:xfrm>
          <a:custGeom>
            <a:avLst/>
            <a:gdLst/>
            <a:ahLst/>
            <a:cxnLst/>
            <a:rect l="l" t="t" r="r" b="b"/>
            <a:pathLst>
              <a:path w="37406" h="34247">
                <a:moveTo>
                  <a:pt x="0" y="25083"/>
                </a:moveTo>
                <a:lnTo>
                  <a:pt x="12815" y="637"/>
                </a:lnTo>
                <a:lnTo>
                  <a:pt x="18020" y="0"/>
                </a:lnTo>
                <a:lnTo>
                  <a:pt x="37406" y="29989"/>
                </a:lnTo>
                <a:lnTo>
                  <a:pt x="32654" y="34247"/>
                </a:lnTo>
                <a:lnTo>
                  <a:pt x="0" y="25083"/>
                </a:lnTo>
                <a:close/>
              </a:path>
            </a:pathLst>
          </a:custGeom>
          <a:solidFill>
            <a:srgbClr val="F2F2F2"/>
          </a:solidFill>
          <a:ln w="6985">
            <a:solidFill>
              <a:srgbClr val="A3A3A3"/>
            </a:solidFill>
          </a:ln>
          <a:effectLst/>
        </p:spPr>
        <p:txBody>
          <a:bodyPr rtlCol="0" anchor="ctr"/>
          <a:lstStyle/>
          <a:p>
            <a:pPr algn="ctr"/>
            <a:endParaRPr/>
          </a:p>
        </p:txBody>
      </p:sp>
      <p:sp>
        <p:nvSpPr>
          <p:cNvPr id="65" name="País Vasco/Euskadi · polígono 1"/>
          <p:cNvSpPr/>
          <p:nvPr/>
        </p:nvSpPr>
        <p:spPr>
          <a:xfrm>
            <a:off x="3762724" y="2147720"/>
            <a:ext cx="505579" cy="395136"/>
          </a:xfrm>
          <a:custGeom>
            <a:avLst/>
            <a:gdLst/>
            <a:ahLst/>
            <a:cxnLst/>
            <a:rect l="l" t="t" r="r" b="b"/>
            <a:pathLst>
              <a:path w="828819" h="647765">
                <a:moveTo>
                  <a:pt x="267363" y="512718"/>
                </a:moveTo>
                <a:lnTo>
                  <a:pt x="263776" y="503354"/>
                </a:lnTo>
                <a:lnTo>
                  <a:pt x="250379" y="499381"/>
                </a:lnTo>
                <a:lnTo>
                  <a:pt x="250254" y="493773"/>
                </a:lnTo>
                <a:lnTo>
                  <a:pt x="237838" y="492345"/>
                </a:lnTo>
                <a:lnTo>
                  <a:pt x="226159" y="496878"/>
                </a:lnTo>
                <a:lnTo>
                  <a:pt x="222141" y="486645"/>
                </a:lnTo>
                <a:lnTo>
                  <a:pt x="212470" y="483124"/>
                </a:lnTo>
                <a:lnTo>
                  <a:pt x="214222" y="477660"/>
                </a:lnTo>
                <a:lnTo>
                  <a:pt x="209057" y="477159"/>
                </a:lnTo>
                <a:lnTo>
                  <a:pt x="208791" y="472276"/>
                </a:lnTo>
                <a:lnTo>
                  <a:pt x="196747" y="473472"/>
                </a:lnTo>
                <a:lnTo>
                  <a:pt x="193398" y="456171"/>
                </a:lnTo>
                <a:lnTo>
                  <a:pt x="185766" y="459697"/>
                </a:lnTo>
                <a:lnTo>
                  <a:pt x="178303" y="455176"/>
                </a:lnTo>
                <a:lnTo>
                  <a:pt x="175954" y="461714"/>
                </a:lnTo>
                <a:lnTo>
                  <a:pt x="168459" y="454997"/>
                </a:lnTo>
                <a:lnTo>
                  <a:pt x="161086" y="460246"/>
                </a:lnTo>
                <a:lnTo>
                  <a:pt x="145573" y="461986"/>
                </a:lnTo>
                <a:lnTo>
                  <a:pt x="157450" y="440577"/>
                </a:lnTo>
                <a:lnTo>
                  <a:pt x="140123" y="430556"/>
                </a:lnTo>
                <a:lnTo>
                  <a:pt x="148813" y="409897"/>
                </a:lnTo>
                <a:lnTo>
                  <a:pt x="162317" y="393465"/>
                </a:lnTo>
                <a:lnTo>
                  <a:pt x="166217" y="381292"/>
                </a:lnTo>
                <a:lnTo>
                  <a:pt x="161454" y="374941"/>
                </a:lnTo>
                <a:lnTo>
                  <a:pt x="156273" y="373581"/>
                </a:lnTo>
                <a:lnTo>
                  <a:pt x="150001" y="386743"/>
                </a:lnTo>
                <a:lnTo>
                  <a:pt x="138392" y="396309"/>
                </a:lnTo>
                <a:lnTo>
                  <a:pt x="124971" y="387946"/>
                </a:lnTo>
                <a:lnTo>
                  <a:pt x="115937" y="404529"/>
                </a:lnTo>
                <a:lnTo>
                  <a:pt x="109804" y="408200"/>
                </a:lnTo>
                <a:lnTo>
                  <a:pt x="117820" y="415579"/>
                </a:lnTo>
                <a:lnTo>
                  <a:pt x="108039" y="413794"/>
                </a:lnTo>
                <a:lnTo>
                  <a:pt x="80696" y="383969"/>
                </a:lnTo>
                <a:lnTo>
                  <a:pt x="78694" y="377636"/>
                </a:lnTo>
                <a:lnTo>
                  <a:pt x="83685" y="376406"/>
                </a:lnTo>
                <a:lnTo>
                  <a:pt x="83283" y="366834"/>
                </a:lnTo>
                <a:lnTo>
                  <a:pt x="97103" y="359886"/>
                </a:lnTo>
                <a:lnTo>
                  <a:pt x="103359" y="339023"/>
                </a:lnTo>
                <a:lnTo>
                  <a:pt x="108574" y="335187"/>
                </a:lnTo>
                <a:lnTo>
                  <a:pt x="147105" y="345062"/>
                </a:lnTo>
                <a:lnTo>
                  <a:pt x="144918" y="356652"/>
                </a:lnTo>
                <a:lnTo>
                  <a:pt x="152829" y="359008"/>
                </a:lnTo>
                <a:lnTo>
                  <a:pt x="155872" y="365204"/>
                </a:lnTo>
                <a:lnTo>
                  <a:pt x="166404" y="361192"/>
                </a:lnTo>
                <a:lnTo>
                  <a:pt x="172455" y="368676"/>
                </a:lnTo>
                <a:lnTo>
                  <a:pt x="207710" y="362276"/>
                </a:lnTo>
                <a:lnTo>
                  <a:pt x="214188" y="350286"/>
                </a:lnTo>
                <a:lnTo>
                  <a:pt x="225935" y="341791"/>
                </a:lnTo>
                <a:lnTo>
                  <a:pt x="219398" y="333640"/>
                </a:lnTo>
                <a:lnTo>
                  <a:pt x="208610" y="332872"/>
                </a:lnTo>
                <a:lnTo>
                  <a:pt x="196650" y="322331"/>
                </a:lnTo>
                <a:lnTo>
                  <a:pt x="198945" y="314030"/>
                </a:lnTo>
                <a:lnTo>
                  <a:pt x="187740" y="299954"/>
                </a:lnTo>
                <a:lnTo>
                  <a:pt x="179886" y="296343"/>
                </a:lnTo>
                <a:lnTo>
                  <a:pt x="173875" y="301078"/>
                </a:lnTo>
                <a:lnTo>
                  <a:pt x="147078" y="297564"/>
                </a:lnTo>
                <a:lnTo>
                  <a:pt x="131177" y="287587"/>
                </a:lnTo>
                <a:lnTo>
                  <a:pt x="134815" y="282917"/>
                </a:lnTo>
                <a:lnTo>
                  <a:pt x="148488" y="282429"/>
                </a:lnTo>
                <a:lnTo>
                  <a:pt x="145687" y="279342"/>
                </a:lnTo>
                <a:lnTo>
                  <a:pt x="149234" y="257821"/>
                </a:lnTo>
                <a:lnTo>
                  <a:pt x="140624" y="253294"/>
                </a:lnTo>
                <a:lnTo>
                  <a:pt x="152303" y="237981"/>
                </a:lnTo>
                <a:lnTo>
                  <a:pt x="148666" y="229136"/>
                </a:lnTo>
                <a:lnTo>
                  <a:pt x="143576" y="233440"/>
                </a:lnTo>
                <a:lnTo>
                  <a:pt x="129258" y="222382"/>
                </a:lnTo>
                <a:lnTo>
                  <a:pt x="139041" y="207659"/>
                </a:lnTo>
                <a:lnTo>
                  <a:pt x="138861" y="200347"/>
                </a:lnTo>
                <a:lnTo>
                  <a:pt x="148476" y="195796"/>
                </a:lnTo>
                <a:lnTo>
                  <a:pt x="147362" y="189985"/>
                </a:lnTo>
                <a:lnTo>
                  <a:pt x="135879" y="184285"/>
                </a:lnTo>
                <a:lnTo>
                  <a:pt x="127400" y="190465"/>
                </a:lnTo>
                <a:lnTo>
                  <a:pt x="121875" y="189639"/>
                </a:lnTo>
                <a:lnTo>
                  <a:pt x="116705" y="183739"/>
                </a:lnTo>
                <a:lnTo>
                  <a:pt x="108881" y="189867"/>
                </a:lnTo>
                <a:lnTo>
                  <a:pt x="94826" y="170966"/>
                </a:lnTo>
                <a:lnTo>
                  <a:pt x="83028" y="173764"/>
                </a:lnTo>
                <a:lnTo>
                  <a:pt x="67580" y="188567"/>
                </a:lnTo>
                <a:lnTo>
                  <a:pt x="52484" y="191926"/>
                </a:lnTo>
                <a:lnTo>
                  <a:pt x="48136" y="200685"/>
                </a:lnTo>
                <a:lnTo>
                  <a:pt x="15673" y="214173"/>
                </a:lnTo>
                <a:lnTo>
                  <a:pt x="8087" y="189343"/>
                </a:lnTo>
                <a:lnTo>
                  <a:pt x="8258" y="165977"/>
                </a:lnTo>
                <a:lnTo>
                  <a:pt x="0" y="146207"/>
                </a:lnTo>
                <a:lnTo>
                  <a:pt x="18119" y="142532"/>
                </a:lnTo>
                <a:lnTo>
                  <a:pt x="17612" y="137233"/>
                </a:lnTo>
                <a:lnTo>
                  <a:pt x="26108" y="138577"/>
                </a:lnTo>
                <a:lnTo>
                  <a:pt x="32296" y="123618"/>
                </a:lnTo>
                <a:lnTo>
                  <a:pt x="53736" y="118527"/>
                </a:lnTo>
                <a:lnTo>
                  <a:pt x="51547" y="107796"/>
                </a:lnTo>
                <a:lnTo>
                  <a:pt x="56712" y="102767"/>
                </a:lnTo>
                <a:lnTo>
                  <a:pt x="60910" y="109002"/>
                </a:lnTo>
                <a:lnTo>
                  <a:pt x="74755" y="103510"/>
                </a:lnTo>
                <a:lnTo>
                  <a:pt x="76596" y="110386"/>
                </a:lnTo>
                <a:lnTo>
                  <a:pt x="89421" y="106643"/>
                </a:lnTo>
                <a:lnTo>
                  <a:pt x="115934" y="114858"/>
                </a:lnTo>
                <a:lnTo>
                  <a:pt x="123756" y="105036"/>
                </a:lnTo>
                <a:lnTo>
                  <a:pt x="141039" y="103137"/>
                </a:lnTo>
                <a:lnTo>
                  <a:pt x="144744" y="91246"/>
                </a:lnTo>
                <a:lnTo>
                  <a:pt x="142984" y="68710"/>
                </a:lnTo>
                <a:lnTo>
                  <a:pt x="154529" y="67511"/>
                </a:lnTo>
                <a:lnTo>
                  <a:pt x="160752" y="71443"/>
                </a:lnTo>
                <a:lnTo>
                  <a:pt x="164145" y="61176"/>
                </a:lnTo>
                <a:lnTo>
                  <a:pt x="176320" y="52374"/>
                </a:lnTo>
                <a:lnTo>
                  <a:pt x="166937" y="61807"/>
                </a:lnTo>
                <a:lnTo>
                  <a:pt x="176873" y="61915"/>
                </a:lnTo>
                <a:lnTo>
                  <a:pt x="179453" y="67981"/>
                </a:lnTo>
                <a:lnTo>
                  <a:pt x="182010" y="62480"/>
                </a:lnTo>
                <a:lnTo>
                  <a:pt x="188107" y="63062"/>
                </a:lnTo>
                <a:lnTo>
                  <a:pt x="195003" y="64949"/>
                </a:lnTo>
                <a:lnTo>
                  <a:pt x="181728" y="64347"/>
                </a:lnTo>
                <a:lnTo>
                  <a:pt x="194579" y="75333"/>
                </a:lnTo>
                <a:lnTo>
                  <a:pt x="197345" y="71083"/>
                </a:lnTo>
                <a:lnTo>
                  <a:pt x="201462" y="73121"/>
                </a:lnTo>
                <a:lnTo>
                  <a:pt x="197087" y="76990"/>
                </a:lnTo>
                <a:lnTo>
                  <a:pt x="201688" y="79337"/>
                </a:lnTo>
                <a:lnTo>
                  <a:pt x="195725" y="78093"/>
                </a:lnTo>
                <a:lnTo>
                  <a:pt x="206838" y="87102"/>
                </a:lnTo>
                <a:lnTo>
                  <a:pt x="211881" y="79355"/>
                </a:lnTo>
                <a:lnTo>
                  <a:pt x="203418" y="76238"/>
                </a:lnTo>
                <a:lnTo>
                  <a:pt x="209474" y="76994"/>
                </a:lnTo>
                <a:lnTo>
                  <a:pt x="210751" y="72402"/>
                </a:lnTo>
                <a:lnTo>
                  <a:pt x="197740" y="55465"/>
                </a:lnTo>
                <a:lnTo>
                  <a:pt x="220982" y="43186"/>
                </a:lnTo>
                <a:lnTo>
                  <a:pt x="231038" y="28903"/>
                </a:lnTo>
                <a:lnTo>
                  <a:pt x="243262" y="29317"/>
                </a:lnTo>
                <a:lnTo>
                  <a:pt x="238264" y="23151"/>
                </a:lnTo>
                <a:lnTo>
                  <a:pt x="242387" y="13885"/>
                </a:lnTo>
                <a:lnTo>
                  <a:pt x="260000" y="11905"/>
                </a:lnTo>
                <a:lnTo>
                  <a:pt x="264904" y="16564"/>
                </a:lnTo>
                <a:lnTo>
                  <a:pt x="274354" y="13052"/>
                </a:lnTo>
                <a:lnTo>
                  <a:pt x="282739" y="17252"/>
                </a:lnTo>
                <a:lnTo>
                  <a:pt x="309785" y="17557"/>
                </a:lnTo>
                <a:lnTo>
                  <a:pt x="320715" y="7942"/>
                </a:lnTo>
                <a:lnTo>
                  <a:pt x="319962" y="5875"/>
                </a:lnTo>
                <a:lnTo>
                  <a:pt x="324349" y="7972"/>
                </a:lnTo>
                <a:lnTo>
                  <a:pt x="336188" y="0"/>
                </a:lnTo>
                <a:lnTo>
                  <a:pt x="342668" y="18090"/>
                </a:lnTo>
                <a:lnTo>
                  <a:pt x="351231" y="20178"/>
                </a:lnTo>
                <a:lnTo>
                  <a:pt x="352205" y="24176"/>
                </a:lnTo>
                <a:lnTo>
                  <a:pt x="356648" y="22890"/>
                </a:lnTo>
                <a:lnTo>
                  <a:pt x="349957" y="25572"/>
                </a:lnTo>
                <a:lnTo>
                  <a:pt x="358910" y="26128"/>
                </a:lnTo>
                <a:lnTo>
                  <a:pt x="363393" y="33291"/>
                </a:lnTo>
                <a:lnTo>
                  <a:pt x="373938" y="29366"/>
                </a:lnTo>
                <a:lnTo>
                  <a:pt x="382235" y="31382"/>
                </a:lnTo>
                <a:lnTo>
                  <a:pt x="387172" y="27206"/>
                </a:lnTo>
                <a:lnTo>
                  <a:pt x="400503" y="43167"/>
                </a:lnTo>
                <a:lnTo>
                  <a:pt x="408802" y="41428"/>
                </a:lnTo>
                <a:lnTo>
                  <a:pt x="417498" y="48489"/>
                </a:lnTo>
                <a:lnTo>
                  <a:pt x="427447" y="43730"/>
                </a:lnTo>
                <a:lnTo>
                  <a:pt x="433389" y="54972"/>
                </a:lnTo>
                <a:lnTo>
                  <a:pt x="452955" y="52776"/>
                </a:lnTo>
                <a:lnTo>
                  <a:pt x="456387" y="61483"/>
                </a:lnTo>
                <a:lnTo>
                  <a:pt x="463665" y="62058"/>
                </a:lnTo>
                <a:lnTo>
                  <a:pt x="477034" y="80465"/>
                </a:lnTo>
                <a:lnTo>
                  <a:pt x="479025" y="79566"/>
                </a:lnTo>
                <a:lnTo>
                  <a:pt x="483786" y="81988"/>
                </a:lnTo>
                <a:lnTo>
                  <a:pt x="485856" y="82527"/>
                </a:lnTo>
                <a:lnTo>
                  <a:pt x="491656" y="82298"/>
                </a:lnTo>
                <a:lnTo>
                  <a:pt x="497374" y="87090"/>
                </a:lnTo>
                <a:lnTo>
                  <a:pt x="498338" y="86912"/>
                </a:lnTo>
                <a:lnTo>
                  <a:pt x="496190" y="87445"/>
                </a:lnTo>
                <a:lnTo>
                  <a:pt x="495747" y="86160"/>
                </a:lnTo>
                <a:lnTo>
                  <a:pt x="496154" y="89245"/>
                </a:lnTo>
                <a:lnTo>
                  <a:pt x="496979" y="87558"/>
                </a:lnTo>
                <a:lnTo>
                  <a:pt x="499481" y="89936"/>
                </a:lnTo>
                <a:lnTo>
                  <a:pt x="500160" y="88004"/>
                </a:lnTo>
                <a:lnTo>
                  <a:pt x="502302" y="89199"/>
                </a:lnTo>
                <a:lnTo>
                  <a:pt x="502651" y="88677"/>
                </a:lnTo>
                <a:lnTo>
                  <a:pt x="504675" y="89645"/>
                </a:lnTo>
                <a:lnTo>
                  <a:pt x="505729" y="89307"/>
                </a:lnTo>
                <a:lnTo>
                  <a:pt x="515303" y="95267"/>
                </a:lnTo>
                <a:lnTo>
                  <a:pt x="513727" y="99529"/>
                </a:lnTo>
                <a:lnTo>
                  <a:pt x="519763" y="97649"/>
                </a:lnTo>
                <a:lnTo>
                  <a:pt x="528480" y="104868"/>
                </a:lnTo>
                <a:lnTo>
                  <a:pt x="533195" y="101782"/>
                </a:lnTo>
                <a:lnTo>
                  <a:pt x="562266" y="107172"/>
                </a:lnTo>
                <a:lnTo>
                  <a:pt x="579877" y="100022"/>
                </a:lnTo>
                <a:lnTo>
                  <a:pt x="579808" y="103013"/>
                </a:lnTo>
                <a:lnTo>
                  <a:pt x="588429" y="96721"/>
                </a:lnTo>
                <a:lnTo>
                  <a:pt x="599102" y="101107"/>
                </a:lnTo>
                <a:lnTo>
                  <a:pt x="600960" y="96250"/>
                </a:lnTo>
                <a:lnTo>
                  <a:pt x="603807" y="100312"/>
                </a:lnTo>
                <a:lnTo>
                  <a:pt x="601368" y="103275"/>
                </a:lnTo>
                <a:lnTo>
                  <a:pt x="607161" y="109063"/>
                </a:lnTo>
                <a:lnTo>
                  <a:pt x="614522" y="111644"/>
                </a:lnTo>
                <a:lnTo>
                  <a:pt x="626416" y="106682"/>
                </a:lnTo>
                <a:lnTo>
                  <a:pt x="634891" y="108283"/>
                </a:lnTo>
                <a:lnTo>
                  <a:pt x="634278" y="110160"/>
                </a:lnTo>
                <a:lnTo>
                  <a:pt x="635612" y="112312"/>
                </a:lnTo>
                <a:lnTo>
                  <a:pt x="634707" y="109431"/>
                </a:lnTo>
                <a:lnTo>
                  <a:pt x="645988" y="103229"/>
                </a:lnTo>
                <a:lnTo>
                  <a:pt x="683794" y="90111"/>
                </a:lnTo>
                <a:lnTo>
                  <a:pt x="694404" y="87995"/>
                </a:lnTo>
                <a:lnTo>
                  <a:pt x="702832" y="93503"/>
                </a:lnTo>
                <a:lnTo>
                  <a:pt x="702442" y="86447"/>
                </a:lnTo>
                <a:lnTo>
                  <a:pt x="708010" y="88285"/>
                </a:lnTo>
                <a:lnTo>
                  <a:pt x="711428" y="80308"/>
                </a:lnTo>
                <a:lnTo>
                  <a:pt x="716581" y="78757"/>
                </a:lnTo>
                <a:lnTo>
                  <a:pt x="735180" y="82803"/>
                </a:lnTo>
                <a:lnTo>
                  <a:pt x="733126" y="80332"/>
                </a:lnTo>
                <a:lnTo>
                  <a:pt x="754648" y="71236"/>
                </a:lnTo>
                <a:lnTo>
                  <a:pt x="763503" y="56081"/>
                </a:lnTo>
                <a:lnTo>
                  <a:pt x="793263" y="45570"/>
                </a:lnTo>
                <a:lnTo>
                  <a:pt x="799105" y="40486"/>
                </a:lnTo>
                <a:lnTo>
                  <a:pt x="800629" y="46930"/>
                </a:lnTo>
                <a:lnTo>
                  <a:pt x="796271" y="49379"/>
                </a:lnTo>
                <a:lnTo>
                  <a:pt x="800731" y="51239"/>
                </a:lnTo>
                <a:lnTo>
                  <a:pt x="799490" y="57499"/>
                </a:lnTo>
                <a:lnTo>
                  <a:pt x="804462" y="62259"/>
                </a:lnTo>
                <a:lnTo>
                  <a:pt x="801009" y="70078"/>
                </a:lnTo>
                <a:lnTo>
                  <a:pt x="808319" y="76011"/>
                </a:lnTo>
                <a:lnTo>
                  <a:pt x="815382" y="75088"/>
                </a:lnTo>
                <a:lnTo>
                  <a:pt x="817875" y="82320"/>
                </a:lnTo>
                <a:lnTo>
                  <a:pt x="824919" y="83953"/>
                </a:lnTo>
                <a:lnTo>
                  <a:pt x="822881" y="93066"/>
                </a:lnTo>
                <a:lnTo>
                  <a:pt x="828819" y="108098"/>
                </a:lnTo>
                <a:lnTo>
                  <a:pt x="802870" y="112732"/>
                </a:lnTo>
                <a:lnTo>
                  <a:pt x="797731" y="119586"/>
                </a:lnTo>
                <a:lnTo>
                  <a:pt x="797089" y="139521"/>
                </a:lnTo>
                <a:lnTo>
                  <a:pt x="785581" y="144359"/>
                </a:lnTo>
                <a:lnTo>
                  <a:pt x="778129" y="154160"/>
                </a:lnTo>
                <a:lnTo>
                  <a:pt x="770715" y="151316"/>
                </a:lnTo>
                <a:lnTo>
                  <a:pt x="765348" y="162048"/>
                </a:lnTo>
                <a:lnTo>
                  <a:pt x="762160" y="149899"/>
                </a:lnTo>
                <a:lnTo>
                  <a:pt x="755821" y="151120"/>
                </a:lnTo>
                <a:lnTo>
                  <a:pt x="755950" y="156502"/>
                </a:lnTo>
                <a:lnTo>
                  <a:pt x="759221" y="156718"/>
                </a:lnTo>
                <a:lnTo>
                  <a:pt x="755348" y="165652"/>
                </a:lnTo>
                <a:lnTo>
                  <a:pt x="752778" y="160476"/>
                </a:lnTo>
                <a:lnTo>
                  <a:pt x="751368" y="165325"/>
                </a:lnTo>
                <a:lnTo>
                  <a:pt x="745065" y="162665"/>
                </a:lnTo>
                <a:lnTo>
                  <a:pt x="739818" y="153503"/>
                </a:lnTo>
                <a:lnTo>
                  <a:pt x="736669" y="202745"/>
                </a:lnTo>
                <a:lnTo>
                  <a:pt x="744197" y="206904"/>
                </a:lnTo>
                <a:lnTo>
                  <a:pt x="745694" y="212499"/>
                </a:lnTo>
                <a:lnTo>
                  <a:pt x="723743" y="237788"/>
                </a:lnTo>
                <a:lnTo>
                  <a:pt x="712156" y="240608"/>
                </a:lnTo>
                <a:lnTo>
                  <a:pt x="710438" y="247114"/>
                </a:lnTo>
                <a:lnTo>
                  <a:pt x="687475" y="259111"/>
                </a:lnTo>
                <a:lnTo>
                  <a:pt x="688623" y="271281"/>
                </a:lnTo>
                <a:lnTo>
                  <a:pt x="678531" y="282504"/>
                </a:lnTo>
                <a:lnTo>
                  <a:pt x="684835" y="302834"/>
                </a:lnTo>
                <a:lnTo>
                  <a:pt x="680003" y="314583"/>
                </a:lnTo>
                <a:lnTo>
                  <a:pt x="652558" y="320325"/>
                </a:lnTo>
                <a:lnTo>
                  <a:pt x="648613" y="335944"/>
                </a:lnTo>
                <a:lnTo>
                  <a:pt x="641901" y="340153"/>
                </a:lnTo>
                <a:lnTo>
                  <a:pt x="623256" y="340086"/>
                </a:lnTo>
                <a:lnTo>
                  <a:pt x="611309" y="344770"/>
                </a:lnTo>
                <a:lnTo>
                  <a:pt x="602555" y="334210"/>
                </a:lnTo>
                <a:lnTo>
                  <a:pt x="597197" y="335042"/>
                </a:lnTo>
                <a:lnTo>
                  <a:pt x="592348" y="346046"/>
                </a:lnTo>
                <a:lnTo>
                  <a:pt x="586650" y="346965"/>
                </a:lnTo>
                <a:lnTo>
                  <a:pt x="583952" y="370505"/>
                </a:lnTo>
                <a:lnTo>
                  <a:pt x="576577" y="372623"/>
                </a:lnTo>
                <a:lnTo>
                  <a:pt x="582398" y="377317"/>
                </a:lnTo>
                <a:lnTo>
                  <a:pt x="585082" y="410389"/>
                </a:lnTo>
                <a:lnTo>
                  <a:pt x="569534" y="424768"/>
                </a:lnTo>
                <a:lnTo>
                  <a:pt x="569050" y="437037"/>
                </a:lnTo>
                <a:lnTo>
                  <a:pt x="563119" y="443328"/>
                </a:lnTo>
                <a:lnTo>
                  <a:pt x="572195" y="467389"/>
                </a:lnTo>
                <a:lnTo>
                  <a:pt x="551857" y="475720"/>
                </a:lnTo>
                <a:lnTo>
                  <a:pt x="545857" y="473367"/>
                </a:lnTo>
                <a:lnTo>
                  <a:pt x="542409" y="483579"/>
                </a:lnTo>
                <a:lnTo>
                  <a:pt x="547783" y="493470"/>
                </a:lnTo>
                <a:lnTo>
                  <a:pt x="545850" y="510628"/>
                </a:lnTo>
                <a:lnTo>
                  <a:pt x="549493" y="518062"/>
                </a:lnTo>
                <a:lnTo>
                  <a:pt x="557066" y="513618"/>
                </a:lnTo>
                <a:lnTo>
                  <a:pt x="559521" y="528598"/>
                </a:lnTo>
                <a:lnTo>
                  <a:pt x="538473" y="534417"/>
                </a:lnTo>
                <a:lnTo>
                  <a:pt x="532350" y="542058"/>
                </a:lnTo>
                <a:lnTo>
                  <a:pt x="514502" y="542200"/>
                </a:lnTo>
                <a:lnTo>
                  <a:pt x="519234" y="536250"/>
                </a:lnTo>
                <a:lnTo>
                  <a:pt x="514641" y="533639"/>
                </a:lnTo>
                <a:lnTo>
                  <a:pt x="517242" y="531453"/>
                </a:lnTo>
                <a:lnTo>
                  <a:pt x="508410" y="524836"/>
                </a:lnTo>
                <a:lnTo>
                  <a:pt x="498199" y="523613"/>
                </a:lnTo>
                <a:lnTo>
                  <a:pt x="481689" y="533717"/>
                </a:lnTo>
                <a:lnTo>
                  <a:pt x="479515" y="541828"/>
                </a:lnTo>
                <a:lnTo>
                  <a:pt x="465795" y="556691"/>
                </a:lnTo>
                <a:lnTo>
                  <a:pt x="457602" y="553865"/>
                </a:lnTo>
                <a:lnTo>
                  <a:pt x="462291" y="574447"/>
                </a:lnTo>
                <a:lnTo>
                  <a:pt x="475846" y="572900"/>
                </a:lnTo>
                <a:lnTo>
                  <a:pt x="480163" y="586164"/>
                </a:lnTo>
                <a:lnTo>
                  <a:pt x="495635" y="559986"/>
                </a:lnTo>
                <a:lnTo>
                  <a:pt x="507371" y="565236"/>
                </a:lnTo>
                <a:lnTo>
                  <a:pt x="510646" y="597963"/>
                </a:lnTo>
                <a:lnTo>
                  <a:pt x="505300" y="604866"/>
                </a:lnTo>
                <a:lnTo>
                  <a:pt x="509563" y="618952"/>
                </a:lnTo>
                <a:lnTo>
                  <a:pt x="494671" y="623032"/>
                </a:lnTo>
                <a:lnTo>
                  <a:pt x="495894" y="637061"/>
                </a:lnTo>
                <a:lnTo>
                  <a:pt x="487260" y="637135"/>
                </a:lnTo>
                <a:lnTo>
                  <a:pt x="482301" y="632070"/>
                </a:lnTo>
                <a:lnTo>
                  <a:pt x="468512" y="638758"/>
                </a:lnTo>
                <a:lnTo>
                  <a:pt x="450595" y="636410"/>
                </a:lnTo>
                <a:lnTo>
                  <a:pt x="448679" y="631392"/>
                </a:lnTo>
                <a:lnTo>
                  <a:pt x="455078" y="622213"/>
                </a:lnTo>
                <a:lnTo>
                  <a:pt x="452543" y="617008"/>
                </a:lnTo>
                <a:lnTo>
                  <a:pt x="439581" y="633235"/>
                </a:lnTo>
                <a:lnTo>
                  <a:pt x="442900" y="640763"/>
                </a:lnTo>
                <a:lnTo>
                  <a:pt x="431634" y="640567"/>
                </a:lnTo>
                <a:lnTo>
                  <a:pt x="424696" y="633899"/>
                </a:lnTo>
                <a:lnTo>
                  <a:pt x="420270" y="641153"/>
                </a:lnTo>
                <a:lnTo>
                  <a:pt x="413196" y="641868"/>
                </a:lnTo>
                <a:lnTo>
                  <a:pt x="415947" y="646609"/>
                </a:lnTo>
                <a:lnTo>
                  <a:pt x="411153" y="647765"/>
                </a:lnTo>
                <a:lnTo>
                  <a:pt x="408423" y="641852"/>
                </a:lnTo>
                <a:lnTo>
                  <a:pt x="413211" y="635298"/>
                </a:lnTo>
                <a:lnTo>
                  <a:pt x="406895" y="627744"/>
                </a:lnTo>
                <a:lnTo>
                  <a:pt x="404794" y="632542"/>
                </a:lnTo>
                <a:lnTo>
                  <a:pt x="395502" y="632809"/>
                </a:lnTo>
                <a:lnTo>
                  <a:pt x="386464" y="640858"/>
                </a:lnTo>
                <a:lnTo>
                  <a:pt x="382498" y="627776"/>
                </a:lnTo>
                <a:lnTo>
                  <a:pt x="371984" y="623776"/>
                </a:lnTo>
                <a:lnTo>
                  <a:pt x="372464" y="612870"/>
                </a:lnTo>
                <a:lnTo>
                  <a:pt x="358554" y="619145"/>
                </a:lnTo>
                <a:lnTo>
                  <a:pt x="365403" y="602712"/>
                </a:lnTo>
                <a:lnTo>
                  <a:pt x="370665" y="568437"/>
                </a:lnTo>
                <a:lnTo>
                  <a:pt x="356196" y="563935"/>
                </a:lnTo>
                <a:lnTo>
                  <a:pt x="337775" y="549084"/>
                </a:lnTo>
                <a:lnTo>
                  <a:pt x="329582" y="551456"/>
                </a:lnTo>
                <a:lnTo>
                  <a:pt x="323898" y="576261"/>
                </a:lnTo>
                <a:lnTo>
                  <a:pt x="313479" y="582308"/>
                </a:lnTo>
                <a:lnTo>
                  <a:pt x="311381" y="587867"/>
                </a:lnTo>
                <a:lnTo>
                  <a:pt x="306016" y="584729"/>
                </a:lnTo>
                <a:lnTo>
                  <a:pt x="301185" y="594321"/>
                </a:lnTo>
                <a:lnTo>
                  <a:pt x="293502" y="577058"/>
                </a:lnTo>
                <a:lnTo>
                  <a:pt x="303596" y="570240"/>
                </a:lnTo>
                <a:lnTo>
                  <a:pt x="304105" y="556326"/>
                </a:lnTo>
                <a:lnTo>
                  <a:pt x="293013" y="559021"/>
                </a:lnTo>
                <a:lnTo>
                  <a:pt x="289960" y="553430"/>
                </a:lnTo>
                <a:lnTo>
                  <a:pt x="292111" y="544687"/>
                </a:lnTo>
                <a:lnTo>
                  <a:pt x="266822" y="529379"/>
                </a:lnTo>
                <a:lnTo>
                  <a:pt x="267363" y="512718"/>
                </a:lnTo>
                <a:close/>
              </a:path>
            </a:pathLst>
          </a:custGeom>
          <a:solidFill>
            <a:srgbClr val="F2F2F2"/>
          </a:solidFill>
          <a:ln w="6985">
            <a:solidFill>
              <a:srgbClr val="A3A3A3"/>
            </a:solidFill>
          </a:ln>
          <a:effectLst/>
        </p:spPr>
        <p:txBody>
          <a:bodyPr rtlCol="0" anchor="ctr"/>
          <a:lstStyle/>
          <a:p>
            <a:pPr algn="ctr"/>
            <a:endParaRPr/>
          </a:p>
        </p:txBody>
      </p:sp>
      <p:sp>
        <p:nvSpPr>
          <p:cNvPr id="66" name="La Rioja · polígono 1"/>
          <p:cNvSpPr/>
          <p:nvPr/>
        </p:nvSpPr>
        <p:spPr>
          <a:xfrm>
            <a:off x="3855531" y="2474481"/>
            <a:ext cx="427655" cy="287594"/>
          </a:xfrm>
          <a:custGeom>
            <a:avLst/>
            <a:gdLst/>
            <a:ahLst/>
            <a:cxnLst/>
            <a:rect l="l" t="t" r="r" b="b"/>
            <a:pathLst>
              <a:path w="701074" h="471466">
                <a:moveTo>
                  <a:pt x="120628" y="413553"/>
                </a:moveTo>
                <a:lnTo>
                  <a:pt x="106276" y="404889"/>
                </a:lnTo>
                <a:lnTo>
                  <a:pt x="95820" y="361714"/>
                </a:lnTo>
                <a:lnTo>
                  <a:pt x="83518" y="365038"/>
                </a:lnTo>
                <a:lnTo>
                  <a:pt x="48117" y="363950"/>
                </a:lnTo>
                <a:lnTo>
                  <a:pt x="36277" y="337328"/>
                </a:lnTo>
                <a:lnTo>
                  <a:pt x="29198" y="331560"/>
                </a:lnTo>
                <a:lnTo>
                  <a:pt x="23406" y="332619"/>
                </a:lnTo>
                <a:lnTo>
                  <a:pt x="18158" y="309728"/>
                </a:lnTo>
                <a:lnTo>
                  <a:pt x="10076" y="305255"/>
                </a:lnTo>
                <a:lnTo>
                  <a:pt x="9127" y="297499"/>
                </a:lnTo>
                <a:lnTo>
                  <a:pt x="2362" y="290852"/>
                </a:lnTo>
                <a:lnTo>
                  <a:pt x="14684" y="280973"/>
                </a:lnTo>
                <a:lnTo>
                  <a:pt x="15515" y="268179"/>
                </a:lnTo>
                <a:lnTo>
                  <a:pt x="22003" y="260133"/>
                </a:lnTo>
                <a:lnTo>
                  <a:pt x="17606" y="248832"/>
                </a:lnTo>
                <a:lnTo>
                  <a:pt x="21506" y="242350"/>
                </a:lnTo>
                <a:lnTo>
                  <a:pt x="13297" y="216598"/>
                </a:lnTo>
                <a:lnTo>
                  <a:pt x="18500" y="207276"/>
                </a:lnTo>
                <a:lnTo>
                  <a:pt x="11358" y="199674"/>
                </a:lnTo>
                <a:lnTo>
                  <a:pt x="11851" y="191286"/>
                </a:lnTo>
                <a:lnTo>
                  <a:pt x="34106" y="187865"/>
                </a:lnTo>
                <a:lnTo>
                  <a:pt x="23823" y="169162"/>
                </a:lnTo>
                <a:lnTo>
                  <a:pt x="13969" y="168521"/>
                </a:lnTo>
                <a:lnTo>
                  <a:pt x="18560" y="156251"/>
                </a:lnTo>
                <a:lnTo>
                  <a:pt x="15859" y="148687"/>
                </a:lnTo>
                <a:lnTo>
                  <a:pt x="21153" y="145038"/>
                </a:lnTo>
                <a:lnTo>
                  <a:pt x="27017" y="149357"/>
                </a:lnTo>
                <a:lnTo>
                  <a:pt x="26353" y="164684"/>
                </a:lnTo>
                <a:lnTo>
                  <a:pt x="33647" y="177016"/>
                </a:lnTo>
                <a:lnTo>
                  <a:pt x="39076" y="176965"/>
                </a:lnTo>
                <a:lnTo>
                  <a:pt x="34184" y="143381"/>
                </a:lnTo>
                <a:lnTo>
                  <a:pt x="42515" y="130169"/>
                </a:lnTo>
                <a:lnTo>
                  <a:pt x="33746" y="113330"/>
                </a:lnTo>
                <a:lnTo>
                  <a:pt x="21121" y="108801"/>
                </a:lnTo>
                <a:lnTo>
                  <a:pt x="19062" y="102145"/>
                </a:lnTo>
                <a:lnTo>
                  <a:pt x="26481" y="94948"/>
                </a:lnTo>
                <a:lnTo>
                  <a:pt x="30041" y="75991"/>
                </a:lnTo>
                <a:lnTo>
                  <a:pt x="21660" y="69341"/>
                </a:lnTo>
                <a:lnTo>
                  <a:pt x="12916" y="75555"/>
                </a:lnTo>
                <a:lnTo>
                  <a:pt x="0" y="66873"/>
                </a:lnTo>
                <a:lnTo>
                  <a:pt x="14703" y="59646"/>
                </a:lnTo>
                <a:lnTo>
                  <a:pt x="25004" y="45971"/>
                </a:lnTo>
                <a:lnTo>
                  <a:pt x="23156" y="40612"/>
                </a:lnTo>
                <a:lnTo>
                  <a:pt x="35855" y="36048"/>
                </a:lnTo>
                <a:lnTo>
                  <a:pt x="30737" y="14959"/>
                </a:lnTo>
                <a:lnTo>
                  <a:pt x="23056" y="10834"/>
                </a:lnTo>
                <a:lnTo>
                  <a:pt x="24141" y="2342"/>
                </a:lnTo>
                <a:lnTo>
                  <a:pt x="45027" y="2758"/>
                </a:lnTo>
                <a:lnTo>
                  <a:pt x="55997" y="7913"/>
                </a:lnTo>
                <a:lnTo>
                  <a:pt x="62382" y="0"/>
                </a:lnTo>
                <a:lnTo>
                  <a:pt x="74032" y="5921"/>
                </a:lnTo>
                <a:lnTo>
                  <a:pt x="78933" y="2072"/>
                </a:lnTo>
                <a:lnTo>
                  <a:pt x="90465" y="3239"/>
                </a:lnTo>
                <a:lnTo>
                  <a:pt x="105128" y="16199"/>
                </a:lnTo>
                <a:lnTo>
                  <a:pt x="115424" y="10863"/>
                </a:lnTo>
                <a:lnTo>
                  <a:pt x="115730" y="15014"/>
                </a:lnTo>
                <a:lnTo>
                  <a:pt x="121439" y="15411"/>
                </a:lnTo>
                <a:lnTo>
                  <a:pt x="124256" y="8682"/>
                </a:lnTo>
                <a:lnTo>
                  <a:pt x="134211" y="4259"/>
                </a:lnTo>
                <a:lnTo>
                  <a:pt x="140420" y="9753"/>
                </a:lnTo>
                <a:lnTo>
                  <a:pt x="137817" y="17756"/>
                </a:lnTo>
                <a:lnTo>
                  <a:pt x="140870" y="23347"/>
                </a:lnTo>
                <a:lnTo>
                  <a:pt x="151962" y="20652"/>
                </a:lnTo>
                <a:lnTo>
                  <a:pt x="151453" y="34566"/>
                </a:lnTo>
                <a:lnTo>
                  <a:pt x="141359" y="41384"/>
                </a:lnTo>
                <a:lnTo>
                  <a:pt x="150036" y="58904"/>
                </a:lnTo>
                <a:lnTo>
                  <a:pt x="153873" y="49055"/>
                </a:lnTo>
                <a:lnTo>
                  <a:pt x="159238" y="52193"/>
                </a:lnTo>
                <a:lnTo>
                  <a:pt x="161336" y="46634"/>
                </a:lnTo>
                <a:lnTo>
                  <a:pt x="171755" y="40587"/>
                </a:lnTo>
                <a:lnTo>
                  <a:pt x="178376" y="14289"/>
                </a:lnTo>
                <a:lnTo>
                  <a:pt x="189563" y="14288"/>
                </a:lnTo>
                <a:lnTo>
                  <a:pt x="204053" y="28261"/>
                </a:lnTo>
                <a:lnTo>
                  <a:pt x="218522" y="32763"/>
                </a:lnTo>
                <a:lnTo>
                  <a:pt x="213260" y="67038"/>
                </a:lnTo>
                <a:lnTo>
                  <a:pt x="206411" y="83471"/>
                </a:lnTo>
                <a:lnTo>
                  <a:pt x="220321" y="77196"/>
                </a:lnTo>
                <a:lnTo>
                  <a:pt x="219841" y="88102"/>
                </a:lnTo>
                <a:lnTo>
                  <a:pt x="230355" y="92102"/>
                </a:lnTo>
                <a:lnTo>
                  <a:pt x="234321" y="105184"/>
                </a:lnTo>
                <a:lnTo>
                  <a:pt x="243359" y="97135"/>
                </a:lnTo>
                <a:lnTo>
                  <a:pt x="252651" y="96868"/>
                </a:lnTo>
                <a:lnTo>
                  <a:pt x="254752" y="92070"/>
                </a:lnTo>
                <a:lnTo>
                  <a:pt x="261068" y="99624"/>
                </a:lnTo>
                <a:lnTo>
                  <a:pt x="256280" y="106178"/>
                </a:lnTo>
                <a:lnTo>
                  <a:pt x="259010" y="112091"/>
                </a:lnTo>
                <a:lnTo>
                  <a:pt x="263804" y="110935"/>
                </a:lnTo>
                <a:lnTo>
                  <a:pt x="261053" y="106194"/>
                </a:lnTo>
                <a:lnTo>
                  <a:pt x="268127" y="105479"/>
                </a:lnTo>
                <a:lnTo>
                  <a:pt x="272553" y="98225"/>
                </a:lnTo>
                <a:lnTo>
                  <a:pt x="279491" y="104893"/>
                </a:lnTo>
                <a:lnTo>
                  <a:pt x="290757" y="105089"/>
                </a:lnTo>
                <a:lnTo>
                  <a:pt x="287438" y="97561"/>
                </a:lnTo>
                <a:lnTo>
                  <a:pt x="300400" y="81334"/>
                </a:lnTo>
                <a:lnTo>
                  <a:pt x="302935" y="86539"/>
                </a:lnTo>
                <a:lnTo>
                  <a:pt x="296536" y="95718"/>
                </a:lnTo>
                <a:lnTo>
                  <a:pt x="298452" y="100736"/>
                </a:lnTo>
                <a:lnTo>
                  <a:pt x="316369" y="103084"/>
                </a:lnTo>
                <a:lnTo>
                  <a:pt x="330158" y="96396"/>
                </a:lnTo>
                <a:lnTo>
                  <a:pt x="335117" y="101461"/>
                </a:lnTo>
                <a:lnTo>
                  <a:pt x="346119" y="100535"/>
                </a:lnTo>
                <a:lnTo>
                  <a:pt x="353660" y="113013"/>
                </a:lnTo>
                <a:lnTo>
                  <a:pt x="364918" y="112104"/>
                </a:lnTo>
                <a:lnTo>
                  <a:pt x="371181" y="119415"/>
                </a:lnTo>
                <a:lnTo>
                  <a:pt x="376491" y="116793"/>
                </a:lnTo>
                <a:lnTo>
                  <a:pt x="379311" y="125849"/>
                </a:lnTo>
                <a:lnTo>
                  <a:pt x="386495" y="124390"/>
                </a:lnTo>
                <a:lnTo>
                  <a:pt x="384271" y="117487"/>
                </a:lnTo>
                <a:lnTo>
                  <a:pt x="387386" y="114730"/>
                </a:lnTo>
                <a:lnTo>
                  <a:pt x="402447" y="122167"/>
                </a:lnTo>
                <a:lnTo>
                  <a:pt x="403331" y="115160"/>
                </a:lnTo>
                <a:lnTo>
                  <a:pt x="407604" y="115672"/>
                </a:lnTo>
                <a:lnTo>
                  <a:pt x="413202" y="129180"/>
                </a:lnTo>
                <a:lnTo>
                  <a:pt x="419848" y="127356"/>
                </a:lnTo>
                <a:lnTo>
                  <a:pt x="430265" y="132339"/>
                </a:lnTo>
                <a:lnTo>
                  <a:pt x="433154" y="142574"/>
                </a:lnTo>
                <a:lnTo>
                  <a:pt x="444179" y="145701"/>
                </a:lnTo>
                <a:lnTo>
                  <a:pt x="442045" y="149195"/>
                </a:lnTo>
                <a:lnTo>
                  <a:pt x="456685" y="147387"/>
                </a:lnTo>
                <a:lnTo>
                  <a:pt x="462019" y="154565"/>
                </a:lnTo>
                <a:lnTo>
                  <a:pt x="469340" y="153486"/>
                </a:lnTo>
                <a:lnTo>
                  <a:pt x="473222" y="147479"/>
                </a:lnTo>
                <a:lnTo>
                  <a:pt x="492247" y="146523"/>
                </a:lnTo>
                <a:lnTo>
                  <a:pt x="495714" y="149233"/>
                </a:lnTo>
                <a:lnTo>
                  <a:pt x="490688" y="160230"/>
                </a:lnTo>
                <a:lnTo>
                  <a:pt x="503401" y="169422"/>
                </a:lnTo>
                <a:lnTo>
                  <a:pt x="501623" y="175398"/>
                </a:lnTo>
                <a:lnTo>
                  <a:pt x="508448" y="180416"/>
                </a:lnTo>
                <a:lnTo>
                  <a:pt x="502996" y="194204"/>
                </a:lnTo>
                <a:lnTo>
                  <a:pt x="512618" y="197102"/>
                </a:lnTo>
                <a:lnTo>
                  <a:pt x="538612" y="179651"/>
                </a:lnTo>
                <a:lnTo>
                  <a:pt x="543408" y="185173"/>
                </a:lnTo>
                <a:lnTo>
                  <a:pt x="548483" y="183360"/>
                </a:lnTo>
                <a:lnTo>
                  <a:pt x="556612" y="192304"/>
                </a:lnTo>
                <a:lnTo>
                  <a:pt x="560971" y="190602"/>
                </a:lnTo>
                <a:lnTo>
                  <a:pt x="563414" y="202774"/>
                </a:lnTo>
                <a:lnTo>
                  <a:pt x="574124" y="201885"/>
                </a:lnTo>
                <a:lnTo>
                  <a:pt x="579309" y="210352"/>
                </a:lnTo>
                <a:lnTo>
                  <a:pt x="585609" y="207286"/>
                </a:lnTo>
                <a:lnTo>
                  <a:pt x="585356" y="214289"/>
                </a:lnTo>
                <a:lnTo>
                  <a:pt x="591090" y="219284"/>
                </a:lnTo>
                <a:lnTo>
                  <a:pt x="587836" y="224732"/>
                </a:lnTo>
                <a:lnTo>
                  <a:pt x="602023" y="232757"/>
                </a:lnTo>
                <a:lnTo>
                  <a:pt x="608624" y="231988"/>
                </a:lnTo>
                <a:lnTo>
                  <a:pt x="607844" y="255614"/>
                </a:lnTo>
                <a:lnTo>
                  <a:pt x="615799" y="257578"/>
                </a:lnTo>
                <a:lnTo>
                  <a:pt x="618674" y="251329"/>
                </a:lnTo>
                <a:lnTo>
                  <a:pt x="628338" y="261166"/>
                </a:lnTo>
                <a:lnTo>
                  <a:pt x="633399" y="258235"/>
                </a:lnTo>
                <a:lnTo>
                  <a:pt x="635346" y="271584"/>
                </a:lnTo>
                <a:lnTo>
                  <a:pt x="652149" y="274106"/>
                </a:lnTo>
                <a:lnTo>
                  <a:pt x="655808" y="280490"/>
                </a:lnTo>
                <a:lnTo>
                  <a:pt x="658849" y="276075"/>
                </a:lnTo>
                <a:lnTo>
                  <a:pt x="670996" y="282093"/>
                </a:lnTo>
                <a:lnTo>
                  <a:pt x="686143" y="283358"/>
                </a:lnTo>
                <a:lnTo>
                  <a:pt x="688985" y="295414"/>
                </a:lnTo>
                <a:lnTo>
                  <a:pt x="701074" y="296708"/>
                </a:lnTo>
                <a:lnTo>
                  <a:pt x="690389" y="307343"/>
                </a:lnTo>
                <a:lnTo>
                  <a:pt x="693807" y="316882"/>
                </a:lnTo>
                <a:lnTo>
                  <a:pt x="700619" y="321271"/>
                </a:lnTo>
                <a:lnTo>
                  <a:pt x="681239" y="333126"/>
                </a:lnTo>
                <a:lnTo>
                  <a:pt x="671680" y="322540"/>
                </a:lnTo>
                <a:lnTo>
                  <a:pt x="659654" y="322100"/>
                </a:lnTo>
                <a:lnTo>
                  <a:pt x="652769" y="330355"/>
                </a:lnTo>
                <a:lnTo>
                  <a:pt x="632243" y="320050"/>
                </a:lnTo>
                <a:lnTo>
                  <a:pt x="627043" y="323518"/>
                </a:lnTo>
                <a:lnTo>
                  <a:pt x="623257" y="336576"/>
                </a:lnTo>
                <a:lnTo>
                  <a:pt x="598329" y="363935"/>
                </a:lnTo>
                <a:lnTo>
                  <a:pt x="590041" y="381366"/>
                </a:lnTo>
                <a:lnTo>
                  <a:pt x="593731" y="400462"/>
                </a:lnTo>
                <a:lnTo>
                  <a:pt x="602704" y="402634"/>
                </a:lnTo>
                <a:lnTo>
                  <a:pt x="616056" y="418015"/>
                </a:lnTo>
                <a:lnTo>
                  <a:pt x="619929" y="414518"/>
                </a:lnTo>
                <a:lnTo>
                  <a:pt x="617935" y="420953"/>
                </a:lnTo>
                <a:lnTo>
                  <a:pt x="621442" y="427911"/>
                </a:lnTo>
                <a:lnTo>
                  <a:pt x="611258" y="434217"/>
                </a:lnTo>
                <a:lnTo>
                  <a:pt x="615423" y="441473"/>
                </a:lnTo>
                <a:lnTo>
                  <a:pt x="605284" y="450520"/>
                </a:lnTo>
                <a:lnTo>
                  <a:pt x="591280" y="454952"/>
                </a:lnTo>
                <a:lnTo>
                  <a:pt x="587185" y="463589"/>
                </a:lnTo>
                <a:lnTo>
                  <a:pt x="568068" y="466703"/>
                </a:lnTo>
                <a:lnTo>
                  <a:pt x="564945" y="471324"/>
                </a:lnTo>
                <a:lnTo>
                  <a:pt x="553977" y="471466"/>
                </a:lnTo>
                <a:lnTo>
                  <a:pt x="532688" y="449903"/>
                </a:lnTo>
                <a:lnTo>
                  <a:pt x="528797" y="458958"/>
                </a:lnTo>
                <a:lnTo>
                  <a:pt x="523860" y="451495"/>
                </a:lnTo>
                <a:lnTo>
                  <a:pt x="509616" y="451525"/>
                </a:lnTo>
                <a:lnTo>
                  <a:pt x="491246" y="444879"/>
                </a:lnTo>
                <a:lnTo>
                  <a:pt x="486566" y="422743"/>
                </a:lnTo>
                <a:lnTo>
                  <a:pt x="494484" y="417904"/>
                </a:lnTo>
                <a:lnTo>
                  <a:pt x="489968" y="405760"/>
                </a:lnTo>
                <a:lnTo>
                  <a:pt x="471782" y="389205"/>
                </a:lnTo>
                <a:lnTo>
                  <a:pt x="468340" y="376428"/>
                </a:lnTo>
                <a:lnTo>
                  <a:pt x="485040" y="367520"/>
                </a:lnTo>
                <a:lnTo>
                  <a:pt x="482084" y="354097"/>
                </a:lnTo>
                <a:lnTo>
                  <a:pt x="445717" y="351813"/>
                </a:lnTo>
                <a:lnTo>
                  <a:pt x="438397" y="356037"/>
                </a:lnTo>
                <a:lnTo>
                  <a:pt x="432422" y="353212"/>
                </a:lnTo>
                <a:lnTo>
                  <a:pt x="421630" y="363096"/>
                </a:lnTo>
                <a:lnTo>
                  <a:pt x="416477" y="362268"/>
                </a:lnTo>
                <a:lnTo>
                  <a:pt x="410622" y="349391"/>
                </a:lnTo>
                <a:lnTo>
                  <a:pt x="410423" y="334254"/>
                </a:lnTo>
                <a:lnTo>
                  <a:pt x="393061" y="325499"/>
                </a:lnTo>
                <a:lnTo>
                  <a:pt x="335139" y="330639"/>
                </a:lnTo>
                <a:lnTo>
                  <a:pt x="325432" y="344894"/>
                </a:lnTo>
                <a:lnTo>
                  <a:pt x="313028" y="350717"/>
                </a:lnTo>
                <a:lnTo>
                  <a:pt x="298430" y="345398"/>
                </a:lnTo>
                <a:lnTo>
                  <a:pt x="294587" y="365950"/>
                </a:lnTo>
                <a:lnTo>
                  <a:pt x="298332" y="375047"/>
                </a:lnTo>
                <a:lnTo>
                  <a:pt x="281866" y="386304"/>
                </a:lnTo>
                <a:lnTo>
                  <a:pt x="267011" y="422124"/>
                </a:lnTo>
                <a:lnTo>
                  <a:pt x="244505" y="415487"/>
                </a:lnTo>
                <a:lnTo>
                  <a:pt x="228536" y="416225"/>
                </a:lnTo>
                <a:lnTo>
                  <a:pt x="221893" y="420957"/>
                </a:lnTo>
                <a:lnTo>
                  <a:pt x="206695" y="409891"/>
                </a:lnTo>
                <a:lnTo>
                  <a:pt x="186550" y="413691"/>
                </a:lnTo>
                <a:lnTo>
                  <a:pt x="181533" y="398243"/>
                </a:lnTo>
                <a:lnTo>
                  <a:pt x="205113" y="363739"/>
                </a:lnTo>
                <a:lnTo>
                  <a:pt x="206304" y="352530"/>
                </a:lnTo>
                <a:lnTo>
                  <a:pt x="192471" y="338637"/>
                </a:lnTo>
                <a:lnTo>
                  <a:pt x="184521" y="343303"/>
                </a:lnTo>
                <a:lnTo>
                  <a:pt x="175129" y="338645"/>
                </a:lnTo>
                <a:lnTo>
                  <a:pt x="165045" y="349157"/>
                </a:lnTo>
                <a:lnTo>
                  <a:pt x="165750" y="358589"/>
                </a:lnTo>
                <a:lnTo>
                  <a:pt x="159393" y="367506"/>
                </a:lnTo>
                <a:lnTo>
                  <a:pt x="163437" y="378496"/>
                </a:lnTo>
                <a:lnTo>
                  <a:pt x="161973" y="389331"/>
                </a:lnTo>
                <a:lnTo>
                  <a:pt x="154916" y="395950"/>
                </a:lnTo>
                <a:lnTo>
                  <a:pt x="149586" y="393100"/>
                </a:lnTo>
                <a:lnTo>
                  <a:pt x="139504" y="397355"/>
                </a:lnTo>
                <a:lnTo>
                  <a:pt x="120628" y="413553"/>
                </a:lnTo>
                <a:close/>
              </a:path>
            </a:pathLst>
          </a:custGeom>
          <a:solidFill>
            <a:srgbClr val="F2F2F2"/>
          </a:solidFill>
          <a:ln w="6985">
            <a:solidFill>
              <a:srgbClr val="A3A3A3"/>
            </a:solidFill>
          </a:ln>
          <a:effectLst/>
        </p:spPr>
        <p:txBody>
          <a:bodyPr rtlCol="0" anchor="ctr"/>
          <a:lstStyle/>
          <a:p>
            <a:pPr algn="ctr"/>
            <a:endParaRPr/>
          </a:p>
        </p:txBody>
      </p:sp>
      <p:sp>
        <p:nvSpPr>
          <p:cNvPr id="67" name="SAN LORENZO DE EL ESCORIAL | 2233037.44 EUR | filas 209,789,841"/>
          <p:cNvSpPr/>
          <p:nvPr/>
        </p:nvSpPr>
        <p:spPr>
          <a:xfrm>
            <a:off x="3404016" y="3127976"/>
            <a:ext cx="306781" cy="306781"/>
          </a:xfrm>
          <a:prstGeom prst="ellipse">
            <a:avLst/>
          </a:prstGeom>
          <a:solidFill>
            <a:srgbClr val="ED313E">
              <a:alpha val="62000"/>
            </a:srgbClr>
          </a:solidFill>
          <a:ln>
            <a:noFill/>
          </a:ln>
          <a:effectLst/>
        </p:spPr>
        <p:txBody>
          <a:bodyPr rtlCol="0" anchor="ctr"/>
          <a:lstStyle/>
          <a:p>
            <a:pPr algn="ctr"/>
            <a:endParaRPr/>
          </a:p>
        </p:txBody>
      </p:sp>
      <p:sp>
        <p:nvSpPr>
          <p:cNvPr id="68" name="JAÉN | 705000.00 EUR | filas 138,139,329,335,785"/>
          <p:cNvSpPr/>
          <p:nvPr/>
        </p:nvSpPr>
        <p:spPr>
          <a:xfrm>
            <a:off x="3576430" y="4266857"/>
            <a:ext cx="172375" cy="172375"/>
          </a:xfrm>
          <a:prstGeom prst="ellipse">
            <a:avLst/>
          </a:prstGeom>
          <a:solidFill>
            <a:srgbClr val="ED313E">
              <a:alpha val="62000"/>
            </a:srgbClr>
          </a:solidFill>
          <a:ln>
            <a:noFill/>
          </a:ln>
          <a:effectLst/>
        </p:spPr>
        <p:txBody>
          <a:bodyPr rtlCol="0" anchor="ctr"/>
          <a:lstStyle/>
          <a:p>
            <a:pPr algn="ctr"/>
            <a:endParaRPr/>
          </a:p>
        </p:txBody>
      </p:sp>
      <p:sp>
        <p:nvSpPr>
          <p:cNvPr id="69" name="MANZANARES | 677931.00 EUR | filas 151,152,420,423"/>
          <p:cNvSpPr/>
          <p:nvPr/>
        </p:nvSpPr>
        <p:spPr>
          <a:xfrm>
            <a:off x="3701214" y="3806941"/>
            <a:ext cx="169033" cy="169033"/>
          </a:xfrm>
          <a:prstGeom prst="ellipse">
            <a:avLst/>
          </a:prstGeom>
          <a:solidFill>
            <a:srgbClr val="ED313E">
              <a:alpha val="62000"/>
            </a:srgbClr>
          </a:solidFill>
          <a:ln>
            <a:noFill/>
          </a:ln>
          <a:effectLst/>
        </p:spPr>
        <p:txBody>
          <a:bodyPr rtlCol="0" anchor="ctr"/>
          <a:lstStyle/>
          <a:p>
            <a:pPr algn="ctr"/>
            <a:endParaRPr/>
          </a:p>
        </p:txBody>
      </p:sp>
      <p:sp>
        <p:nvSpPr>
          <p:cNvPr id="70" name="OSUNA | 607852.35 EUR | filas 177,328,334,338,677,694,885"/>
          <p:cNvSpPr/>
          <p:nvPr/>
        </p:nvSpPr>
        <p:spPr>
          <a:xfrm>
            <a:off x="3197077" y="4468367"/>
            <a:ext cx="160058" cy="160058"/>
          </a:xfrm>
          <a:prstGeom prst="ellipse">
            <a:avLst/>
          </a:prstGeom>
          <a:solidFill>
            <a:srgbClr val="ED313E">
              <a:alpha val="62000"/>
            </a:srgbClr>
          </a:solidFill>
          <a:ln>
            <a:noFill/>
          </a:ln>
          <a:effectLst/>
        </p:spPr>
        <p:txBody>
          <a:bodyPr rtlCol="0" anchor="ctr"/>
          <a:lstStyle/>
          <a:p>
            <a:pPr algn="ctr"/>
            <a:endParaRPr/>
          </a:p>
        </p:txBody>
      </p:sp>
      <p:sp>
        <p:nvSpPr>
          <p:cNvPr id="71" name="HUELVA | 543000.00 EUR | filas 133,134,135,786"/>
          <p:cNvSpPr/>
          <p:nvPr/>
        </p:nvSpPr>
        <p:spPr>
          <a:xfrm>
            <a:off x="2658924" y="4465580"/>
            <a:ext cx="151279" cy="151279"/>
          </a:xfrm>
          <a:prstGeom prst="ellipse">
            <a:avLst/>
          </a:prstGeom>
          <a:solidFill>
            <a:srgbClr val="ED313E">
              <a:alpha val="62000"/>
            </a:srgbClr>
          </a:solidFill>
          <a:ln>
            <a:noFill/>
          </a:ln>
          <a:effectLst/>
        </p:spPr>
        <p:txBody>
          <a:bodyPr rtlCol="0" anchor="ctr"/>
          <a:lstStyle/>
          <a:p>
            <a:pPr algn="ctr"/>
            <a:endParaRPr/>
          </a:p>
        </p:txBody>
      </p:sp>
      <p:sp>
        <p:nvSpPr>
          <p:cNvPr id="72" name="MÓRA D'EBRE | 508954.90 EUR | filas 465,466,470,471,720"/>
          <p:cNvSpPr/>
          <p:nvPr/>
        </p:nvSpPr>
        <p:spPr>
          <a:xfrm>
            <a:off x="4891724" y="3013228"/>
            <a:ext cx="146460" cy="146460"/>
          </a:xfrm>
          <a:prstGeom prst="ellipse">
            <a:avLst/>
          </a:prstGeom>
          <a:solidFill>
            <a:srgbClr val="ED313E">
              <a:alpha val="62000"/>
            </a:srgbClr>
          </a:solidFill>
          <a:ln>
            <a:noFill/>
          </a:ln>
          <a:effectLst/>
        </p:spPr>
        <p:txBody>
          <a:bodyPr rtlCol="0" anchor="ctr"/>
          <a:lstStyle/>
          <a:p>
            <a:pPr algn="ctr"/>
            <a:endParaRPr/>
          </a:p>
        </p:txBody>
      </p:sp>
      <p:sp>
        <p:nvSpPr>
          <p:cNvPr id="73" name="SEVILLA | 465000.00 EUR | filas 224,225,784"/>
          <p:cNvSpPr/>
          <p:nvPr/>
        </p:nvSpPr>
        <p:spPr>
          <a:xfrm>
            <a:off x="2945183" y="4422417"/>
            <a:ext cx="139993" cy="139993"/>
          </a:xfrm>
          <a:prstGeom prst="ellipse">
            <a:avLst/>
          </a:prstGeom>
          <a:solidFill>
            <a:srgbClr val="ED313E">
              <a:alpha val="62000"/>
            </a:srgbClr>
          </a:solidFill>
          <a:ln>
            <a:noFill/>
          </a:ln>
          <a:effectLst/>
        </p:spPr>
        <p:txBody>
          <a:bodyPr rtlCol="0" anchor="ctr"/>
          <a:lstStyle/>
          <a:p>
            <a:pPr algn="ctr"/>
            <a:endParaRPr/>
          </a:p>
        </p:txBody>
      </p:sp>
      <p:sp>
        <p:nvSpPr>
          <p:cNvPr id="74" name="VÍZNAR | 418754.78 EUR | filas 251,252,331,339,678,695,790,886"/>
          <p:cNvSpPr/>
          <p:nvPr/>
        </p:nvSpPr>
        <p:spPr>
          <a:xfrm>
            <a:off x="3665840" y="4484128"/>
            <a:ext cx="132849" cy="132849"/>
          </a:xfrm>
          <a:prstGeom prst="ellipse">
            <a:avLst/>
          </a:prstGeom>
          <a:solidFill>
            <a:srgbClr val="ED313E">
              <a:alpha val="62000"/>
            </a:srgbClr>
          </a:solidFill>
          <a:ln>
            <a:noFill/>
          </a:ln>
          <a:effectLst/>
        </p:spPr>
        <p:txBody>
          <a:bodyPr rtlCol="0" anchor="ctr"/>
          <a:lstStyle/>
          <a:p>
            <a:pPr algn="ctr"/>
            <a:endParaRPr/>
          </a:p>
        </p:txBody>
      </p:sp>
      <p:sp>
        <p:nvSpPr>
          <p:cNvPr id="75" name="LORA DEL RÍO | 339633.33 EUR | filas 148,149,338,677,694,885"/>
          <p:cNvSpPr/>
          <p:nvPr/>
        </p:nvSpPr>
        <p:spPr>
          <a:xfrm>
            <a:off x="3091582" y="4334098"/>
            <a:ext cx="119642" cy="119642"/>
          </a:xfrm>
          <a:prstGeom prst="ellipse">
            <a:avLst/>
          </a:prstGeom>
          <a:solidFill>
            <a:srgbClr val="ED313E">
              <a:alpha val="62000"/>
            </a:srgbClr>
          </a:solidFill>
          <a:ln>
            <a:noFill/>
          </a:ln>
          <a:effectLst/>
        </p:spPr>
        <p:txBody>
          <a:bodyPr rtlCol="0" anchor="ctr"/>
          <a:lstStyle/>
          <a:p>
            <a:pPr algn="ctr"/>
            <a:endParaRPr/>
          </a:p>
        </p:txBody>
      </p:sp>
      <p:sp>
        <p:nvSpPr>
          <p:cNvPr id="76" name="DOS HERMANAS | 321092.22 EUR | filas 99,289,338,677,694,885"/>
          <p:cNvSpPr/>
          <p:nvPr/>
        </p:nvSpPr>
        <p:spPr>
          <a:xfrm>
            <a:off x="2978207" y="4473006"/>
            <a:ext cx="116330" cy="116330"/>
          </a:xfrm>
          <a:prstGeom prst="ellipse">
            <a:avLst/>
          </a:prstGeom>
          <a:solidFill>
            <a:srgbClr val="ED313E">
              <a:alpha val="62000"/>
            </a:srgbClr>
          </a:solidFill>
          <a:ln>
            <a:noFill/>
          </a:ln>
          <a:effectLst/>
        </p:spPr>
        <p:txBody>
          <a:bodyPr rtlCol="0" anchor="ctr"/>
          <a:lstStyle/>
          <a:p>
            <a:pPr algn="ctr"/>
            <a:endParaRPr/>
          </a:p>
        </p:txBody>
      </p:sp>
      <p:sp>
        <p:nvSpPr>
          <p:cNvPr id="77" name="CÓRDOBA | 292022.00 EUR | filas 89,90,91,788"/>
          <p:cNvSpPr/>
          <p:nvPr/>
        </p:nvSpPr>
        <p:spPr>
          <a:xfrm>
            <a:off x="3317637" y="4252708"/>
            <a:ext cx="110940" cy="110940"/>
          </a:xfrm>
          <a:prstGeom prst="ellipse">
            <a:avLst/>
          </a:prstGeom>
          <a:solidFill>
            <a:srgbClr val="ED313E">
              <a:alpha val="62000"/>
            </a:srgbClr>
          </a:solidFill>
          <a:ln>
            <a:noFill/>
          </a:ln>
          <a:effectLst/>
        </p:spPr>
        <p:txBody>
          <a:bodyPr rtlCol="0" anchor="ctr"/>
          <a:lstStyle/>
          <a:p>
            <a:pPr algn="ctr"/>
            <a:endParaRPr/>
          </a:p>
        </p:txBody>
      </p:sp>
      <p:sp>
        <p:nvSpPr>
          <p:cNvPr id="78" name="NERVA | 264401.75 EUR | filas 98,162,163,164,165,166,167,787"/>
          <p:cNvSpPr/>
          <p:nvPr/>
        </p:nvSpPr>
        <p:spPr>
          <a:xfrm>
            <a:off x="2798975" y="4326072"/>
            <a:ext cx="105562" cy="105562"/>
          </a:xfrm>
          <a:prstGeom prst="ellipse">
            <a:avLst/>
          </a:prstGeom>
          <a:solidFill>
            <a:srgbClr val="ED313E">
              <a:alpha val="62000"/>
            </a:srgbClr>
          </a:solidFill>
          <a:ln>
            <a:noFill/>
          </a:ln>
          <a:effectLst/>
        </p:spPr>
        <p:txBody>
          <a:bodyPr rtlCol="0" anchor="ctr"/>
          <a:lstStyle/>
          <a:p>
            <a:pPr algn="ctr"/>
            <a:endParaRPr/>
          </a:p>
        </p:txBody>
      </p:sp>
      <p:sp>
        <p:nvSpPr>
          <p:cNvPr id="79" name="FLIX | 246002.18 EUR | filas 478,647,723,854"/>
          <p:cNvSpPr/>
          <p:nvPr/>
        </p:nvSpPr>
        <p:spPr>
          <a:xfrm>
            <a:off x="4887054" y="2981733"/>
            <a:ext cx="101823" cy="101823"/>
          </a:xfrm>
          <a:prstGeom prst="ellipse">
            <a:avLst/>
          </a:prstGeom>
          <a:solidFill>
            <a:srgbClr val="ED313E">
              <a:alpha val="62000"/>
            </a:srgbClr>
          </a:solidFill>
          <a:ln>
            <a:noFill/>
          </a:ln>
          <a:effectLst/>
        </p:spPr>
        <p:txBody>
          <a:bodyPr rtlCol="0" anchor="ctr"/>
          <a:lstStyle/>
          <a:p>
            <a:pPr algn="ctr"/>
            <a:endParaRPr/>
          </a:p>
        </p:txBody>
      </p:sp>
      <p:sp>
        <p:nvSpPr>
          <p:cNvPr id="80" name="PALMA DEL RÍO | 237100.00 EUR | filas 183,184,306,817,847"/>
          <p:cNvSpPr/>
          <p:nvPr/>
        </p:nvSpPr>
        <p:spPr>
          <a:xfrm>
            <a:off x="3174041" y="4326428"/>
            <a:ext cx="99964" cy="99964"/>
          </a:xfrm>
          <a:prstGeom prst="ellipse">
            <a:avLst/>
          </a:prstGeom>
          <a:solidFill>
            <a:srgbClr val="ED313E">
              <a:alpha val="62000"/>
            </a:srgbClr>
          </a:solidFill>
          <a:ln>
            <a:noFill/>
          </a:ln>
          <a:effectLst/>
        </p:spPr>
        <p:txBody>
          <a:bodyPr rtlCol="0" anchor="ctr"/>
          <a:lstStyle/>
          <a:p>
            <a:pPr algn="ctr"/>
            <a:endParaRPr/>
          </a:p>
        </p:txBody>
      </p:sp>
      <p:sp>
        <p:nvSpPr>
          <p:cNvPr id="81" name="LA BISBAL DEL MONTSANT | 228800.41 EUR | filas 729,857"/>
          <p:cNvSpPr/>
          <p:nvPr/>
        </p:nvSpPr>
        <p:spPr>
          <a:xfrm>
            <a:off x="4939634" y="2964245"/>
            <a:ext cx="98199" cy="98199"/>
          </a:xfrm>
          <a:prstGeom prst="ellipse">
            <a:avLst/>
          </a:prstGeom>
          <a:solidFill>
            <a:srgbClr val="ED313E">
              <a:alpha val="62000"/>
            </a:srgbClr>
          </a:solidFill>
          <a:ln>
            <a:noFill/>
          </a:ln>
          <a:effectLst/>
        </p:spPr>
        <p:txBody>
          <a:bodyPr rtlCol="0" anchor="ctr"/>
          <a:lstStyle/>
          <a:p>
            <a:pPr algn="ctr"/>
            <a:endParaRPr/>
          </a:p>
        </p:txBody>
      </p:sp>
      <p:sp>
        <p:nvSpPr>
          <p:cNvPr id="82" name="FUENTES DE LEÓN | 210859.60 EUR | filas 150,196,218,256,257,292,735,810"/>
          <p:cNvSpPr/>
          <p:nvPr/>
        </p:nvSpPr>
        <p:spPr>
          <a:xfrm>
            <a:off x="2807584" y="4192735"/>
            <a:ext cx="94270" cy="94270"/>
          </a:xfrm>
          <a:prstGeom prst="ellipse">
            <a:avLst/>
          </a:prstGeom>
          <a:solidFill>
            <a:srgbClr val="ED313E">
              <a:alpha val="62000"/>
            </a:srgbClr>
          </a:solidFill>
          <a:ln>
            <a:noFill/>
          </a:ln>
          <a:effectLst/>
        </p:spPr>
        <p:txBody>
          <a:bodyPr rtlCol="0" anchor="ctr"/>
          <a:lstStyle/>
          <a:p>
            <a:pPr algn="ctr"/>
            <a:endParaRPr/>
          </a:p>
        </p:txBody>
      </p:sp>
      <p:sp>
        <p:nvSpPr>
          <p:cNvPr id="83" name="CAÑADA ROSAL | 206901.05 EUR | filas 65,66,67,68,271,280"/>
          <p:cNvSpPr/>
          <p:nvPr/>
        </p:nvSpPr>
        <p:spPr>
          <a:xfrm>
            <a:off x="3198874" y="4367853"/>
            <a:ext cx="93381" cy="93381"/>
          </a:xfrm>
          <a:prstGeom prst="ellipse">
            <a:avLst/>
          </a:prstGeom>
          <a:solidFill>
            <a:srgbClr val="ED313E">
              <a:alpha val="62000"/>
            </a:srgbClr>
          </a:solidFill>
          <a:ln>
            <a:noFill/>
          </a:ln>
          <a:effectLst/>
        </p:spPr>
        <p:txBody>
          <a:bodyPr rtlCol="0" anchor="ctr"/>
          <a:lstStyle/>
          <a:p>
            <a:pPr algn="ctr"/>
            <a:endParaRPr/>
          </a:p>
        </p:txBody>
      </p:sp>
      <p:sp>
        <p:nvSpPr>
          <p:cNvPr id="84" name="ALFACAR | 201666.67 EUR | filas 21,337,339"/>
          <p:cNvSpPr/>
          <p:nvPr/>
        </p:nvSpPr>
        <p:spPr>
          <a:xfrm>
            <a:off x="3681213" y="4502444"/>
            <a:ext cx="92192" cy="92192"/>
          </a:xfrm>
          <a:prstGeom prst="ellipse">
            <a:avLst/>
          </a:prstGeom>
          <a:solidFill>
            <a:srgbClr val="ED313E">
              <a:alpha val="62000"/>
            </a:srgbClr>
          </a:solidFill>
          <a:ln>
            <a:noFill/>
          </a:ln>
          <a:effectLst/>
        </p:spPr>
        <p:txBody>
          <a:bodyPr rtlCol="0" anchor="ctr"/>
          <a:lstStyle/>
          <a:p>
            <a:pPr algn="ctr"/>
            <a:endParaRPr/>
          </a:p>
        </p:txBody>
      </p:sp>
      <p:sp>
        <p:nvSpPr>
          <p:cNvPr id="85" name="ALICANTE | 199988.04 EUR | filas 575,579,581,582,584,585,586,587,590,602"/>
          <p:cNvSpPr/>
          <p:nvPr/>
        </p:nvSpPr>
        <p:spPr>
          <a:xfrm>
            <a:off x="4585962" y="4086884"/>
            <a:ext cx="91808" cy="91808"/>
          </a:xfrm>
          <a:prstGeom prst="ellipse">
            <a:avLst/>
          </a:prstGeom>
          <a:solidFill>
            <a:srgbClr val="ED313E">
              <a:alpha val="62000"/>
            </a:srgbClr>
          </a:solidFill>
          <a:ln>
            <a:noFill/>
          </a:ln>
          <a:effectLst/>
        </p:spPr>
        <p:txBody>
          <a:bodyPr rtlCol="0" anchor="ctr"/>
          <a:lstStyle/>
          <a:p>
            <a:pPr algn="ctr"/>
            <a:endParaRPr/>
          </a:p>
        </p:txBody>
      </p:sp>
      <p:sp>
        <p:nvSpPr>
          <p:cNvPr id="86" name="CORBERA D'EBRE | 195649.98 EUR | filas 474,649,724,855,860"/>
          <p:cNvSpPr/>
          <p:nvPr/>
        </p:nvSpPr>
        <p:spPr>
          <a:xfrm>
            <a:off x="4871483" y="3047118"/>
            <a:ext cx="90807" cy="90807"/>
          </a:xfrm>
          <a:prstGeom prst="ellipse">
            <a:avLst/>
          </a:prstGeom>
          <a:solidFill>
            <a:srgbClr val="ED313E">
              <a:alpha val="62000"/>
            </a:srgbClr>
          </a:solidFill>
          <a:ln>
            <a:noFill/>
          </a:ln>
          <a:effectLst/>
        </p:spPr>
        <p:txBody>
          <a:bodyPr rtlCol="0" anchor="ctr"/>
          <a:lstStyle/>
          <a:p>
            <a:pPr algn="ctr"/>
            <a:endParaRPr/>
          </a:p>
        </p:txBody>
      </p:sp>
      <p:sp>
        <p:nvSpPr>
          <p:cNvPr id="87" name="SAN SEBASTIÁN DE LOS REYES | 178114.86 EUR | filas 88,215"/>
          <p:cNvSpPr/>
          <p:nvPr/>
        </p:nvSpPr>
        <p:spPr>
          <a:xfrm>
            <a:off x="3667620" y="3255015"/>
            <a:ext cx="86641" cy="86641"/>
          </a:xfrm>
          <a:prstGeom prst="ellipse">
            <a:avLst/>
          </a:prstGeom>
          <a:solidFill>
            <a:srgbClr val="ED313E">
              <a:alpha val="62000"/>
            </a:srgbClr>
          </a:solidFill>
          <a:ln>
            <a:noFill/>
          </a:ln>
          <a:effectLst/>
        </p:spPr>
        <p:txBody>
          <a:bodyPr rtlCol="0" anchor="ctr"/>
          <a:lstStyle/>
          <a:p>
            <a:pPr algn="ctr"/>
            <a:endParaRPr/>
          </a:p>
        </p:txBody>
      </p:sp>
      <p:sp>
        <p:nvSpPr>
          <p:cNvPr id="88" name="EJEA DE LOS CABALLEROS | 177500.00 EUR | filas 264,290,807"/>
          <p:cNvSpPr/>
          <p:nvPr/>
        </p:nvSpPr>
        <p:spPr>
          <a:xfrm>
            <a:off x="4398649" y="2637126"/>
            <a:ext cx="86492" cy="86492"/>
          </a:xfrm>
          <a:prstGeom prst="ellipse">
            <a:avLst/>
          </a:prstGeom>
          <a:solidFill>
            <a:srgbClr val="ED313E">
              <a:alpha val="62000"/>
            </a:srgbClr>
          </a:solidFill>
          <a:ln>
            <a:noFill/>
          </a:ln>
          <a:effectLst/>
        </p:spPr>
        <p:txBody>
          <a:bodyPr rtlCol="0" anchor="ctr"/>
          <a:lstStyle/>
          <a:p>
            <a:pPr algn="ctr"/>
            <a:endParaRPr/>
          </a:p>
        </p:txBody>
      </p:sp>
      <p:sp>
        <p:nvSpPr>
          <p:cNvPr id="89" name="MINAS DE RIOTINTO | 168029.00 EUR | filas 154,155,156,157,690"/>
          <p:cNvSpPr/>
          <p:nvPr/>
        </p:nvSpPr>
        <p:spPr>
          <a:xfrm>
            <a:off x="2797625" y="4337405"/>
            <a:ext cx="84153" cy="84153"/>
          </a:xfrm>
          <a:prstGeom prst="ellipse">
            <a:avLst/>
          </a:prstGeom>
          <a:solidFill>
            <a:srgbClr val="ED313E">
              <a:alpha val="62000"/>
            </a:srgbClr>
          </a:solidFill>
          <a:ln>
            <a:noFill/>
          </a:ln>
          <a:effectLst/>
        </p:spPr>
        <p:txBody>
          <a:bodyPr rtlCol="0" anchor="ctr"/>
          <a:lstStyle/>
          <a:p>
            <a:pPr algn="ctr"/>
            <a:endParaRPr/>
          </a:p>
        </p:txBody>
      </p:sp>
      <p:sp>
        <p:nvSpPr>
          <p:cNvPr id="90" name="COLMENAR VIEJO | 164898.58 EUR | filas 839,845"/>
          <p:cNvSpPr/>
          <p:nvPr/>
        </p:nvSpPr>
        <p:spPr>
          <a:xfrm>
            <a:off x="3628197" y="3213604"/>
            <a:ext cx="83365" cy="83365"/>
          </a:xfrm>
          <a:prstGeom prst="ellipse">
            <a:avLst/>
          </a:prstGeom>
          <a:solidFill>
            <a:srgbClr val="ED313E">
              <a:alpha val="62000"/>
            </a:srgbClr>
          </a:solidFill>
          <a:ln>
            <a:noFill/>
          </a:ln>
          <a:effectLst/>
        </p:spPr>
        <p:txBody>
          <a:bodyPr rtlCol="0" anchor="ctr"/>
          <a:lstStyle/>
          <a:p>
            <a:pPr algn="ctr"/>
            <a:endParaRPr/>
          </a:p>
        </p:txBody>
      </p:sp>
      <p:sp>
        <p:nvSpPr>
          <p:cNvPr id="91" name="PADUL | 163510.19 EUR | filas 178,179,180,181,305,695,886"/>
          <p:cNvSpPr/>
          <p:nvPr/>
        </p:nvSpPr>
        <p:spPr>
          <a:xfrm>
            <a:off x="3669168" y="4586045"/>
            <a:ext cx="83014" cy="83014"/>
          </a:xfrm>
          <a:prstGeom prst="ellipse">
            <a:avLst/>
          </a:prstGeom>
          <a:solidFill>
            <a:srgbClr val="ED313E">
              <a:alpha val="62000"/>
            </a:srgbClr>
          </a:solidFill>
          <a:ln>
            <a:noFill/>
          </a:ln>
          <a:effectLst/>
        </p:spPr>
        <p:txBody>
          <a:bodyPr rtlCol="0" anchor="ctr"/>
          <a:lstStyle/>
          <a:p>
            <a:pPr algn="ctr"/>
            <a:endParaRPr/>
          </a:p>
        </p:txBody>
      </p:sp>
      <p:sp>
        <p:nvSpPr>
          <p:cNvPr id="92" name="LA RODA | 161596.56 EUR | filas 268,422,615,616,688,777"/>
          <p:cNvSpPr/>
          <p:nvPr/>
        </p:nvSpPr>
        <p:spPr>
          <a:xfrm>
            <a:off x="4100717" y="3772788"/>
            <a:ext cx="82526" cy="82526"/>
          </a:xfrm>
          <a:prstGeom prst="ellipse">
            <a:avLst/>
          </a:prstGeom>
          <a:solidFill>
            <a:srgbClr val="ED313E">
              <a:alpha val="62000"/>
            </a:srgbClr>
          </a:solidFill>
          <a:ln>
            <a:noFill/>
          </a:ln>
          <a:effectLst/>
        </p:spPr>
        <p:txBody>
          <a:bodyPr rtlCol="0" anchor="ctr"/>
          <a:lstStyle/>
          <a:p>
            <a:pPr algn="ctr"/>
            <a:endParaRPr/>
          </a:p>
        </p:txBody>
      </p:sp>
      <p:sp>
        <p:nvSpPr>
          <p:cNvPr id="93" name="VILLANUEVA DE LA SERENA | 153000.00 EUR | filas 322,483,484,832,883"/>
          <p:cNvSpPr/>
          <p:nvPr/>
        </p:nvSpPr>
        <p:spPr>
          <a:xfrm>
            <a:off x="3033339" y="3858532"/>
            <a:ext cx="80301" cy="80301"/>
          </a:xfrm>
          <a:prstGeom prst="ellipse">
            <a:avLst/>
          </a:prstGeom>
          <a:solidFill>
            <a:srgbClr val="ED313E">
              <a:alpha val="62000"/>
            </a:srgbClr>
          </a:solidFill>
          <a:ln>
            <a:noFill/>
          </a:ln>
          <a:effectLst/>
        </p:spPr>
        <p:txBody>
          <a:bodyPr rtlCol="0" anchor="ctr"/>
          <a:lstStyle/>
          <a:p>
            <a:pPr algn="ctr"/>
            <a:endParaRPr/>
          </a:p>
        </p:txBody>
      </p:sp>
      <p:sp>
        <p:nvSpPr>
          <p:cNvPr id="94" name="FUENCALIENTE DE LA PALMA (ISLA DE LA PALMA) | 151966.22 EUR | filas 5,413,414,612,613"/>
          <p:cNvSpPr/>
          <p:nvPr/>
        </p:nvSpPr>
        <p:spPr>
          <a:xfrm>
            <a:off x="557410" y="4615498"/>
            <a:ext cx="80030" cy="80030"/>
          </a:xfrm>
          <a:prstGeom prst="ellipse">
            <a:avLst/>
          </a:prstGeom>
          <a:solidFill>
            <a:srgbClr val="ED313E">
              <a:alpha val="62000"/>
            </a:srgbClr>
          </a:solidFill>
          <a:ln>
            <a:noFill/>
          </a:ln>
          <a:effectLst/>
        </p:spPr>
        <p:txBody>
          <a:bodyPr rtlCol="0" anchor="ctr"/>
          <a:lstStyle/>
          <a:p>
            <a:pPr algn="ctr"/>
            <a:endParaRPr/>
          </a:p>
        </p:txBody>
      </p:sp>
      <p:sp>
        <p:nvSpPr>
          <p:cNvPr id="95" name="ÓRGIVA | 151666.67 EUR | filas 339,678,695"/>
          <p:cNvSpPr/>
          <p:nvPr/>
        </p:nvSpPr>
        <p:spPr>
          <a:xfrm>
            <a:off x="3730454" y="4632304"/>
            <a:ext cx="79950" cy="79950"/>
          </a:xfrm>
          <a:prstGeom prst="ellipse">
            <a:avLst/>
          </a:prstGeom>
          <a:solidFill>
            <a:srgbClr val="ED313E">
              <a:alpha val="62000"/>
            </a:srgbClr>
          </a:solidFill>
          <a:ln>
            <a:noFill/>
          </a:ln>
          <a:effectLst/>
        </p:spPr>
        <p:txBody>
          <a:bodyPr rtlCol="0" anchor="ctr"/>
          <a:lstStyle/>
          <a:p>
            <a:pPr algn="ctr"/>
            <a:endParaRPr/>
          </a:p>
        </p:txBody>
      </p:sp>
      <p:sp>
        <p:nvSpPr>
          <p:cNvPr id="96" name="CIUDAD REAL | 150000.00 EUR | filas 87"/>
          <p:cNvSpPr/>
          <p:nvPr/>
        </p:nvSpPr>
        <p:spPr>
          <a:xfrm>
            <a:off x="3582429" y="3855928"/>
            <a:ext cx="79510" cy="79510"/>
          </a:xfrm>
          <a:prstGeom prst="ellipse">
            <a:avLst/>
          </a:prstGeom>
          <a:solidFill>
            <a:srgbClr val="ED313E">
              <a:alpha val="62000"/>
            </a:srgbClr>
          </a:solidFill>
          <a:ln>
            <a:noFill/>
          </a:ln>
          <a:effectLst/>
        </p:spPr>
        <p:txBody>
          <a:bodyPr rtlCol="0" anchor="ctr"/>
          <a:lstStyle/>
          <a:p>
            <a:pPr algn="ctr"/>
            <a:endParaRPr/>
          </a:p>
        </p:txBody>
      </p:sp>
      <p:sp>
        <p:nvSpPr>
          <p:cNvPr id="97" name="BELCHITE | 149826.84 EUR | filas 39,343,344,345,346,347,348,349,350,351,368,380,702"/>
          <p:cNvSpPr/>
          <p:nvPr/>
        </p:nvSpPr>
        <p:spPr>
          <a:xfrm>
            <a:off x="4514941" y="2963386"/>
            <a:ext cx="79464" cy="79464"/>
          </a:xfrm>
          <a:prstGeom prst="ellipse">
            <a:avLst/>
          </a:prstGeom>
          <a:solidFill>
            <a:srgbClr val="ED313E">
              <a:alpha val="62000"/>
            </a:srgbClr>
          </a:solidFill>
          <a:ln>
            <a:noFill/>
          </a:ln>
          <a:effectLst/>
        </p:spPr>
        <p:txBody>
          <a:bodyPr rtlCol="0" anchor="ctr"/>
          <a:lstStyle/>
          <a:p>
            <a:pPr algn="ctr"/>
            <a:endParaRPr/>
          </a:p>
        </p:txBody>
      </p:sp>
      <p:sp>
        <p:nvSpPr>
          <p:cNvPr id="98" name="HINOJOSA DEL DUQUE | 149229.99 EUR | filas 130,131,132,296,813"/>
          <p:cNvSpPr/>
          <p:nvPr/>
        </p:nvSpPr>
        <p:spPr>
          <a:xfrm>
            <a:off x="3224296" y="4038614"/>
            <a:ext cx="79306" cy="79306"/>
          </a:xfrm>
          <a:prstGeom prst="ellipse">
            <a:avLst/>
          </a:prstGeom>
          <a:solidFill>
            <a:srgbClr val="ED313E">
              <a:alpha val="62000"/>
            </a:srgbClr>
          </a:solidFill>
          <a:ln>
            <a:noFill/>
          </a:ln>
          <a:effectLst/>
        </p:spPr>
        <p:txBody>
          <a:bodyPr rtlCol="0" anchor="ctr"/>
          <a:lstStyle/>
          <a:p>
            <a:pPr algn="ctr"/>
            <a:endParaRPr/>
          </a:p>
        </p:txBody>
      </p:sp>
      <p:sp>
        <p:nvSpPr>
          <p:cNvPr id="99" name="GRADO | 144778.95 EUR | filas 394,404,405,710,711,880"/>
          <p:cNvSpPr/>
          <p:nvPr/>
        </p:nvSpPr>
        <p:spPr>
          <a:xfrm>
            <a:off x="2954477" y="2135974"/>
            <a:ext cx="78114" cy="78114"/>
          </a:xfrm>
          <a:prstGeom prst="ellipse">
            <a:avLst/>
          </a:prstGeom>
          <a:solidFill>
            <a:srgbClr val="ED313E">
              <a:alpha val="62000"/>
            </a:srgbClr>
          </a:solidFill>
          <a:ln>
            <a:noFill/>
          </a:ln>
          <a:effectLst/>
        </p:spPr>
        <p:txBody>
          <a:bodyPr rtlCol="0" anchor="ctr"/>
          <a:lstStyle/>
          <a:p>
            <a:pPr algn="ctr"/>
            <a:endParaRPr/>
          </a:p>
        </p:txBody>
      </p:sp>
      <p:sp>
        <p:nvSpPr>
          <p:cNvPr id="100" name="SEGURA DE LEÓN | 119000.00 EUR | filas 295,491,827"/>
          <p:cNvSpPr/>
          <p:nvPr/>
        </p:nvSpPr>
        <p:spPr>
          <a:xfrm>
            <a:off x="2822423" y="4185696"/>
            <a:ext cx="70819" cy="70819"/>
          </a:xfrm>
          <a:prstGeom prst="ellipse">
            <a:avLst/>
          </a:prstGeom>
          <a:solidFill>
            <a:srgbClr val="ED313E">
              <a:alpha val="62000"/>
            </a:srgbClr>
          </a:solidFill>
          <a:ln>
            <a:noFill/>
          </a:ln>
          <a:effectLst/>
        </p:spPr>
        <p:txBody>
          <a:bodyPr rtlCol="0" anchor="ctr"/>
          <a:lstStyle/>
          <a:p>
            <a:pPr algn="ctr"/>
            <a:endParaRPr/>
          </a:p>
        </p:txBody>
      </p:sp>
      <p:sp>
        <p:nvSpPr>
          <p:cNvPr id="101" name="ALBARRACÍN | 113815.47 EUR | filas 10,371,390,668,669,700,911,912,913"/>
          <p:cNvSpPr/>
          <p:nvPr/>
        </p:nvSpPr>
        <p:spPr>
          <a:xfrm>
            <a:off x="4317730" y="3317741"/>
            <a:ext cx="69259" cy="69259"/>
          </a:xfrm>
          <a:prstGeom prst="ellipse">
            <a:avLst/>
          </a:prstGeom>
          <a:solidFill>
            <a:srgbClr val="ED313E">
              <a:alpha val="62000"/>
            </a:srgbClr>
          </a:solidFill>
          <a:ln>
            <a:noFill/>
          </a:ln>
          <a:effectLst/>
        </p:spPr>
        <p:txBody>
          <a:bodyPr rtlCol="0" anchor="ctr"/>
          <a:lstStyle/>
          <a:p>
            <a:pPr algn="ctr"/>
            <a:endParaRPr/>
          </a:p>
        </p:txBody>
      </p:sp>
      <p:sp>
        <p:nvSpPr>
          <p:cNvPr id="102" name="GANDÍA | 112576.77 EUR | filas 571,597,601,846"/>
          <p:cNvSpPr/>
          <p:nvPr/>
        </p:nvSpPr>
        <p:spPr>
          <a:xfrm>
            <a:off x="4689113" y="3868162"/>
            <a:ext cx="68881" cy="68881"/>
          </a:xfrm>
          <a:prstGeom prst="ellipse">
            <a:avLst/>
          </a:prstGeom>
          <a:solidFill>
            <a:srgbClr val="ED313E">
              <a:alpha val="62000"/>
            </a:srgbClr>
          </a:solidFill>
          <a:ln>
            <a:noFill/>
          </a:ln>
          <a:effectLst/>
        </p:spPr>
        <p:txBody>
          <a:bodyPr rtlCol="0" anchor="ctr"/>
          <a:lstStyle/>
          <a:p>
            <a:pPr algn="ctr"/>
            <a:endParaRPr/>
          </a:p>
        </p:txBody>
      </p:sp>
      <p:sp>
        <p:nvSpPr>
          <p:cNvPr id="103" name="CASTUERA | 110233.33 EUR | filas 115,117,284,780"/>
          <p:cNvSpPr/>
          <p:nvPr/>
        </p:nvSpPr>
        <p:spPr>
          <a:xfrm>
            <a:off x="3112735" y="3960454"/>
            <a:ext cx="68160" cy="68160"/>
          </a:xfrm>
          <a:prstGeom prst="ellipse">
            <a:avLst/>
          </a:prstGeom>
          <a:solidFill>
            <a:srgbClr val="ED313E">
              <a:alpha val="62000"/>
            </a:srgbClr>
          </a:solidFill>
          <a:ln>
            <a:noFill/>
          </a:ln>
          <a:effectLst/>
        </p:spPr>
        <p:txBody>
          <a:bodyPr rtlCol="0" anchor="ctr"/>
          <a:lstStyle/>
          <a:p>
            <a:pPr algn="ctr"/>
            <a:endParaRPr/>
          </a:p>
        </p:txBody>
      </p:sp>
      <p:sp>
        <p:nvSpPr>
          <p:cNvPr id="104" name="MIAJADAS | 104055.26 EUR | filas 488,734,815,884"/>
          <p:cNvSpPr/>
          <p:nvPr/>
        </p:nvSpPr>
        <p:spPr>
          <a:xfrm>
            <a:off x="3007605" y="3799625"/>
            <a:ext cx="66223" cy="66223"/>
          </a:xfrm>
          <a:prstGeom prst="ellipse">
            <a:avLst/>
          </a:prstGeom>
          <a:solidFill>
            <a:srgbClr val="ED313E">
              <a:alpha val="62000"/>
            </a:srgbClr>
          </a:solidFill>
          <a:ln>
            <a:noFill/>
          </a:ln>
          <a:effectLst/>
        </p:spPr>
        <p:txBody>
          <a:bodyPr rtlCol="0" anchor="ctr"/>
          <a:lstStyle/>
          <a:p>
            <a:pPr algn="ctr"/>
            <a:endParaRPr/>
          </a:p>
        </p:txBody>
      </p:sp>
      <p:sp>
        <p:nvSpPr>
          <p:cNvPr id="105" name="VALVERDE DE LLERENA | 102264.42 EUR | filas 481,733"/>
          <p:cNvSpPr/>
          <p:nvPr/>
        </p:nvSpPr>
        <p:spPr>
          <a:xfrm>
            <a:off x="3033082" y="4152822"/>
            <a:ext cx="65651" cy="65651"/>
          </a:xfrm>
          <a:prstGeom prst="ellipse">
            <a:avLst/>
          </a:prstGeom>
          <a:solidFill>
            <a:srgbClr val="ED313E">
              <a:alpha val="62000"/>
            </a:srgbClr>
          </a:solidFill>
          <a:ln>
            <a:noFill/>
          </a:ln>
          <a:effectLst/>
        </p:spPr>
        <p:txBody>
          <a:bodyPr rtlCol="0" anchor="ctr"/>
          <a:lstStyle/>
          <a:p>
            <a:pPr algn="ctr"/>
            <a:endParaRPr/>
          </a:p>
        </p:txBody>
      </p:sp>
      <p:sp>
        <p:nvSpPr>
          <p:cNvPr id="106" name="ARUCAS | 102000.00 EUR | filas 35,277"/>
          <p:cNvSpPr/>
          <p:nvPr/>
        </p:nvSpPr>
        <p:spPr>
          <a:xfrm>
            <a:off x="1262151" y="4755335"/>
            <a:ext cx="65565" cy="65565"/>
          </a:xfrm>
          <a:prstGeom prst="ellipse">
            <a:avLst/>
          </a:prstGeom>
          <a:solidFill>
            <a:srgbClr val="ED313E">
              <a:alpha val="62000"/>
            </a:srgbClr>
          </a:solidFill>
          <a:ln>
            <a:noFill/>
          </a:ln>
          <a:effectLst/>
        </p:spPr>
        <p:txBody>
          <a:bodyPr rtlCol="0" anchor="ctr"/>
          <a:lstStyle/>
          <a:p>
            <a:pPr algn="ctr"/>
            <a:endParaRPr/>
          </a:p>
        </p:txBody>
      </p:sp>
      <p:sp>
        <p:nvSpPr>
          <p:cNvPr id="107" name="LINARES | 100000.00 EUR | filas 270"/>
          <p:cNvSpPr/>
          <p:nvPr/>
        </p:nvSpPr>
        <p:spPr>
          <a:xfrm>
            <a:off x="3675627" y="4197951"/>
            <a:ext cx="64919" cy="64919"/>
          </a:xfrm>
          <a:prstGeom prst="ellipse">
            <a:avLst/>
          </a:prstGeom>
          <a:solidFill>
            <a:srgbClr val="ED313E">
              <a:alpha val="62000"/>
            </a:srgbClr>
          </a:solidFill>
          <a:ln>
            <a:noFill/>
          </a:ln>
          <a:effectLst/>
        </p:spPr>
        <p:txBody>
          <a:bodyPr rtlCol="0" anchor="ctr"/>
          <a:lstStyle/>
          <a:p>
            <a:pPr algn="ctr"/>
            <a:endParaRPr/>
          </a:p>
        </p:txBody>
      </p:sp>
      <p:sp>
        <p:nvSpPr>
          <p:cNvPr id="108" name="BAEZA | 100000.00 EUR | filas 781"/>
          <p:cNvSpPr/>
          <p:nvPr/>
        </p:nvSpPr>
        <p:spPr>
          <a:xfrm>
            <a:off x="3724537" y="4235362"/>
            <a:ext cx="64919" cy="64919"/>
          </a:xfrm>
          <a:prstGeom prst="ellipse">
            <a:avLst/>
          </a:prstGeom>
          <a:solidFill>
            <a:srgbClr val="ED313E">
              <a:alpha val="62000"/>
            </a:srgbClr>
          </a:solidFill>
          <a:ln>
            <a:noFill/>
          </a:ln>
          <a:effectLst/>
        </p:spPr>
        <p:txBody>
          <a:bodyPr rtlCol="0" anchor="ctr"/>
          <a:lstStyle/>
          <a:p>
            <a:pPr algn="ctr"/>
            <a:endParaRPr/>
          </a:p>
        </p:txBody>
      </p:sp>
      <p:sp>
        <p:nvSpPr>
          <p:cNvPr id="109" name="BODONAL DE LA SIERRA | 99435.57 EUR | filas 51,780,799"/>
          <p:cNvSpPr/>
          <p:nvPr/>
        </p:nvSpPr>
        <p:spPr>
          <a:xfrm>
            <a:off x="2817522" y="4179003"/>
            <a:ext cx="64736" cy="64736"/>
          </a:xfrm>
          <a:prstGeom prst="ellipse">
            <a:avLst/>
          </a:prstGeom>
          <a:solidFill>
            <a:srgbClr val="ED313E">
              <a:alpha val="62000"/>
            </a:srgbClr>
          </a:solidFill>
          <a:ln>
            <a:noFill/>
          </a:ln>
          <a:effectLst/>
        </p:spPr>
        <p:txBody>
          <a:bodyPr rtlCol="0" anchor="ctr"/>
          <a:lstStyle/>
          <a:p>
            <a:pPr algn="ctr"/>
            <a:endParaRPr/>
          </a:p>
        </p:txBody>
      </p:sp>
      <p:sp>
        <p:nvSpPr>
          <p:cNvPr id="110" name="MASDENVERGE | 96199.70 EUR | filas 476,645,721,853"/>
          <p:cNvSpPr/>
          <p:nvPr/>
        </p:nvSpPr>
        <p:spPr>
          <a:xfrm>
            <a:off x="4900592" y="3201481"/>
            <a:ext cx="63674" cy="63674"/>
          </a:xfrm>
          <a:prstGeom prst="ellipse">
            <a:avLst/>
          </a:prstGeom>
          <a:solidFill>
            <a:srgbClr val="ED313E">
              <a:alpha val="62000"/>
            </a:srgbClr>
          </a:solidFill>
          <a:ln>
            <a:noFill/>
          </a:ln>
          <a:effectLst/>
        </p:spPr>
        <p:txBody>
          <a:bodyPr rtlCol="0" anchor="ctr"/>
          <a:lstStyle/>
          <a:p>
            <a:pPr algn="ctr"/>
            <a:endParaRPr/>
          </a:p>
        </p:txBody>
      </p:sp>
      <p:sp>
        <p:nvSpPr>
          <p:cNvPr id="111" name="BELLAGUARDA | 95932.64 EUR | filas 652,727"/>
          <p:cNvSpPr/>
          <p:nvPr/>
        </p:nvSpPr>
        <p:spPr>
          <a:xfrm>
            <a:off x="4961600" y="2959574"/>
            <a:ext cx="63585" cy="63585"/>
          </a:xfrm>
          <a:prstGeom prst="ellipse">
            <a:avLst/>
          </a:prstGeom>
          <a:solidFill>
            <a:srgbClr val="ED313E">
              <a:alpha val="62000"/>
            </a:srgbClr>
          </a:solidFill>
          <a:ln>
            <a:noFill/>
          </a:ln>
          <a:effectLst/>
        </p:spPr>
        <p:txBody>
          <a:bodyPr rtlCol="0" anchor="ctr"/>
          <a:lstStyle/>
          <a:p>
            <a:pPr algn="ctr"/>
            <a:endParaRPr/>
          </a:p>
        </p:txBody>
      </p:sp>
      <p:sp>
        <p:nvSpPr>
          <p:cNvPr id="112" name="VALLADOLID | 95608.27 EUR | filas 445,447,899"/>
          <p:cNvSpPr/>
          <p:nvPr/>
        </p:nvSpPr>
        <p:spPr>
          <a:xfrm>
            <a:off x="3356908" y="2835841"/>
            <a:ext cx="63478" cy="63478"/>
          </a:xfrm>
          <a:prstGeom prst="ellipse">
            <a:avLst/>
          </a:prstGeom>
          <a:solidFill>
            <a:srgbClr val="ED313E">
              <a:alpha val="62000"/>
            </a:srgbClr>
          </a:solidFill>
          <a:ln>
            <a:noFill/>
          </a:ln>
          <a:effectLst/>
        </p:spPr>
        <p:txBody>
          <a:bodyPr rtlCol="0" anchor="ctr"/>
          <a:lstStyle/>
          <a:p>
            <a:pPr algn="ctr"/>
            <a:endParaRPr/>
          </a:p>
        </p:txBody>
      </p:sp>
      <p:sp>
        <p:nvSpPr>
          <p:cNvPr id="113" name="TARRAGONA | 95000.00 EUR | filas 858"/>
          <p:cNvSpPr/>
          <p:nvPr/>
        </p:nvSpPr>
        <p:spPr>
          <a:xfrm>
            <a:off x="5113251" y="3045399"/>
            <a:ext cx="63275" cy="63275"/>
          </a:xfrm>
          <a:prstGeom prst="ellipse">
            <a:avLst/>
          </a:prstGeom>
          <a:solidFill>
            <a:srgbClr val="ED313E">
              <a:alpha val="62000"/>
            </a:srgbClr>
          </a:solidFill>
          <a:ln>
            <a:noFill/>
          </a:ln>
          <a:effectLst/>
        </p:spPr>
        <p:txBody>
          <a:bodyPr rtlCol="0" anchor="ctr"/>
          <a:lstStyle/>
          <a:p>
            <a:pPr algn="ctr"/>
            <a:endParaRPr/>
          </a:p>
        </p:txBody>
      </p:sp>
      <p:sp>
        <p:nvSpPr>
          <p:cNvPr id="114" name="PATERNA | 92856.75 EUR | filas 568,576,577,578,598"/>
          <p:cNvSpPr/>
          <p:nvPr/>
        </p:nvSpPr>
        <p:spPr>
          <a:xfrm>
            <a:off x="4616015" y="3668693"/>
            <a:ext cx="62558" cy="62558"/>
          </a:xfrm>
          <a:prstGeom prst="ellipse">
            <a:avLst/>
          </a:prstGeom>
          <a:solidFill>
            <a:srgbClr val="ED313E">
              <a:alpha val="62000"/>
            </a:srgbClr>
          </a:solidFill>
          <a:ln>
            <a:noFill/>
          </a:ln>
          <a:effectLst/>
        </p:spPr>
        <p:txBody>
          <a:bodyPr rtlCol="0" anchor="ctr"/>
          <a:lstStyle/>
          <a:p>
            <a:pPr algn="ctr"/>
            <a:endParaRPr/>
          </a:p>
        </p:txBody>
      </p:sp>
      <p:sp>
        <p:nvSpPr>
          <p:cNvPr id="115" name="SON SERVERA | 84725.48 EUR | filas 745,849"/>
          <p:cNvSpPr/>
          <p:nvPr/>
        </p:nvSpPr>
        <p:spPr>
          <a:xfrm>
            <a:off x="5733884" y="3624723"/>
            <a:ext cx="59756" cy="59756"/>
          </a:xfrm>
          <a:prstGeom prst="ellipse">
            <a:avLst/>
          </a:prstGeom>
          <a:solidFill>
            <a:srgbClr val="ED313E">
              <a:alpha val="62000"/>
            </a:srgbClr>
          </a:solidFill>
          <a:ln>
            <a:noFill/>
          </a:ln>
          <a:effectLst/>
        </p:spPr>
        <p:txBody>
          <a:bodyPr rtlCol="0" anchor="ctr"/>
          <a:lstStyle/>
          <a:p>
            <a:pPr algn="ctr"/>
            <a:endParaRPr/>
          </a:p>
        </p:txBody>
      </p:sp>
      <p:sp>
        <p:nvSpPr>
          <p:cNvPr id="116" name="ÉCIJA | 81991.25 EUR | filas 102,103,104,105,106,276"/>
          <p:cNvSpPr/>
          <p:nvPr/>
        </p:nvSpPr>
        <p:spPr>
          <a:xfrm>
            <a:off x="3254566" y="4406322"/>
            <a:ext cx="58784" cy="58784"/>
          </a:xfrm>
          <a:prstGeom prst="ellipse">
            <a:avLst/>
          </a:prstGeom>
          <a:solidFill>
            <a:srgbClr val="ED313E">
              <a:alpha val="62000"/>
            </a:srgbClr>
          </a:solidFill>
          <a:ln>
            <a:noFill/>
          </a:ln>
          <a:effectLst/>
        </p:spPr>
        <p:txBody>
          <a:bodyPr rtlCol="0" anchor="ctr"/>
          <a:lstStyle/>
          <a:p>
            <a:pPr algn="ctr"/>
            <a:endParaRPr/>
          </a:p>
        </p:txBody>
      </p:sp>
      <p:sp>
        <p:nvSpPr>
          <p:cNvPr id="117" name="PONFERRADA | 80894.59 EUR | filas 193,194,195,310"/>
          <p:cNvSpPr/>
          <p:nvPr/>
        </p:nvSpPr>
        <p:spPr>
          <a:xfrm>
            <a:off x="2810822" y="2484703"/>
            <a:ext cx="58389" cy="58389"/>
          </a:xfrm>
          <a:prstGeom prst="ellipse">
            <a:avLst/>
          </a:prstGeom>
          <a:solidFill>
            <a:srgbClr val="ED313E">
              <a:alpha val="62000"/>
            </a:srgbClr>
          </a:solidFill>
          <a:ln>
            <a:noFill/>
          </a:ln>
          <a:effectLst/>
        </p:spPr>
        <p:txBody>
          <a:bodyPr rtlCol="0" anchor="ctr"/>
          <a:lstStyle/>
          <a:p>
            <a:pPr algn="ctr"/>
            <a:endParaRPr/>
          </a:p>
        </p:txBody>
      </p:sp>
      <p:sp>
        <p:nvSpPr>
          <p:cNvPr id="118" name="PAMPLONA | 80735.73 EUR | filas 529,770,771"/>
          <p:cNvSpPr/>
          <p:nvPr/>
        </p:nvSpPr>
        <p:spPr>
          <a:xfrm>
            <a:off x="4264100" y="2375596"/>
            <a:ext cx="58332" cy="58332"/>
          </a:xfrm>
          <a:prstGeom prst="ellipse">
            <a:avLst/>
          </a:prstGeom>
          <a:solidFill>
            <a:srgbClr val="ED313E">
              <a:alpha val="62000"/>
            </a:srgbClr>
          </a:solidFill>
          <a:ln>
            <a:noFill/>
          </a:ln>
          <a:effectLst/>
        </p:spPr>
        <p:txBody>
          <a:bodyPr rtlCol="0" anchor="ctr"/>
          <a:lstStyle/>
          <a:p>
            <a:pPr algn="ctr"/>
            <a:endParaRPr/>
          </a:p>
        </p:txBody>
      </p:sp>
      <p:sp>
        <p:nvSpPr>
          <p:cNvPr id="119" name="ALMATRET | 80468.51 EUR | filas 651,726"/>
          <p:cNvSpPr/>
          <p:nvPr/>
        </p:nvSpPr>
        <p:spPr>
          <a:xfrm>
            <a:off x="4871750" y="2974424"/>
            <a:ext cx="58236" cy="58236"/>
          </a:xfrm>
          <a:prstGeom prst="ellipse">
            <a:avLst/>
          </a:prstGeom>
          <a:solidFill>
            <a:srgbClr val="ED313E">
              <a:alpha val="62000"/>
            </a:srgbClr>
          </a:solidFill>
          <a:ln>
            <a:noFill/>
          </a:ln>
          <a:effectLst/>
        </p:spPr>
        <p:txBody>
          <a:bodyPr rtlCol="0" anchor="ctr"/>
          <a:lstStyle/>
          <a:p>
            <a:pPr algn="ctr"/>
            <a:endParaRPr/>
          </a:p>
        </p:txBody>
      </p:sp>
      <p:sp>
        <p:nvSpPr>
          <p:cNvPr id="120" name="CABRA | 77570.23 EUR | filas 54,55,56,57"/>
          <p:cNvSpPr/>
          <p:nvPr/>
        </p:nvSpPr>
        <p:spPr>
          <a:xfrm>
            <a:off x="3442592" y="4432481"/>
            <a:ext cx="57177" cy="57177"/>
          </a:xfrm>
          <a:prstGeom prst="ellipse">
            <a:avLst/>
          </a:prstGeom>
          <a:solidFill>
            <a:srgbClr val="ED313E">
              <a:alpha val="62000"/>
            </a:srgbClr>
          </a:solidFill>
          <a:ln>
            <a:noFill/>
          </a:ln>
          <a:effectLst/>
        </p:spPr>
        <p:txBody>
          <a:bodyPr rtlCol="0" anchor="ctr"/>
          <a:lstStyle/>
          <a:p>
            <a:pPr algn="ctr"/>
            <a:endParaRPr/>
          </a:p>
        </p:txBody>
      </p:sp>
      <p:sp>
        <p:nvSpPr>
          <p:cNvPr id="121" name="ZUFRE | 77396.35 EUR | filas 254,309,837"/>
          <p:cNvSpPr/>
          <p:nvPr/>
        </p:nvSpPr>
        <p:spPr>
          <a:xfrm>
            <a:off x="2885430" y="4298670"/>
            <a:ext cx="57113" cy="57113"/>
          </a:xfrm>
          <a:prstGeom prst="ellipse">
            <a:avLst/>
          </a:prstGeom>
          <a:solidFill>
            <a:srgbClr val="ED313E">
              <a:alpha val="62000"/>
            </a:srgbClr>
          </a:solidFill>
          <a:ln>
            <a:noFill/>
          </a:ln>
          <a:effectLst/>
        </p:spPr>
        <p:txBody>
          <a:bodyPr rtlCol="0" anchor="ctr"/>
          <a:lstStyle/>
          <a:p>
            <a:pPr algn="ctr"/>
            <a:endParaRPr/>
          </a:p>
        </p:txBody>
      </p:sp>
      <p:sp>
        <p:nvSpPr>
          <p:cNvPr id="122" name="LA CARLOTA | 75568.50 EUR | filas 69,70,71,283,838"/>
          <p:cNvSpPr/>
          <p:nvPr/>
        </p:nvSpPr>
        <p:spPr>
          <a:xfrm>
            <a:off x="3298923" y="4358607"/>
            <a:ext cx="56434" cy="56434"/>
          </a:xfrm>
          <a:prstGeom prst="ellipse">
            <a:avLst/>
          </a:prstGeom>
          <a:solidFill>
            <a:srgbClr val="ED313E">
              <a:alpha val="62000"/>
            </a:srgbClr>
          </a:solidFill>
          <a:ln>
            <a:noFill/>
          </a:ln>
          <a:effectLst/>
        </p:spPr>
        <p:txBody>
          <a:bodyPr rtlCol="0" anchor="ctr"/>
          <a:lstStyle/>
          <a:p>
            <a:pPr algn="ctr"/>
            <a:endParaRPr/>
          </a:p>
        </p:txBody>
      </p:sp>
      <p:sp>
        <p:nvSpPr>
          <p:cNvPr id="123" name="MANACOR | 75183.15 EUR | filas 406"/>
          <p:cNvSpPr/>
          <p:nvPr/>
        </p:nvSpPr>
        <p:spPr>
          <a:xfrm>
            <a:off x="5691033" y="3646172"/>
            <a:ext cx="56290" cy="56290"/>
          </a:xfrm>
          <a:prstGeom prst="ellipse">
            <a:avLst/>
          </a:prstGeom>
          <a:solidFill>
            <a:srgbClr val="ED313E">
              <a:alpha val="62000"/>
            </a:srgbClr>
          </a:solidFill>
          <a:ln>
            <a:noFill/>
          </a:ln>
          <a:effectLst/>
        </p:spPr>
        <p:txBody>
          <a:bodyPr rtlCol="0" anchor="ctr"/>
          <a:lstStyle/>
          <a:p>
            <a:pPr algn="ctr"/>
            <a:endParaRPr/>
          </a:p>
        </p:txBody>
      </p:sp>
      <p:sp>
        <p:nvSpPr>
          <p:cNvPr id="124" name="SAN ROQUE | 75171.43 EUR | filas 97,211,212,315"/>
          <p:cNvSpPr/>
          <p:nvPr/>
        </p:nvSpPr>
        <p:spPr>
          <a:xfrm>
            <a:off x="3166272" y="4896585"/>
            <a:ext cx="56286" cy="56286"/>
          </a:xfrm>
          <a:prstGeom prst="ellipse">
            <a:avLst/>
          </a:prstGeom>
          <a:solidFill>
            <a:srgbClr val="ED313E">
              <a:alpha val="62000"/>
            </a:srgbClr>
          </a:solidFill>
          <a:ln>
            <a:noFill/>
          </a:ln>
          <a:effectLst/>
        </p:spPr>
        <p:txBody>
          <a:bodyPr rtlCol="0" anchor="ctr"/>
          <a:lstStyle/>
          <a:p>
            <a:pPr algn="ctr"/>
            <a:endParaRPr/>
          </a:p>
        </p:txBody>
      </p:sp>
      <p:sp>
        <p:nvSpPr>
          <p:cNvPr id="125" name="VISTABELLA DEL MAESTRAT | 74175.08 EUR | filas 250,326,574,591,607,834"/>
          <p:cNvSpPr/>
          <p:nvPr/>
        </p:nvSpPr>
        <p:spPr>
          <a:xfrm>
            <a:off x="4662391" y="3368382"/>
            <a:ext cx="55912" cy="55912"/>
          </a:xfrm>
          <a:prstGeom prst="ellipse">
            <a:avLst/>
          </a:prstGeom>
          <a:solidFill>
            <a:srgbClr val="ED313E">
              <a:alpha val="62000"/>
            </a:srgbClr>
          </a:solidFill>
          <a:ln>
            <a:noFill/>
          </a:ln>
          <a:effectLst/>
        </p:spPr>
        <p:txBody>
          <a:bodyPr rtlCol="0" anchor="ctr"/>
          <a:lstStyle/>
          <a:p>
            <a:pPr algn="ctr"/>
            <a:endParaRPr/>
          </a:p>
        </p:txBody>
      </p:sp>
      <p:sp>
        <p:nvSpPr>
          <p:cNvPr id="126" name="AMBITE | 73247.30 EUR | filas 611,684"/>
          <p:cNvSpPr/>
          <p:nvPr/>
        </p:nvSpPr>
        <p:spPr>
          <a:xfrm>
            <a:off x="3813856" y="3354928"/>
            <a:ext cx="55561" cy="55561"/>
          </a:xfrm>
          <a:prstGeom prst="ellipse">
            <a:avLst/>
          </a:prstGeom>
          <a:solidFill>
            <a:srgbClr val="ED313E">
              <a:alpha val="62000"/>
            </a:srgbClr>
          </a:solidFill>
          <a:ln>
            <a:noFill/>
          </a:ln>
          <a:effectLst/>
        </p:spPr>
        <p:txBody>
          <a:bodyPr rtlCol="0" anchor="ctr"/>
          <a:lstStyle/>
          <a:p>
            <a:pPr algn="ctr"/>
            <a:endParaRPr/>
          </a:p>
        </p:txBody>
      </p:sp>
      <p:sp>
        <p:nvSpPr>
          <p:cNvPr id="127" name="LA ALGABA | 72900.00 EUR | filas 22,23,24"/>
          <p:cNvSpPr/>
          <p:nvPr/>
        </p:nvSpPr>
        <p:spPr>
          <a:xfrm>
            <a:off x="2981736" y="4437603"/>
            <a:ext cx="55429" cy="55429"/>
          </a:xfrm>
          <a:prstGeom prst="ellipse">
            <a:avLst/>
          </a:prstGeom>
          <a:solidFill>
            <a:srgbClr val="ED313E">
              <a:alpha val="62000"/>
            </a:srgbClr>
          </a:solidFill>
          <a:ln>
            <a:noFill/>
          </a:ln>
          <a:effectLst/>
        </p:spPr>
        <p:txBody>
          <a:bodyPr rtlCol="0" anchor="ctr"/>
          <a:lstStyle/>
          <a:p>
            <a:pPr algn="ctr"/>
            <a:endParaRPr/>
          </a:p>
        </p:txBody>
      </p:sp>
      <p:sp>
        <p:nvSpPr>
          <p:cNvPr id="128" name="LA IGLESUELA DEL CID | 72895.39 EUR | filas 137,297,379,387,704"/>
          <p:cNvSpPr/>
          <p:nvPr/>
        </p:nvSpPr>
        <p:spPr>
          <a:xfrm>
            <a:off x="4654946" y="3296057"/>
            <a:ext cx="55427" cy="55427"/>
          </a:xfrm>
          <a:prstGeom prst="ellipse">
            <a:avLst/>
          </a:prstGeom>
          <a:solidFill>
            <a:srgbClr val="ED313E">
              <a:alpha val="62000"/>
            </a:srgbClr>
          </a:solidFill>
          <a:ln>
            <a:noFill/>
          </a:ln>
          <a:effectLst/>
        </p:spPr>
        <p:txBody>
          <a:bodyPr rtlCol="0" anchor="ctr"/>
          <a:lstStyle/>
          <a:p>
            <a:pPr algn="ctr"/>
            <a:endParaRPr/>
          </a:p>
        </p:txBody>
      </p:sp>
      <p:sp>
        <p:nvSpPr>
          <p:cNvPr id="129" name="CABEZA LA VACA | 71200.00 EUR | filas 52,53,62"/>
          <p:cNvSpPr/>
          <p:nvPr/>
        </p:nvSpPr>
        <p:spPr>
          <a:xfrm>
            <a:off x="2862740" y="4206024"/>
            <a:ext cx="54779" cy="54779"/>
          </a:xfrm>
          <a:prstGeom prst="ellipse">
            <a:avLst/>
          </a:prstGeom>
          <a:solidFill>
            <a:srgbClr val="ED313E">
              <a:alpha val="62000"/>
            </a:srgbClr>
          </a:solidFill>
          <a:ln>
            <a:noFill/>
          </a:ln>
          <a:effectLst/>
        </p:spPr>
        <p:txBody>
          <a:bodyPr rtlCol="0" anchor="ctr"/>
          <a:lstStyle/>
          <a:p>
            <a:pPr algn="ctr"/>
            <a:endParaRPr/>
          </a:p>
        </p:txBody>
      </p:sp>
      <p:sp>
        <p:nvSpPr>
          <p:cNvPr id="130" name="NIGÜELAS | 69815.09 EUR | filas 168,169,170,171"/>
          <p:cNvSpPr/>
          <p:nvPr/>
        </p:nvSpPr>
        <p:spPr>
          <a:xfrm>
            <a:off x="3709541" y="4616754"/>
            <a:ext cx="54244" cy="54244"/>
          </a:xfrm>
          <a:prstGeom prst="ellipse">
            <a:avLst/>
          </a:prstGeom>
          <a:solidFill>
            <a:srgbClr val="ED313E">
              <a:alpha val="62000"/>
            </a:srgbClr>
          </a:solidFill>
          <a:ln>
            <a:noFill/>
          </a:ln>
          <a:effectLst/>
        </p:spPr>
        <p:txBody>
          <a:bodyPr rtlCol="0" anchor="ctr"/>
          <a:lstStyle/>
          <a:p>
            <a:pPr algn="ctr"/>
            <a:endParaRPr/>
          </a:p>
        </p:txBody>
      </p:sp>
      <p:sp>
        <p:nvSpPr>
          <p:cNvPr id="131" name="CHELVA | 69576.51 EUR | filas 82,588,595,609"/>
          <p:cNvSpPr/>
          <p:nvPr/>
        </p:nvSpPr>
        <p:spPr>
          <a:xfrm>
            <a:off x="4456181" y="3578964"/>
            <a:ext cx="54151" cy="54151"/>
          </a:xfrm>
          <a:prstGeom prst="ellipse">
            <a:avLst/>
          </a:prstGeom>
          <a:solidFill>
            <a:srgbClr val="ED313E">
              <a:alpha val="62000"/>
            </a:srgbClr>
          </a:solidFill>
          <a:ln>
            <a:noFill/>
          </a:ln>
          <a:effectLst/>
        </p:spPr>
        <p:txBody>
          <a:bodyPr rtlCol="0" anchor="ctr"/>
          <a:lstStyle/>
          <a:p>
            <a:pPr algn="ctr"/>
            <a:endParaRPr/>
          </a:p>
        </p:txBody>
      </p:sp>
      <p:sp>
        <p:nvSpPr>
          <p:cNvPr id="132" name="VALVERDE DEL CAMINO | 68697.20 EUR | filas 241,318,830"/>
          <p:cNvSpPr/>
          <p:nvPr/>
        </p:nvSpPr>
        <p:spPr>
          <a:xfrm>
            <a:off x="2765275" y="4397173"/>
            <a:ext cx="53808" cy="53808"/>
          </a:xfrm>
          <a:prstGeom prst="ellipse">
            <a:avLst/>
          </a:prstGeom>
          <a:solidFill>
            <a:srgbClr val="ED313E">
              <a:alpha val="62000"/>
            </a:srgbClr>
          </a:solidFill>
          <a:ln>
            <a:noFill/>
          </a:ln>
          <a:effectLst/>
        </p:spPr>
        <p:txBody>
          <a:bodyPr rtlCol="0" anchor="ctr"/>
          <a:lstStyle/>
          <a:p>
            <a:pPr algn="ctr"/>
            <a:endParaRPr/>
          </a:p>
        </p:txBody>
      </p:sp>
      <p:sp>
        <p:nvSpPr>
          <p:cNvPr id="133" name="ALCALÁ DE GUADAÍRA | 68186.86 EUR | filas 11,12,13"/>
          <p:cNvSpPr/>
          <p:nvPr/>
        </p:nvSpPr>
        <p:spPr>
          <a:xfrm>
            <a:off x="3031044" y="4485879"/>
            <a:ext cx="53608" cy="53608"/>
          </a:xfrm>
          <a:prstGeom prst="ellipse">
            <a:avLst/>
          </a:prstGeom>
          <a:solidFill>
            <a:srgbClr val="ED313E">
              <a:alpha val="62000"/>
            </a:srgbClr>
          </a:solidFill>
          <a:ln>
            <a:noFill/>
          </a:ln>
          <a:effectLst/>
        </p:spPr>
        <p:txBody>
          <a:bodyPr rtlCol="0" anchor="ctr"/>
          <a:lstStyle/>
          <a:p>
            <a:pPr algn="ctr"/>
            <a:endParaRPr/>
          </a:p>
        </p:txBody>
      </p:sp>
      <p:sp>
        <p:nvSpPr>
          <p:cNvPr id="134" name="BERRIOZAR | 67677.39 EUR | filas 515,531,548,557,874"/>
          <p:cNvSpPr/>
          <p:nvPr/>
        </p:nvSpPr>
        <p:spPr>
          <a:xfrm>
            <a:off x="4257739" y="2371250"/>
            <a:ext cx="53407" cy="53407"/>
          </a:xfrm>
          <a:prstGeom prst="ellipse">
            <a:avLst/>
          </a:prstGeom>
          <a:solidFill>
            <a:srgbClr val="ED313E">
              <a:alpha val="62000"/>
            </a:srgbClr>
          </a:solidFill>
          <a:ln>
            <a:noFill/>
          </a:ln>
          <a:effectLst/>
        </p:spPr>
        <p:txBody>
          <a:bodyPr rtlCol="0" anchor="ctr"/>
          <a:lstStyle/>
          <a:p>
            <a:pPr algn="ctr"/>
            <a:endParaRPr/>
          </a:p>
        </p:txBody>
      </p:sp>
      <p:sp>
        <p:nvSpPr>
          <p:cNvPr id="135" name="LARDERO | 67453.19 EUR | filas 614,900"/>
          <p:cNvSpPr/>
          <p:nvPr/>
        </p:nvSpPr>
        <p:spPr>
          <a:xfrm>
            <a:off x="4026211" y="2534111"/>
            <a:ext cx="53318" cy="53318"/>
          </a:xfrm>
          <a:prstGeom prst="ellipse">
            <a:avLst/>
          </a:prstGeom>
          <a:solidFill>
            <a:srgbClr val="ED313E">
              <a:alpha val="62000"/>
            </a:srgbClr>
          </a:solidFill>
          <a:ln>
            <a:noFill/>
          </a:ln>
          <a:effectLst/>
        </p:spPr>
        <p:txBody>
          <a:bodyPr rtlCol="0" anchor="ctr"/>
          <a:lstStyle/>
          <a:p>
            <a:pPr algn="ctr"/>
            <a:endParaRPr/>
          </a:p>
        </p:txBody>
      </p:sp>
      <p:sp>
        <p:nvSpPr>
          <p:cNvPr id="136" name="BOVERA | 66673.89 EUR | filas 477,646,722"/>
          <p:cNvSpPr/>
          <p:nvPr/>
        </p:nvSpPr>
        <p:spPr>
          <a:xfrm>
            <a:off x="4937434" y="2968851"/>
            <a:ext cx="53009" cy="53009"/>
          </a:xfrm>
          <a:prstGeom prst="ellipse">
            <a:avLst/>
          </a:prstGeom>
          <a:solidFill>
            <a:srgbClr val="ED313E">
              <a:alpha val="62000"/>
            </a:srgbClr>
          </a:solidFill>
          <a:ln>
            <a:noFill/>
          </a:ln>
          <a:effectLst/>
        </p:spPr>
        <p:txBody>
          <a:bodyPr rtlCol="0" anchor="ctr"/>
          <a:lstStyle/>
          <a:p>
            <a:pPr algn="ctr"/>
            <a:endParaRPr/>
          </a:p>
        </p:txBody>
      </p:sp>
      <p:sp>
        <p:nvSpPr>
          <p:cNvPr id="137" name="NARÓN | 66298.44 EUR | filas 500,654,738"/>
          <p:cNvSpPr/>
          <p:nvPr/>
        </p:nvSpPr>
        <p:spPr>
          <a:xfrm>
            <a:off x="2342967" y="2103398"/>
            <a:ext cx="52860" cy="52860"/>
          </a:xfrm>
          <a:prstGeom prst="ellipse">
            <a:avLst/>
          </a:prstGeom>
          <a:solidFill>
            <a:srgbClr val="ED313E">
              <a:alpha val="62000"/>
            </a:srgbClr>
          </a:solidFill>
          <a:ln>
            <a:noFill/>
          </a:ln>
          <a:effectLst/>
        </p:spPr>
        <p:txBody>
          <a:bodyPr rtlCol="0" anchor="ctr"/>
          <a:lstStyle/>
          <a:p>
            <a:pPr algn="ctr"/>
            <a:endParaRPr/>
          </a:p>
        </p:txBody>
      </p:sp>
      <p:sp>
        <p:nvSpPr>
          <p:cNvPr id="138" name="LLÍRIA | 66030.77 EUR | filas 263,570"/>
          <p:cNvSpPr/>
          <p:nvPr/>
        </p:nvSpPr>
        <p:spPr>
          <a:xfrm>
            <a:off x="4575248" y="3626296"/>
            <a:ext cx="52753" cy="52753"/>
          </a:xfrm>
          <a:prstGeom prst="ellipse">
            <a:avLst/>
          </a:prstGeom>
          <a:solidFill>
            <a:srgbClr val="ED313E">
              <a:alpha val="62000"/>
            </a:srgbClr>
          </a:solidFill>
          <a:ln>
            <a:noFill/>
          </a:ln>
          <a:effectLst/>
        </p:spPr>
        <p:txBody>
          <a:bodyPr rtlCol="0" anchor="ctr"/>
          <a:lstStyle/>
          <a:p>
            <a:pPr algn="ctr"/>
            <a:endParaRPr/>
          </a:p>
        </p:txBody>
      </p:sp>
      <p:sp>
        <p:nvSpPr>
          <p:cNvPr id="139" name="VILAFRANCA | 66019.53 EUR | filas 243,319,569,592,605,831"/>
          <p:cNvSpPr/>
          <p:nvPr/>
        </p:nvSpPr>
        <p:spPr>
          <a:xfrm>
            <a:off x="4674182" y="3318237"/>
            <a:ext cx="52749" cy="52749"/>
          </a:xfrm>
          <a:prstGeom prst="ellipse">
            <a:avLst/>
          </a:prstGeom>
          <a:solidFill>
            <a:srgbClr val="ED313E">
              <a:alpha val="62000"/>
            </a:srgbClr>
          </a:solidFill>
          <a:ln>
            <a:noFill/>
          </a:ln>
          <a:effectLst/>
        </p:spPr>
        <p:txBody>
          <a:bodyPr rtlCol="0" anchor="ctr"/>
          <a:lstStyle/>
          <a:p>
            <a:pPr algn="ctr"/>
            <a:endParaRPr/>
          </a:p>
        </p:txBody>
      </p:sp>
      <p:sp>
        <p:nvSpPr>
          <p:cNvPr id="140" name="CÁCERES | 65927.63 EUR | filas 675,779"/>
          <p:cNvSpPr/>
          <p:nvPr/>
        </p:nvSpPr>
        <p:spPr>
          <a:xfrm>
            <a:off x="2877473" y="3683230"/>
            <a:ext cx="52712" cy="52712"/>
          </a:xfrm>
          <a:prstGeom prst="ellipse">
            <a:avLst/>
          </a:prstGeom>
          <a:solidFill>
            <a:srgbClr val="ED313E">
              <a:alpha val="62000"/>
            </a:srgbClr>
          </a:solidFill>
          <a:ln>
            <a:noFill/>
          </a:ln>
          <a:effectLst/>
        </p:spPr>
        <p:txBody>
          <a:bodyPr rtlCol="0" anchor="ctr"/>
          <a:lstStyle/>
          <a:p>
            <a:pPr algn="ctr"/>
            <a:endParaRPr/>
          </a:p>
        </p:txBody>
      </p:sp>
      <p:sp>
        <p:nvSpPr>
          <p:cNvPr id="141" name="SUECA | 63447.90 EUR | filas 603"/>
          <p:cNvSpPr/>
          <p:nvPr/>
        </p:nvSpPr>
        <p:spPr>
          <a:xfrm>
            <a:off x="4659230" y="3787439"/>
            <a:ext cx="51711" cy="51711"/>
          </a:xfrm>
          <a:prstGeom prst="ellipse">
            <a:avLst/>
          </a:prstGeom>
          <a:solidFill>
            <a:srgbClr val="ED313E">
              <a:alpha val="62000"/>
            </a:srgbClr>
          </a:solidFill>
          <a:ln>
            <a:noFill/>
          </a:ln>
          <a:effectLst/>
        </p:spPr>
        <p:txBody>
          <a:bodyPr rtlCol="0" anchor="ctr"/>
          <a:lstStyle/>
          <a:p>
            <a:pPr algn="ctr"/>
            <a:endParaRPr/>
          </a:p>
        </p:txBody>
      </p:sp>
      <p:sp>
        <p:nvSpPr>
          <p:cNvPr id="142" name="CASTELLNOU DE BAGES | 63423.75 EUR | filas 728,856"/>
          <p:cNvSpPr/>
          <p:nvPr/>
        </p:nvSpPr>
        <p:spPr>
          <a:xfrm>
            <a:off x="5290255" y="2770108"/>
            <a:ext cx="51701" cy="51701"/>
          </a:xfrm>
          <a:prstGeom prst="ellipse">
            <a:avLst/>
          </a:prstGeom>
          <a:solidFill>
            <a:srgbClr val="ED313E">
              <a:alpha val="62000"/>
            </a:srgbClr>
          </a:solidFill>
          <a:ln>
            <a:noFill/>
          </a:ln>
          <a:effectLst/>
        </p:spPr>
        <p:txBody>
          <a:bodyPr rtlCol="0" anchor="ctr"/>
          <a:lstStyle/>
          <a:p>
            <a:pPr algn="ctr"/>
            <a:endParaRPr/>
          </a:p>
        </p:txBody>
      </p:sp>
      <p:sp>
        <p:nvSpPr>
          <p:cNvPr id="143" name="VILAGARCÍA DE AROUSA | 62968.65 EUR | filas 494,502,657"/>
          <p:cNvSpPr/>
          <p:nvPr/>
        </p:nvSpPr>
        <p:spPr>
          <a:xfrm>
            <a:off x="2174835" y="2467933"/>
            <a:ext cx="51515" cy="51515"/>
          </a:xfrm>
          <a:prstGeom prst="ellipse">
            <a:avLst/>
          </a:prstGeom>
          <a:solidFill>
            <a:srgbClr val="ED313E">
              <a:alpha val="62000"/>
            </a:srgbClr>
          </a:solidFill>
          <a:ln>
            <a:noFill/>
          </a:ln>
          <a:effectLst/>
        </p:spPr>
        <p:txBody>
          <a:bodyPr rtlCol="0" anchor="ctr"/>
          <a:lstStyle/>
          <a:p>
            <a:pPr algn="ctr"/>
            <a:endParaRPr/>
          </a:p>
        </p:txBody>
      </p:sp>
      <p:sp>
        <p:nvSpPr>
          <p:cNvPr id="144" name="ESTÉPAR | 61292.99 EUR | filas 658,659,713"/>
          <p:cNvSpPr/>
          <p:nvPr/>
        </p:nvSpPr>
        <p:spPr>
          <a:xfrm>
            <a:off x="3605398" y="2595417"/>
            <a:ext cx="50825" cy="50825"/>
          </a:xfrm>
          <a:prstGeom prst="ellipse">
            <a:avLst/>
          </a:prstGeom>
          <a:solidFill>
            <a:srgbClr val="ED313E">
              <a:alpha val="62000"/>
            </a:srgbClr>
          </a:solidFill>
          <a:ln>
            <a:noFill/>
          </a:ln>
          <a:effectLst/>
        </p:spPr>
        <p:txBody>
          <a:bodyPr rtlCol="0" anchor="ctr"/>
          <a:lstStyle/>
          <a:p>
            <a:pPr algn="ctr"/>
            <a:endParaRPr/>
          </a:p>
        </p:txBody>
      </p:sp>
      <p:sp>
        <p:nvSpPr>
          <p:cNvPr id="145" name="CELANOVA | 59490.43 EUR | filas 497,501,505,656"/>
          <p:cNvSpPr/>
          <p:nvPr/>
        </p:nvSpPr>
        <p:spPr>
          <a:xfrm>
            <a:off x="2413293" y="2645296"/>
            <a:ext cx="50073" cy="50073"/>
          </a:xfrm>
          <a:prstGeom prst="ellipse">
            <a:avLst/>
          </a:prstGeom>
          <a:solidFill>
            <a:srgbClr val="ED313E">
              <a:alpha val="62000"/>
            </a:srgbClr>
          </a:solidFill>
          <a:ln>
            <a:noFill/>
          </a:ln>
          <a:effectLst/>
        </p:spPr>
        <p:txBody>
          <a:bodyPr rtlCol="0" anchor="ctr"/>
          <a:lstStyle/>
          <a:p>
            <a:pPr algn="ctr"/>
            <a:endParaRPr/>
          </a:p>
        </p:txBody>
      </p:sp>
      <p:sp>
        <p:nvSpPr>
          <p:cNvPr id="146" name="VILACOBA (LOUSAME) | 59170.67 EUR | filas 482,495,503,742,805"/>
          <p:cNvSpPr/>
          <p:nvPr/>
        </p:nvSpPr>
        <p:spPr>
          <a:xfrm>
            <a:off x="2163667" y="2395587"/>
            <a:ext cx="49938" cy="49938"/>
          </a:xfrm>
          <a:prstGeom prst="ellipse">
            <a:avLst/>
          </a:prstGeom>
          <a:solidFill>
            <a:srgbClr val="ED313E">
              <a:alpha val="62000"/>
            </a:srgbClr>
          </a:solidFill>
          <a:ln>
            <a:noFill/>
          </a:ln>
          <a:effectLst/>
        </p:spPr>
        <p:txBody>
          <a:bodyPr rtlCol="0" anchor="ctr"/>
          <a:lstStyle/>
          <a:p>
            <a:pPr algn="ctr"/>
            <a:endParaRPr/>
          </a:p>
        </p:txBody>
      </p:sp>
      <p:sp>
        <p:nvSpPr>
          <p:cNvPr id="147" name="VILLAR DEL ARZOBISPO | 58519.06 EUR | filas 324,608"/>
          <p:cNvSpPr/>
          <p:nvPr/>
        </p:nvSpPr>
        <p:spPr>
          <a:xfrm>
            <a:off x="4509094" y="3587450"/>
            <a:ext cx="49662" cy="49662"/>
          </a:xfrm>
          <a:prstGeom prst="ellipse">
            <a:avLst/>
          </a:prstGeom>
          <a:solidFill>
            <a:srgbClr val="ED313E">
              <a:alpha val="62000"/>
            </a:srgbClr>
          </a:solidFill>
          <a:ln>
            <a:noFill/>
          </a:ln>
          <a:effectLst/>
        </p:spPr>
        <p:txBody>
          <a:bodyPr rtlCol="0" anchor="ctr"/>
          <a:lstStyle/>
          <a:p>
            <a:pPr algn="ctr"/>
            <a:endParaRPr/>
          </a:p>
        </p:txBody>
      </p:sp>
      <p:sp>
        <p:nvSpPr>
          <p:cNvPr id="148" name="TREBUJENA | 58000.00 EUR | filas 235,236"/>
          <p:cNvSpPr/>
          <p:nvPr/>
        </p:nvSpPr>
        <p:spPr>
          <a:xfrm>
            <a:off x="2936893" y="4658987"/>
            <a:ext cx="49441" cy="49441"/>
          </a:xfrm>
          <a:prstGeom prst="ellipse">
            <a:avLst/>
          </a:prstGeom>
          <a:solidFill>
            <a:srgbClr val="ED313E">
              <a:alpha val="62000"/>
            </a:srgbClr>
          </a:solidFill>
          <a:ln>
            <a:noFill/>
          </a:ln>
          <a:effectLst/>
        </p:spPr>
        <p:txBody>
          <a:bodyPr rtlCol="0" anchor="ctr"/>
          <a:lstStyle/>
          <a:p>
            <a:pPr algn="ctr"/>
            <a:endParaRPr/>
          </a:p>
        </p:txBody>
      </p:sp>
      <p:sp>
        <p:nvSpPr>
          <p:cNvPr id="149" name="PUEBLA DE ALCOCER | 58000.00 EUR | filas 308,489,818"/>
          <p:cNvSpPr/>
          <p:nvPr/>
        </p:nvSpPr>
        <p:spPr>
          <a:xfrm>
            <a:off x="3207306" y="3870451"/>
            <a:ext cx="49441" cy="49441"/>
          </a:xfrm>
          <a:prstGeom prst="ellipse">
            <a:avLst/>
          </a:prstGeom>
          <a:solidFill>
            <a:srgbClr val="ED313E">
              <a:alpha val="62000"/>
            </a:srgbClr>
          </a:solidFill>
          <a:ln>
            <a:noFill/>
          </a:ln>
          <a:effectLst/>
        </p:spPr>
        <p:txBody>
          <a:bodyPr rtlCol="0" anchor="ctr"/>
          <a:lstStyle/>
          <a:p>
            <a:pPr algn="ctr"/>
            <a:endParaRPr/>
          </a:p>
        </p:txBody>
      </p:sp>
      <p:sp>
        <p:nvSpPr>
          <p:cNvPr id="150" name="FREGENAL DE LA SIERRA | 57906.21 EUR | filas 128,490"/>
          <p:cNvSpPr/>
          <p:nvPr/>
        </p:nvSpPr>
        <p:spPr>
          <a:xfrm>
            <a:off x="2797059" y="4178315"/>
            <a:ext cx="49401" cy="49401"/>
          </a:xfrm>
          <a:prstGeom prst="ellipse">
            <a:avLst/>
          </a:prstGeom>
          <a:solidFill>
            <a:srgbClr val="ED313E">
              <a:alpha val="62000"/>
            </a:srgbClr>
          </a:solidFill>
          <a:ln>
            <a:noFill/>
          </a:ln>
          <a:effectLst/>
        </p:spPr>
        <p:txBody>
          <a:bodyPr rtlCol="0" anchor="ctr"/>
          <a:lstStyle/>
          <a:p>
            <a:pPr algn="ctr"/>
            <a:endParaRPr/>
          </a:p>
        </p:txBody>
      </p:sp>
      <p:sp>
        <p:nvSpPr>
          <p:cNvPr id="151" name="VILLANUEVA DEL ROSARIO | 57509.15 EUR | filas 247,323"/>
          <p:cNvSpPr/>
          <p:nvPr/>
        </p:nvSpPr>
        <p:spPr>
          <a:xfrm>
            <a:off x="3469363" y="4612444"/>
            <a:ext cx="49231" cy="49231"/>
          </a:xfrm>
          <a:prstGeom prst="ellipse">
            <a:avLst/>
          </a:prstGeom>
          <a:solidFill>
            <a:srgbClr val="ED313E">
              <a:alpha val="62000"/>
            </a:srgbClr>
          </a:solidFill>
          <a:ln>
            <a:noFill/>
          </a:ln>
          <a:effectLst/>
        </p:spPr>
        <p:txBody>
          <a:bodyPr rtlCol="0" anchor="ctr"/>
          <a:lstStyle/>
          <a:p>
            <a:pPr algn="ctr"/>
            <a:endParaRPr/>
          </a:p>
        </p:txBody>
      </p:sp>
      <p:sp>
        <p:nvSpPr>
          <p:cNvPr id="152" name="FAYÓN | 57277.40 EUR | filas 354,392,699,917"/>
          <p:cNvSpPr/>
          <p:nvPr/>
        </p:nvSpPr>
        <p:spPr>
          <a:xfrm>
            <a:off x="4849739" y="3004661"/>
            <a:ext cx="49132" cy="49132"/>
          </a:xfrm>
          <a:prstGeom prst="ellipse">
            <a:avLst/>
          </a:prstGeom>
          <a:solidFill>
            <a:srgbClr val="ED313E">
              <a:alpha val="62000"/>
            </a:srgbClr>
          </a:solidFill>
          <a:ln>
            <a:noFill/>
          </a:ln>
          <a:effectLst/>
        </p:spPr>
        <p:txBody>
          <a:bodyPr rtlCol="0" anchor="ctr"/>
          <a:lstStyle/>
          <a:p>
            <a:pPr algn="ctr"/>
            <a:endParaRPr/>
          </a:p>
        </p:txBody>
      </p:sp>
      <p:sp>
        <p:nvSpPr>
          <p:cNvPr id="153" name="CÚLLAR | 56900.00 EUR | filas 93,94,95,804"/>
          <p:cNvSpPr/>
          <p:nvPr/>
        </p:nvSpPr>
        <p:spPr>
          <a:xfrm>
            <a:off x="3994945" y="4395700"/>
            <a:ext cx="48970" cy="48970"/>
          </a:xfrm>
          <a:prstGeom prst="ellipse">
            <a:avLst/>
          </a:prstGeom>
          <a:solidFill>
            <a:srgbClr val="ED313E">
              <a:alpha val="62000"/>
            </a:srgbClr>
          </a:solidFill>
          <a:ln>
            <a:noFill/>
          </a:ln>
          <a:effectLst/>
        </p:spPr>
        <p:txBody>
          <a:bodyPr rtlCol="0" anchor="ctr"/>
          <a:lstStyle/>
          <a:p>
            <a:pPr algn="ctr"/>
            <a:endParaRPr/>
          </a:p>
        </p:txBody>
      </p:sp>
      <p:sp>
        <p:nvSpPr>
          <p:cNvPr id="154" name="SORIA | 55113.80 EUR | filas 226,441,452,716"/>
          <p:cNvSpPr/>
          <p:nvPr/>
        </p:nvSpPr>
        <p:spPr>
          <a:xfrm>
            <a:off x="4028345" y="2799914"/>
            <a:ext cx="48195" cy="48195"/>
          </a:xfrm>
          <a:prstGeom prst="ellipse">
            <a:avLst/>
          </a:prstGeom>
          <a:solidFill>
            <a:srgbClr val="ED313E">
              <a:alpha val="62000"/>
            </a:srgbClr>
          </a:solidFill>
          <a:ln>
            <a:noFill/>
          </a:ln>
          <a:effectLst/>
        </p:spPr>
        <p:txBody>
          <a:bodyPr rtlCol="0" anchor="ctr"/>
          <a:lstStyle/>
          <a:p>
            <a:pPr algn="ctr"/>
            <a:endParaRPr/>
          </a:p>
        </p:txBody>
      </p:sp>
      <p:sp>
        <p:nvSpPr>
          <p:cNvPr id="155" name="VESPELLA DE GAIÀ | 55025.14 EUR | filas 475,644,719"/>
          <p:cNvSpPr/>
          <p:nvPr/>
        </p:nvSpPr>
        <p:spPr>
          <a:xfrm>
            <a:off x="5152608" y="3022592"/>
            <a:ext cx="48157" cy="48157"/>
          </a:xfrm>
          <a:prstGeom prst="ellipse">
            <a:avLst/>
          </a:prstGeom>
          <a:solidFill>
            <a:srgbClr val="ED313E">
              <a:alpha val="62000"/>
            </a:srgbClr>
          </a:solidFill>
          <a:ln>
            <a:noFill/>
          </a:ln>
          <a:effectLst/>
        </p:spPr>
        <p:txBody>
          <a:bodyPr rtlCol="0" anchor="ctr"/>
          <a:lstStyle/>
          <a:p>
            <a:pPr algn="ctr"/>
            <a:endParaRPr/>
          </a:p>
        </p:txBody>
      </p:sp>
      <p:sp>
        <p:nvSpPr>
          <p:cNvPr id="156" name="TARRÉS | 54329.76 EUR | filas 861"/>
          <p:cNvSpPr/>
          <p:nvPr/>
        </p:nvSpPr>
        <p:spPr>
          <a:xfrm>
            <a:off x="5051996" y="2933799"/>
            <a:ext cx="47851" cy="47851"/>
          </a:xfrm>
          <a:prstGeom prst="ellipse">
            <a:avLst/>
          </a:prstGeom>
          <a:solidFill>
            <a:srgbClr val="ED313E">
              <a:alpha val="62000"/>
            </a:srgbClr>
          </a:solidFill>
          <a:ln>
            <a:noFill/>
          </a:ln>
          <a:effectLst/>
        </p:spPr>
        <p:txBody>
          <a:bodyPr rtlCol="0" anchor="ctr"/>
          <a:lstStyle/>
          <a:p>
            <a:pPr algn="ctr"/>
            <a:endParaRPr/>
          </a:p>
        </p:txBody>
      </p:sp>
      <p:sp>
        <p:nvSpPr>
          <p:cNvPr id="157" name="PALMA | 54292.20 EUR | filas 408,628"/>
          <p:cNvSpPr/>
          <p:nvPr/>
        </p:nvSpPr>
        <p:spPr>
          <a:xfrm>
            <a:off x="5531772" y="3647800"/>
            <a:ext cx="47834" cy="47834"/>
          </a:xfrm>
          <a:prstGeom prst="ellipse">
            <a:avLst/>
          </a:prstGeom>
          <a:solidFill>
            <a:srgbClr val="ED313E">
              <a:alpha val="62000"/>
            </a:srgbClr>
          </a:solidFill>
          <a:ln>
            <a:noFill/>
          </a:ln>
          <a:effectLst/>
        </p:spPr>
        <p:txBody>
          <a:bodyPr rtlCol="0" anchor="ctr"/>
          <a:lstStyle/>
          <a:p>
            <a:pPr algn="ctr"/>
            <a:endParaRPr/>
          </a:p>
        </p:txBody>
      </p:sp>
      <p:sp>
        <p:nvSpPr>
          <p:cNvPr id="158" name="GURREA DE GÁLLEGO | 54184.40 EUR | filas 367,388,667"/>
          <p:cNvSpPr/>
          <p:nvPr/>
        </p:nvSpPr>
        <p:spPr>
          <a:xfrm>
            <a:off x="4528791" y="2701655"/>
            <a:ext cx="47787" cy="47787"/>
          </a:xfrm>
          <a:prstGeom prst="ellipse">
            <a:avLst/>
          </a:prstGeom>
          <a:solidFill>
            <a:srgbClr val="ED313E">
              <a:alpha val="62000"/>
            </a:srgbClr>
          </a:solidFill>
          <a:ln>
            <a:noFill/>
          </a:ln>
          <a:effectLst/>
        </p:spPr>
        <p:txBody>
          <a:bodyPr rtlCol="0" anchor="ctr"/>
          <a:lstStyle/>
          <a:p>
            <a:pPr algn="ctr"/>
            <a:endParaRPr/>
          </a:p>
        </p:txBody>
      </p:sp>
      <p:sp>
        <p:nvSpPr>
          <p:cNvPr id="159" name="NAVALMORAL DE LA MATA | 54000.55 EUR | filas 161,480"/>
          <p:cNvSpPr/>
          <p:nvPr/>
        </p:nvSpPr>
        <p:spPr>
          <a:xfrm>
            <a:off x="3124646" y="3526837"/>
            <a:ext cx="47706" cy="47706"/>
          </a:xfrm>
          <a:prstGeom prst="ellipse">
            <a:avLst/>
          </a:prstGeom>
          <a:solidFill>
            <a:srgbClr val="ED313E">
              <a:alpha val="62000"/>
            </a:srgbClr>
          </a:solidFill>
          <a:ln>
            <a:noFill/>
          </a:ln>
          <a:effectLst/>
        </p:spPr>
        <p:txBody>
          <a:bodyPr rtlCol="0" anchor="ctr"/>
          <a:lstStyle/>
          <a:p>
            <a:pPr algn="ctr"/>
            <a:endParaRPr/>
          </a:p>
        </p:txBody>
      </p:sp>
      <p:sp>
        <p:nvSpPr>
          <p:cNvPr id="160" name="ALCUÉSCAR | 54000.00 EUR | filas 18,19,20,486"/>
          <p:cNvSpPr/>
          <p:nvPr/>
        </p:nvSpPr>
        <p:spPr>
          <a:xfrm>
            <a:off x="2922628" y="3797916"/>
            <a:ext cx="47706" cy="47706"/>
          </a:xfrm>
          <a:prstGeom prst="ellipse">
            <a:avLst/>
          </a:prstGeom>
          <a:solidFill>
            <a:srgbClr val="ED313E">
              <a:alpha val="62000"/>
            </a:srgbClr>
          </a:solidFill>
          <a:ln>
            <a:noFill/>
          </a:ln>
          <a:effectLst/>
        </p:spPr>
        <p:txBody>
          <a:bodyPr rtlCol="0" anchor="ctr"/>
          <a:lstStyle/>
          <a:p>
            <a:pPr algn="ctr"/>
            <a:endParaRPr/>
          </a:p>
        </p:txBody>
      </p:sp>
      <p:sp>
        <p:nvSpPr>
          <p:cNvPr id="161" name="GIBRALEÓN | 53657.00 EUR | filas 120,294"/>
          <p:cNvSpPr/>
          <p:nvPr/>
        </p:nvSpPr>
        <p:spPr>
          <a:xfrm>
            <a:off x="2704657" y="4473776"/>
            <a:ext cx="47554" cy="47554"/>
          </a:xfrm>
          <a:prstGeom prst="ellipse">
            <a:avLst/>
          </a:prstGeom>
          <a:solidFill>
            <a:srgbClr val="ED313E">
              <a:alpha val="62000"/>
            </a:srgbClr>
          </a:solidFill>
          <a:ln>
            <a:noFill/>
          </a:ln>
          <a:effectLst/>
        </p:spPr>
        <p:txBody>
          <a:bodyPr rtlCol="0" anchor="ctr"/>
          <a:lstStyle/>
          <a:p>
            <a:pPr algn="ctr"/>
            <a:endParaRPr/>
          </a:p>
        </p:txBody>
      </p:sp>
      <p:sp>
        <p:nvSpPr>
          <p:cNvPr id="162" name="BEAS | 53500.00 EUR | filas 255,796"/>
          <p:cNvSpPr/>
          <p:nvPr/>
        </p:nvSpPr>
        <p:spPr>
          <a:xfrm>
            <a:off x="2756772" y="4454872"/>
            <a:ext cx="47484" cy="47484"/>
          </a:xfrm>
          <a:prstGeom prst="ellipse">
            <a:avLst/>
          </a:prstGeom>
          <a:solidFill>
            <a:srgbClr val="ED313E">
              <a:alpha val="62000"/>
            </a:srgbClr>
          </a:solidFill>
          <a:ln>
            <a:noFill/>
          </a:ln>
          <a:effectLst/>
        </p:spPr>
        <p:txBody>
          <a:bodyPr rtlCol="0" anchor="ctr"/>
          <a:lstStyle/>
          <a:p>
            <a:pPr algn="ctr"/>
            <a:endParaRPr/>
          </a:p>
        </p:txBody>
      </p:sp>
      <p:sp>
        <p:nvSpPr>
          <p:cNvPr id="163" name="VALENCIA DE ALCÁNTARA | 53000.00 EUR | filas 238,239,240"/>
          <p:cNvSpPr/>
          <p:nvPr/>
        </p:nvSpPr>
        <p:spPr>
          <a:xfrm>
            <a:off x="2625025" y="3709665"/>
            <a:ext cx="47262" cy="47262"/>
          </a:xfrm>
          <a:prstGeom prst="ellipse">
            <a:avLst/>
          </a:prstGeom>
          <a:solidFill>
            <a:srgbClr val="ED313E">
              <a:alpha val="62000"/>
            </a:srgbClr>
          </a:solidFill>
          <a:ln>
            <a:noFill/>
          </a:ln>
          <a:effectLst/>
        </p:spPr>
        <p:txBody>
          <a:bodyPr rtlCol="0" anchor="ctr"/>
          <a:lstStyle/>
          <a:p>
            <a:pPr algn="ctr"/>
            <a:endParaRPr/>
          </a:p>
        </p:txBody>
      </p:sp>
      <p:sp>
        <p:nvSpPr>
          <p:cNvPr id="164" name="ÁLORA | 52900.00 EUR | filas 28,29"/>
          <p:cNvSpPr/>
          <p:nvPr/>
        </p:nvSpPr>
        <p:spPr>
          <a:xfrm>
            <a:off x="3369847" y="4677232"/>
            <a:ext cx="47217" cy="47217"/>
          </a:xfrm>
          <a:prstGeom prst="ellipse">
            <a:avLst/>
          </a:prstGeom>
          <a:solidFill>
            <a:srgbClr val="ED313E">
              <a:alpha val="62000"/>
            </a:srgbClr>
          </a:solidFill>
          <a:ln>
            <a:noFill/>
          </a:ln>
          <a:effectLst/>
        </p:spPr>
        <p:txBody>
          <a:bodyPr rtlCol="0" anchor="ctr"/>
          <a:lstStyle/>
          <a:p>
            <a:pPr algn="ctr"/>
            <a:endParaRPr/>
          </a:p>
        </p:txBody>
      </p:sp>
      <p:sp>
        <p:nvSpPr>
          <p:cNvPr id="165" name="ALBACETE | 52894.21 EUR | filas 269,617,621,622,692"/>
          <p:cNvSpPr/>
          <p:nvPr/>
        </p:nvSpPr>
        <p:spPr>
          <a:xfrm>
            <a:off x="4206243" y="3870585"/>
            <a:ext cx="47215" cy="47215"/>
          </a:xfrm>
          <a:prstGeom prst="ellipse">
            <a:avLst/>
          </a:prstGeom>
          <a:solidFill>
            <a:srgbClr val="ED313E">
              <a:alpha val="62000"/>
            </a:srgbClr>
          </a:solidFill>
          <a:ln>
            <a:noFill/>
          </a:ln>
          <a:effectLst/>
        </p:spPr>
        <p:txBody>
          <a:bodyPr rtlCol="0" anchor="ctr"/>
          <a:lstStyle/>
          <a:p>
            <a:pPr algn="ctr"/>
            <a:endParaRPr/>
          </a:p>
        </p:txBody>
      </p:sp>
      <p:sp>
        <p:nvSpPr>
          <p:cNvPr id="166" name="SALOBREÑA | 52000.00 EUR | filas 823,886"/>
          <p:cNvSpPr/>
          <p:nvPr/>
        </p:nvSpPr>
        <p:spPr>
          <a:xfrm>
            <a:off x="3699040" y="4705371"/>
            <a:ext cx="46814" cy="46814"/>
          </a:xfrm>
          <a:prstGeom prst="ellipse">
            <a:avLst/>
          </a:prstGeom>
          <a:solidFill>
            <a:srgbClr val="ED313E">
              <a:alpha val="62000"/>
            </a:srgbClr>
          </a:solidFill>
          <a:ln>
            <a:noFill/>
          </a:ln>
          <a:effectLst/>
        </p:spPr>
        <p:txBody>
          <a:bodyPr rtlCol="0" anchor="ctr"/>
          <a:lstStyle/>
          <a:p>
            <a:pPr algn="ctr"/>
            <a:endParaRPr/>
          </a:p>
        </p:txBody>
      </p:sp>
      <p:sp>
        <p:nvSpPr>
          <p:cNvPr id="167" name="PARACUELLOS DE JARAMA | 51607.93 EUR | filas 686,775"/>
          <p:cNvSpPr/>
          <p:nvPr/>
        </p:nvSpPr>
        <p:spPr>
          <a:xfrm>
            <a:off x="3715397" y="3291419"/>
            <a:ext cx="46637" cy="46637"/>
          </a:xfrm>
          <a:prstGeom prst="ellipse">
            <a:avLst/>
          </a:prstGeom>
          <a:solidFill>
            <a:srgbClr val="ED313E">
              <a:alpha val="62000"/>
            </a:srgbClr>
          </a:solidFill>
          <a:ln>
            <a:noFill/>
          </a:ln>
          <a:effectLst/>
        </p:spPr>
        <p:txBody>
          <a:bodyPr rtlCol="0" anchor="ctr"/>
          <a:lstStyle/>
          <a:p>
            <a:pPr algn="ctr"/>
            <a:endParaRPr/>
          </a:p>
        </p:txBody>
      </p:sp>
      <p:sp>
        <p:nvSpPr>
          <p:cNvPr id="168" name="ALMOHARÍN | 50000.00 EUR | filas 266"/>
          <p:cNvSpPr/>
          <p:nvPr/>
        </p:nvSpPr>
        <p:spPr>
          <a:xfrm>
            <a:off x="2977656" y="3800320"/>
            <a:ext cx="45905" cy="45905"/>
          </a:xfrm>
          <a:prstGeom prst="ellipse">
            <a:avLst/>
          </a:prstGeom>
          <a:solidFill>
            <a:srgbClr val="ED313E">
              <a:alpha val="62000"/>
            </a:srgbClr>
          </a:solidFill>
          <a:ln>
            <a:noFill/>
          </a:ln>
          <a:effectLst/>
        </p:spPr>
        <p:txBody>
          <a:bodyPr rtlCol="0" anchor="ctr"/>
          <a:lstStyle/>
          <a:p>
            <a:pPr algn="ctr"/>
            <a:endParaRPr/>
          </a:p>
        </p:txBody>
      </p:sp>
      <p:sp>
        <p:nvSpPr>
          <p:cNvPr id="169" name="VILLAMESIAS | 50000.00 EUR | filas 267"/>
          <p:cNvSpPr/>
          <p:nvPr/>
        </p:nvSpPr>
        <p:spPr>
          <a:xfrm>
            <a:off x="3027812" y="3773932"/>
            <a:ext cx="45905" cy="45905"/>
          </a:xfrm>
          <a:prstGeom prst="ellipse">
            <a:avLst/>
          </a:prstGeom>
          <a:solidFill>
            <a:srgbClr val="ED313E">
              <a:alpha val="62000"/>
            </a:srgbClr>
          </a:solidFill>
          <a:ln>
            <a:noFill/>
          </a:ln>
          <a:effectLst/>
        </p:spPr>
        <p:txBody>
          <a:bodyPr rtlCol="0" anchor="ctr"/>
          <a:lstStyle/>
          <a:p>
            <a:pPr algn="ctr"/>
            <a:endParaRPr/>
          </a:p>
        </p:txBody>
      </p:sp>
      <p:sp>
        <p:nvSpPr>
          <p:cNvPr id="170" name="CONQUISTA DE LA SIERRA | 50000.00 EUR | filas 779"/>
          <p:cNvSpPr/>
          <p:nvPr/>
        </p:nvSpPr>
        <p:spPr>
          <a:xfrm>
            <a:off x="3068584" y="3733898"/>
            <a:ext cx="45905" cy="45905"/>
          </a:xfrm>
          <a:prstGeom prst="ellipse">
            <a:avLst/>
          </a:prstGeom>
          <a:solidFill>
            <a:srgbClr val="ED313E">
              <a:alpha val="62000"/>
            </a:srgbClr>
          </a:solidFill>
          <a:ln>
            <a:noFill/>
          </a:ln>
          <a:effectLst/>
        </p:spPr>
        <p:txBody>
          <a:bodyPr rtlCol="0" anchor="ctr"/>
          <a:lstStyle/>
          <a:p>
            <a:pPr algn="ctr"/>
            <a:endParaRPr/>
          </a:p>
        </p:txBody>
      </p:sp>
      <p:sp>
        <p:nvSpPr>
          <p:cNvPr id="171" name="SANTIAGO DE COMPOSTELA | 50000.00 EUR | filas 783"/>
          <p:cNvSpPr/>
          <p:nvPr/>
        </p:nvSpPr>
        <p:spPr>
          <a:xfrm>
            <a:off x="2243105" y="2358448"/>
            <a:ext cx="45905" cy="45905"/>
          </a:xfrm>
          <a:prstGeom prst="ellipse">
            <a:avLst/>
          </a:prstGeom>
          <a:solidFill>
            <a:srgbClr val="ED313E">
              <a:alpha val="62000"/>
            </a:srgbClr>
          </a:solidFill>
          <a:ln>
            <a:noFill/>
          </a:ln>
          <a:effectLst/>
        </p:spPr>
        <p:txBody>
          <a:bodyPr rtlCol="0" anchor="ctr"/>
          <a:lstStyle/>
          <a:p>
            <a:pPr algn="ctr"/>
            <a:endParaRPr/>
          </a:p>
        </p:txBody>
      </p:sp>
      <p:sp>
        <p:nvSpPr>
          <p:cNvPr id="172" name="CARRAL | 50000.00 EUR | filas 783"/>
          <p:cNvSpPr/>
          <p:nvPr/>
        </p:nvSpPr>
        <p:spPr>
          <a:xfrm>
            <a:off x="2298489" y="2216837"/>
            <a:ext cx="45905" cy="45905"/>
          </a:xfrm>
          <a:prstGeom prst="ellipse">
            <a:avLst/>
          </a:prstGeom>
          <a:solidFill>
            <a:srgbClr val="ED313E">
              <a:alpha val="62000"/>
            </a:srgbClr>
          </a:solidFill>
          <a:ln>
            <a:noFill/>
          </a:ln>
          <a:effectLst/>
        </p:spPr>
        <p:txBody>
          <a:bodyPr rtlCol="0" anchor="ctr"/>
          <a:lstStyle/>
          <a:p>
            <a:pPr algn="ctr"/>
            <a:endParaRPr/>
          </a:p>
        </p:txBody>
      </p:sp>
      <p:sp>
        <p:nvSpPr>
          <p:cNvPr id="173" name="ASPE | 50000.00 EUR | filas 844"/>
          <p:cNvSpPr/>
          <p:nvPr/>
        </p:nvSpPr>
        <p:spPr>
          <a:xfrm>
            <a:off x="4527050" y="4112000"/>
            <a:ext cx="45905" cy="45905"/>
          </a:xfrm>
          <a:prstGeom prst="ellipse">
            <a:avLst/>
          </a:prstGeom>
          <a:solidFill>
            <a:srgbClr val="ED313E">
              <a:alpha val="62000"/>
            </a:srgbClr>
          </a:solidFill>
          <a:ln>
            <a:noFill/>
          </a:ln>
          <a:effectLst/>
        </p:spPr>
        <p:txBody>
          <a:bodyPr rtlCol="0" anchor="ctr"/>
          <a:lstStyle/>
          <a:p>
            <a:pPr algn="ctr"/>
            <a:endParaRPr/>
          </a:p>
        </p:txBody>
      </p:sp>
      <p:sp>
        <p:nvSpPr>
          <p:cNvPr id="174" name="ABRERA | 50000.00 EUR | filas 859"/>
          <p:cNvSpPr/>
          <p:nvPr/>
        </p:nvSpPr>
        <p:spPr>
          <a:xfrm>
            <a:off x="5312247" y="2896433"/>
            <a:ext cx="45905" cy="45905"/>
          </a:xfrm>
          <a:prstGeom prst="ellipse">
            <a:avLst/>
          </a:prstGeom>
          <a:solidFill>
            <a:srgbClr val="ED313E">
              <a:alpha val="62000"/>
            </a:srgbClr>
          </a:solidFill>
          <a:ln>
            <a:noFill/>
          </a:ln>
          <a:effectLst/>
        </p:spPr>
        <p:txBody>
          <a:bodyPr rtlCol="0" anchor="ctr"/>
          <a:lstStyle/>
          <a:p>
            <a:pPr algn="ctr"/>
            <a:endParaRPr/>
          </a:p>
        </p:txBody>
      </p:sp>
      <p:sp>
        <p:nvSpPr>
          <p:cNvPr id="175" name="ALMARGEN | 49000.00 EUR | filas 330,340"/>
          <p:cNvSpPr/>
          <p:nvPr/>
        </p:nvSpPr>
        <p:spPr>
          <a:xfrm>
            <a:off x="3278460" y="4611562"/>
            <a:ext cx="45443" cy="45443"/>
          </a:xfrm>
          <a:prstGeom prst="ellipse">
            <a:avLst/>
          </a:prstGeom>
          <a:solidFill>
            <a:srgbClr val="ED313E">
              <a:alpha val="62000"/>
            </a:srgbClr>
          </a:solidFill>
          <a:ln>
            <a:noFill/>
          </a:ln>
          <a:effectLst/>
        </p:spPr>
        <p:txBody>
          <a:bodyPr rtlCol="0" anchor="ctr"/>
          <a:lstStyle/>
          <a:p>
            <a:pPr algn="ctr"/>
            <a:endParaRPr/>
          </a:p>
        </p:txBody>
      </p:sp>
      <p:sp>
        <p:nvSpPr>
          <p:cNvPr id="176" name="VILLASAYAS | 48156.15 EUR | filas 325,440,456,462,895"/>
          <p:cNvSpPr/>
          <p:nvPr/>
        </p:nvSpPr>
        <p:spPr>
          <a:xfrm>
            <a:off x="3986762" y="2962720"/>
            <a:ext cx="45050" cy="45050"/>
          </a:xfrm>
          <a:prstGeom prst="ellipse">
            <a:avLst/>
          </a:prstGeom>
          <a:solidFill>
            <a:srgbClr val="ED313E">
              <a:alpha val="62000"/>
            </a:srgbClr>
          </a:solidFill>
          <a:ln>
            <a:noFill/>
          </a:ln>
          <a:effectLst/>
        </p:spPr>
        <p:txBody>
          <a:bodyPr rtlCol="0" anchor="ctr"/>
          <a:lstStyle/>
          <a:p>
            <a:pPr algn="ctr"/>
            <a:endParaRPr/>
          </a:p>
        </p:txBody>
      </p:sp>
      <p:sp>
        <p:nvSpPr>
          <p:cNvPr id="177" name="ZARZA LA MAYOR | 48102.25 EUR | filas 253,487,674"/>
          <p:cNvSpPr/>
          <p:nvPr/>
        </p:nvSpPr>
        <p:spPr>
          <a:xfrm>
            <a:off x="2736990" y="3534252"/>
            <a:ext cx="45025" cy="45025"/>
          </a:xfrm>
          <a:prstGeom prst="ellipse">
            <a:avLst/>
          </a:prstGeom>
          <a:solidFill>
            <a:srgbClr val="ED313E">
              <a:alpha val="62000"/>
            </a:srgbClr>
          </a:solidFill>
          <a:ln>
            <a:noFill/>
          </a:ln>
          <a:effectLst/>
        </p:spPr>
        <p:txBody>
          <a:bodyPr rtlCol="0" anchor="ctr"/>
          <a:lstStyle/>
          <a:p>
            <a:pPr algn="ctr"/>
            <a:endParaRPr/>
          </a:p>
        </p:txBody>
      </p:sp>
      <p:sp>
        <p:nvSpPr>
          <p:cNvPr id="178" name="BONARES | 47800.00 EUR | filas 43,44"/>
          <p:cNvSpPr/>
          <p:nvPr/>
        </p:nvSpPr>
        <p:spPr>
          <a:xfrm>
            <a:off x="2790354" y="4494866"/>
            <a:ext cx="44883" cy="44883"/>
          </a:xfrm>
          <a:prstGeom prst="ellipse">
            <a:avLst/>
          </a:prstGeom>
          <a:solidFill>
            <a:srgbClr val="ED313E">
              <a:alpha val="62000"/>
            </a:srgbClr>
          </a:solidFill>
          <a:ln>
            <a:noFill/>
          </a:ln>
          <a:effectLst/>
        </p:spPr>
        <p:txBody>
          <a:bodyPr rtlCol="0" anchor="ctr"/>
          <a:lstStyle/>
          <a:p>
            <a:pPr algn="ctr"/>
            <a:endParaRPr/>
          </a:p>
        </p:txBody>
      </p:sp>
      <p:sp>
        <p:nvSpPr>
          <p:cNvPr id="179" name="DÚRCAL | 47400.00 EUR | filas 100,101"/>
          <p:cNvSpPr/>
          <p:nvPr/>
        </p:nvSpPr>
        <p:spPr>
          <a:xfrm>
            <a:off x="3706334" y="4617851"/>
            <a:ext cx="44695" cy="44695"/>
          </a:xfrm>
          <a:prstGeom prst="ellipse">
            <a:avLst/>
          </a:prstGeom>
          <a:solidFill>
            <a:srgbClr val="ED313E">
              <a:alpha val="62000"/>
            </a:srgbClr>
          </a:solidFill>
          <a:ln>
            <a:noFill/>
          </a:ln>
          <a:effectLst/>
        </p:spPr>
        <p:txBody>
          <a:bodyPr rtlCol="0" anchor="ctr"/>
          <a:lstStyle/>
          <a:p>
            <a:pPr algn="ctr"/>
            <a:endParaRPr/>
          </a:p>
        </p:txBody>
      </p:sp>
      <p:sp>
        <p:nvSpPr>
          <p:cNvPr id="180" name="IBIZA | 47399.50 EUR | filas 407,744"/>
          <p:cNvSpPr/>
          <p:nvPr/>
        </p:nvSpPr>
        <p:spPr>
          <a:xfrm>
            <a:off x="5171484" y="3902911"/>
            <a:ext cx="44695" cy="44695"/>
          </a:xfrm>
          <a:prstGeom prst="ellipse">
            <a:avLst/>
          </a:prstGeom>
          <a:solidFill>
            <a:srgbClr val="ED313E">
              <a:alpha val="62000"/>
            </a:srgbClr>
          </a:solidFill>
          <a:ln>
            <a:noFill/>
          </a:ln>
          <a:effectLst/>
        </p:spPr>
        <p:txBody>
          <a:bodyPr rtlCol="0" anchor="ctr"/>
          <a:lstStyle/>
          <a:p>
            <a:pPr algn="ctr"/>
            <a:endParaRPr/>
          </a:p>
        </p:txBody>
      </p:sp>
      <p:sp>
        <p:nvSpPr>
          <p:cNvPr id="181" name="DERIO | 46872.98 EUR | filas 566"/>
          <p:cNvSpPr/>
          <p:nvPr/>
        </p:nvSpPr>
        <p:spPr>
          <a:xfrm>
            <a:off x="3906777" y="2188879"/>
            <a:ext cx="44446" cy="44446"/>
          </a:xfrm>
          <a:prstGeom prst="ellipse">
            <a:avLst/>
          </a:prstGeom>
          <a:solidFill>
            <a:srgbClr val="ED313E">
              <a:alpha val="62000"/>
            </a:srgbClr>
          </a:solidFill>
          <a:ln>
            <a:noFill/>
          </a:ln>
          <a:effectLst/>
        </p:spPr>
        <p:txBody>
          <a:bodyPr rtlCol="0" anchor="ctr"/>
          <a:lstStyle/>
          <a:p>
            <a:pPr algn="ctr"/>
            <a:endParaRPr/>
          </a:p>
        </p:txBody>
      </p:sp>
      <p:sp>
        <p:nvSpPr>
          <p:cNvPr id="182" name="BENACAZÓN | 46800.00 EUR | filas 40,41,261"/>
          <p:cNvSpPr/>
          <p:nvPr/>
        </p:nvSpPr>
        <p:spPr>
          <a:xfrm>
            <a:off x="2932938" y="4483243"/>
            <a:ext cx="44412" cy="44412"/>
          </a:xfrm>
          <a:prstGeom prst="ellipse">
            <a:avLst/>
          </a:prstGeom>
          <a:solidFill>
            <a:srgbClr val="ED313E">
              <a:alpha val="62000"/>
            </a:srgbClr>
          </a:solidFill>
          <a:ln>
            <a:noFill/>
          </a:ln>
          <a:effectLst/>
        </p:spPr>
        <p:txBody>
          <a:bodyPr rtlCol="0" anchor="ctr"/>
          <a:lstStyle/>
          <a:p>
            <a:pPr algn="ctr"/>
            <a:endParaRPr/>
          </a:p>
        </p:txBody>
      </p:sp>
      <p:sp>
        <p:nvSpPr>
          <p:cNvPr id="183" name="CRECENTE | 46441.94 EUR | filas 493,504,741"/>
          <p:cNvSpPr/>
          <p:nvPr/>
        </p:nvSpPr>
        <p:spPr>
          <a:xfrm>
            <a:off x="2338306" y="2648208"/>
            <a:ext cx="44242" cy="44242"/>
          </a:xfrm>
          <a:prstGeom prst="ellipse">
            <a:avLst/>
          </a:prstGeom>
          <a:solidFill>
            <a:srgbClr val="ED313E">
              <a:alpha val="62000"/>
            </a:srgbClr>
          </a:solidFill>
          <a:ln>
            <a:noFill/>
          </a:ln>
          <a:effectLst/>
        </p:spPr>
        <p:txBody>
          <a:bodyPr rtlCol="0" anchor="ctr"/>
          <a:lstStyle/>
          <a:p>
            <a:pPr algn="ctr"/>
            <a:endParaRPr/>
          </a:p>
        </p:txBody>
      </p:sp>
      <p:sp>
        <p:nvSpPr>
          <p:cNvPr id="184" name="PÁRAMO DEL SIL | 46401.07 EUR | filas 307,460,898"/>
          <p:cNvSpPr/>
          <p:nvPr/>
        </p:nvSpPr>
        <p:spPr>
          <a:xfrm>
            <a:off x="2847858" y="2382186"/>
            <a:ext cx="44222" cy="44222"/>
          </a:xfrm>
          <a:prstGeom prst="ellipse">
            <a:avLst/>
          </a:prstGeom>
          <a:solidFill>
            <a:srgbClr val="ED313E">
              <a:alpha val="62000"/>
            </a:srgbClr>
          </a:solidFill>
          <a:ln>
            <a:noFill/>
          </a:ln>
          <a:effectLst/>
        </p:spPr>
        <p:txBody>
          <a:bodyPr rtlCol="0" anchor="ctr"/>
          <a:lstStyle/>
          <a:p>
            <a:pPr algn="ctr"/>
            <a:endParaRPr/>
          </a:p>
        </p:txBody>
      </p:sp>
      <p:sp>
        <p:nvSpPr>
          <p:cNvPr id="185" name="PLASENCIA | 46086.10 EUR | filas 676"/>
          <p:cNvSpPr/>
          <p:nvPr/>
        </p:nvSpPr>
        <p:spPr>
          <a:xfrm>
            <a:off x="2965212" y="3475620"/>
            <a:ext cx="44071" cy="44071"/>
          </a:xfrm>
          <a:prstGeom prst="ellipse">
            <a:avLst/>
          </a:prstGeom>
          <a:solidFill>
            <a:srgbClr val="ED313E">
              <a:alpha val="62000"/>
            </a:srgbClr>
          </a:solidFill>
          <a:ln>
            <a:noFill/>
          </a:ln>
          <a:effectLst/>
        </p:spPr>
        <p:txBody>
          <a:bodyPr rtlCol="0" anchor="ctr"/>
          <a:lstStyle/>
          <a:p>
            <a:pPr algn="ctr"/>
            <a:endParaRPr/>
          </a:p>
        </p:txBody>
      </p:sp>
      <p:sp>
        <p:nvSpPr>
          <p:cNvPr id="186" name="SANT FRANCESC XAVIER | 45838.21 EUR | filas 409"/>
          <p:cNvSpPr/>
          <p:nvPr/>
        </p:nvSpPr>
        <p:spPr>
          <a:xfrm>
            <a:off x="5174133" y="3979127"/>
            <a:ext cx="43953" cy="43953"/>
          </a:xfrm>
          <a:prstGeom prst="ellipse">
            <a:avLst/>
          </a:prstGeom>
          <a:solidFill>
            <a:srgbClr val="ED313E">
              <a:alpha val="62000"/>
            </a:srgbClr>
          </a:solidFill>
          <a:ln>
            <a:noFill/>
          </a:ln>
          <a:effectLst/>
        </p:spPr>
        <p:txBody>
          <a:bodyPr rtlCol="0" anchor="ctr"/>
          <a:lstStyle/>
          <a:p>
            <a:pPr algn="ctr"/>
            <a:endParaRPr/>
          </a:p>
        </p:txBody>
      </p:sp>
      <p:sp>
        <p:nvSpPr>
          <p:cNvPr id="187" name="CASTILISCAR | 45494.42 EUR | filas 74,75,384"/>
          <p:cNvSpPr/>
          <p:nvPr/>
        </p:nvSpPr>
        <p:spPr>
          <a:xfrm>
            <a:off x="4380037" y="2559406"/>
            <a:ext cx="43788" cy="43788"/>
          </a:xfrm>
          <a:prstGeom prst="ellipse">
            <a:avLst/>
          </a:prstGeom>
          <a:solidFill>
            <a:srgbClr val="ED313E">
              <a:alpha val="62000"/>
            </a:srgbClr>
          </a:solidFill>
          <a:ln>
            <a:noFill/>
          </a:ln>
          <a:effectLst/>
        </p:spPr>
        <p:txBody>
          <a:bodyPr rtlCol="0" anchor="ctr"/>
          <a:lstStyle/>
          <a:p>
            <a:pPr algn="ctr"/>
            <a:endParaRPr/>
          </a:p>
        </p:txBody>
      </p:sp>
      <p:sp>
        <p:nvSpPr>
          <p:cNvPr id="188" name="SAN JUAN DEL PUERTO | 45100.00 EUR | filas 207,208"/>
          <p:cNvSpPr/>
          <p:nvPr/>
        </p:nvSpPr>
        <p:spPr>
          <a:xfrm>
            <a:off x="2744703" y="4498165"/>
            <a:ext cx="43597" cy="43597"/>
          </a:xfrm>
          <a:prstGeom prst="ellipse">
            <a:avLst/>
          </a:prstGeom>
          <a:solidFill>
            <a:srgbClr val="ED313E">
              <a:alpha val="62000"/>
            </a:srgbClr>
          </a:solidFill>
          <a:ln>
            <a:noFill/>
          </a:ln>
          <a:effectLst/>
        </p:spPr>
        <p:txBody>
          <a:bodyPr rtlCol="0" anchor="ctr"/>
          <a:lstStyle/>
          <a:p>
            <a:pPr algn="ctr"/>
            <a:endParaRPr/>
          </a:p>
        </p:txBody>
      </p:sp>
      <p:sp>
        <p:nvSpPr>
          <p:cNvPr id="189" name="OZA-CESURES | 44223.76 EUR | filas 499,904"/>
          <p:cNvSpPr/>
          <p:nvPr/>
        </p:nvSpPr>
        <p:spPr>
          <a:xfrm>
            <a:off x="2349097" y="2223403"/>
            <a:ext cx="43172" cy="43172"/>
          </a:xfrm>
          <a:prstGeom prst="ellipse">
            <a:avLst/>
          </a:prstGeom>
          <a:solidFill>
            <a:srgbClr val="ED313E">
              <a:alpha val="62000"/>
            </a:srgbClr>
          </a:solidFill>
          <a:ln>
            <a:noFill/>
          </a:ln>
          <a:effectLst/>
        </p:spPr>
        <p:txBody>
          <a:bodyPr rtlCol="0" anchor="ctr"/>
          <a:lstStyle/>
          <a:p>
            <a:pPr algn="ctr"/>
            <a:endParaRPr/>
          </a:p>
        </p:txBody>
      </p:sp>
      <p:sp>
        <p:nvSpPr>
          <p:cNvPr id="190" name="LEBRIJA | 43597.47 EUR | filas 142,143,144,145,814"/>
          <p:cNvSpPr/>
          <p:nvPr/>
        </p:nvSpPr>
        <p:spPr>
          <a:xfrm>
            <a:off x="2969027" y="4643860"/>
            <a:ext cx="42865" cy="42865"/>
          </a:xfrm>
          <a:prstGeom prst="ellipse">
            <a:avLst/>
          </a:prstGeom>
          <a:solidFill>
            <a:srgbClr val="ED313E">
              <a:alpha val="62000"/>
            </a:srgbClr>
          </a:solidFill>
          <a:ln>
            <a:noFill/>
          </a:ln>
          <a:effectLst/>
        </p:spPr>
        <p:txBody>
          <a:bodyPr rtlCol="0" anchor="ctr"/>
          <a:lstStyle/>
          <a:p>
            <a:pPr algn="ctr"/>
            <a:endParaRPr/>
          </a:p>
        </p:txBody>
      </p:sp>
      <p:sp>
        <p:nvSpPr>
          <p:cNvPr id="191" name="EL GASTOR | 43582.10 EUR | filas 341,679,811"/>
          <p:cNvSpPr/>
          <p:nvPr/>
        </p:nvSpPr>
        <p:spPr>
          <a:xfrm>
            <a:off x="3191133" y="4667242"/>
            <a:ext cx="42857" cy="42857"/>
          </a:xfrm>
          <a:prstGeom prst="ellipse">
            <a:avLst/>
          </a:prstGeom>
          <a:solidFill>
            <a:srgbClr val="ED313E">
              <a:alpha val="62000"/>
            </a:srgbClr>
          </a:solidFill>
          <a:ln>
            <a:noFill/>
          </a:ln>
          <a:effectLst/>
        </p:spPr>
        <p:txBody>
          <a:bodyPr rtlCol="0" anchor="ctr"/>
          <a:lstStyle/>
          <a:p>
            <a:pPr algn="ctr"/>
            <a:endParaRPr/>
          </a:p>
        </p:txBody>
      </p:sp>
      <p:sp>
        <p:nvSpPr>
          <p:cNvPr id="192" name="ZARZA CAPILLA | 42833.33 EUR | filas 780,836"/>
          <p:cNvSpPr/>
          <p:nvPr/>
        </p:nvSpPr>
        <p:spPr>
          <a:xfrm>
            <a:off x="3237918" y="3955753"/>
            <a:ext cx="42488" cy="42488"/>
          </a:xfrm>
          <a:prstGeom prst="ellipse">
            <a:avLst/>
          </a:prstGeom>
          <a:solidFill>
            <a:srgbClr val="ED313E">
              <a:alpha val="62000"/>
            </a:srgbClr>
          </a:solidFill>
          <a:ln>
            <a:noFill/>
          </a:ln>
          <a:effectLst/>
        </p:spPr>
        <p:txBody>
          <a:bodyPr rtlCol="0" anchor="ctr"/>
          <a:lstStyle/>
          <a:p>
            <a:pPr algn="ctr"/>
            <a:endParaRPr/>
          </a:p>
        </p:txBody>
      </p:sp>
      <p:sp>
        <p:nvSpPr>
          <p:cNvPr id="193" name="TORO, EL | 41246.23 EUR | filas 596,606"/>
          <p:cNvSpPr/>
          <p:nvPr/>
        </p:nvSpPr>
        <p:spPr>
          <a:xfrm>
            <a:off x="4535627" y="3495075"/>
            <a:ext cx="41693" cy="41693"/>
          </a:xfrm>
          <a:prstGeom prst="ellipse">
            <a:avLst/>
          </a:prstGeom>
          <a:solidFill>
            <a:srgbClr val="ED313E">
              <a:alpha val="62000"/>
            </a:srgbClr>
          </a:solidFill>
          <a:ln>
            <a:noFill/>
          </a:ln>
          <a:effectLst/>
        </p:spPr>
        <p:txBody>
          <a:bodyPr rtlCol="0" anchor="ctr"/>
          <a:lstStyle/>
          <a:p>
            <a:pPr algn="ctr"/>
            <a:endParaRPr/>
          </a:p>
        </p:txBody>
      </p:sp>
      <p:sp>
        <p:nvSpPr>
          <p:cNvPr id="194" name="HORNACHOS | 40102.24 EUR | filas 260"/>
          <p:cNvSpPr/>
          <p:nvPr/>
        </p:nvSpPr>
        <p:spPr>
          <a:xfrm>
            <a:off x="2972719" y="4037962"/>
            <a:ext cx="41111" cy="41111"/>
          </a:xfrm>
          <a:prstGeom prst="ellipse">
            <a:avLst/>
          </a:prstGeom>
          <a:solidFill>
            <a:srgbClr val="ED313E">
              <a:alpha val="62000"/>
            </a:srgbClr>
          </a:solidFill>
          <a:ln>
            <a:noFill/>
          </a:ln>
          <a:effectLst/>
        </p:spPr>
        <p:txBody>
          <a:bodyPr rtlCol="0" anchor="ctr"/>
          <a:lstStyle/>
          <a:p>
            <a:pPr algn="ctr"/>
            <a:endParaRPr/>
          </a:p>
        </p:txBody>
      </p:sp>
      <p:sp>
        <p:nvSpPr>
          <p:cNvPr id="195" name="SANTA AMALIA | 40000.00 EUR | filas 282,287"/>
          <p:cNvSpPr/>
          <p:nvPr/>
        </p:nvSpPr>
        <p:spPr>
          <a:xfrm>
            <a:off x="2990102" y="3864924"/>
            <a:ext cx="41059" cy="41059"/>
          </a:xfrm>
          <a:prstGeom prst="ellipse">
            <a:avLst/>
          </a:prstGeom>
          <a:solidFill>
            <a:srgbClr val="ED313E">
              <a:alpha val="62000"/>
            </a:srgbClr>
          </a:solidFill>
          <a:ln>
            <a:noFill/>
          </a:ln>
          <a:effectLst/>
        </p:spPr>
        <p:txBody>
          <a:bodyPr rtlCol="0" anchor="ctr"/>
          <a:lstStyle/>
          <a:p>
            <a:pPr algn="ctr"/>
            <a:endParaRPr/>
          </a:p>
        </p:txBody>
      </p:sp>
      <p:sp>
        <p:nvSpPr>
          <p:cNvPr id="196" name="SAUCEJO, EL | 39752.85 EUR | filas 219,220,221"/>
          <p:cNvSpPr/>
          <p:nvPr/>
        </p:nvSpPr>
        <p:spPr>
          <a:xfrm>
            <a:off x="3258585" y="4589515"/>
            <a:ext cx="40931" cy="40931"/>
          </a:xfrm>
          <a:prstGeom prst="ellipse">
            <a:avLst/>
          </a:prstGeom>
          <a:solidFill>
            <a:srgbClr val="ED313E">
              <a:alpha val="62000"/>
            </a:srgbClr>
          </a:solidFill>
          <a:ln>
            <a:noFill/>
          </a:ln>
          <a:effectLst/>
        </p:spPr>
        <p:txBody>
          <a:bodyPr rtlCol="0" anchor="ctr"/>
          <a:lstStyle/>
          <a:p>
            <a:pPr algn="ctr"/>
            <a:endParaRPr/>
          </a:p>
        </p:txBody>
      </p:sp>
      <p:sp>
        <p:nvSpPr>
          <p:cNvPr id="197" name="MAÑÓN | 39369.23 EUR | filas 743,901,902"/>
          <p:cNvSpPr/>
          <p:nvPr/>
        </p:nvSpPr>
        <p:spPr>
          <a:xfrm>
            <a:off x="2484664" y="2047579"/>
            <a:ext cx="40733" cy="40733"/>
          </a:xfrm>
          <a:prstGeom prst="ellipse">
            <a:avLst/>
          </a:prstGeom>
          <a:solidFill>
            <a:srgbClr val="ED313E">
              <a:alpha val="62000"/>
            </a:srgbClr>
          </a:solidFill>
          <a:ln>
            <a:noFill/>
          </a:ln>
          <a:effectLst/>
        </p:spPr>
        <p:txBody>
          <a:bodyPr rtlCol="0" anchor="ctr"/>
          <a:lstStyle/>
          <a:p>
            <a:pPr algn="ctr"/>
            <a:endParaRPr/>
          </a:p>
        </p:txBody>
      </p:sp>
      <p:sp>
        <p:nvSpPr>
          <p:cNvPr id="198" name="PAJARONCILLO | 38931.96 EUR | filas 182,424,620"/>
          <p:cNvSpPr/>
          <p:nvPr/>
        </p:nvSpPr>
        <p:spPr>
          <a:xfrm>
            <a:off x="4246511" y="3509463"/>
            <a:ext cx="40507" cy="40507"/>
          </a:xfrm>
          <a:prstGeom prst="ellipse">
            <a:avLst/>
          </a:prstGeom>
          <a:solidFill>
            <a:srgbClr val="ED313E">
              <a:alpha val="62000"/>
            </a:srgbClr>
          </a:solidFill>
          <a:ln>
            <a:noFill/>
          </a:ln>
          <a:effectLst/>
        </p:spPr>
        <p:txBody>
          <a:bodyPr rtlCol="0" anchor="ctr"/>
          <a:lstStyle/>
          <a:p>
            <a:pPr algn="ctr"/>
            <a:endParaRPr/>
          </a:p>
        </p:txBody>
      </p:sp>
      <p:sp>
        <p:nvSpPr>
          <p:cNvPr id="199" name="SALVATERRA DO MIÑO | 38714.28 EUR | filas 301,655,824"/>
          <p:cNvSpPr/>
          <p:nvPr/>
        </p:nvSpPr>
        <p:spPr>
          <a:xfrm>
            <a:off x="2258758" y="2677315"/>
            <a:ext cx="40393" cy="40393"/>
          </a:xfrm>
          <a:prstGeom prst="ellipse">
            <a:avLst/>
          </a:prstGeom>
          <a:solidFill>
            <a:srgbClr val="ED313E">
              <a:alpha val="62000"/>
            </a:srgbClr>
          </a:solidFill>
          <a:ln>
            <a:noFill/>
          </a:ln>
          <a:effectLst/>
        </p:spPr>
        <p:txBody>
          <a:bodyPr rtlCol="0" anchor="ctr"/>
          <a:lstStyle/>
          <a:p>
            <a:pPr algn="ctr"/>
            <a:endParaRPr/>
          </a:p>
        </p:txBody>
      </p:sp>
      <p:sp>
        <p:nvSpPr>
          <p:cNvPr id="200" name="SANTA OLALLA DEL CALA | 38000.00 EUR | filas 316,826"/>
          <p:cNvSpPr/>
          <p:nvPr/>
        </p:nvSpPr>
        <p:spPr>
          <a:xfrm>
            <a:off x="2926140" y="4280312"/>
            <a:ext cx="40019" cy="40019"/>
          </a:xfrm>
          <a:prstGeom prst="ellipse">
            <a:avLst/>
          </a:prstGeom>
          <a:solidFill>
            <a:srgbClr val="ED313E">
              <a:alpha val="62000"/>
            </a:srgbClr>
          </a:solidFill>
          <a:ln>
            <a:noFill/>
          </a:ln>
          <a:effectLst/>
        </p:spPr>
        <p:txBody>
          <a:bodyPr rtlCol="0" anchor="ctr"/>
          <a:lstStyle/>
          <a:p>
            <a:pPr algn="ctr"/>
            <a:endParaRPr/>
          </a:p>
        </p:txBody>
      </p:sp>
      <p:sp>
        <p:nvSpPr>
          <p:cNvPr id="201" name="CAMPILLOS | 37991.92 EUR | filas 340,696,887"/>
          <p:cNvSpPr/>
          <p:nvPr/>
        </p:nvSpPr>
        <p:spPr>
          <a:xfrm>
            <a:off x="3327394" y="4597641"/>
            <a:ext cx="40014" cy="40014"/>
          </a:xfrm>
          <a:prstGeom prst="ellipse">
            <a:avLst/>
          </a:prstGeom>
          <a:solidFill>
            <a:srgbClr val="ED313E">
              <a:alpha val="62000"/>
            </a:srgbClr>
          </a:solidFill>
          <a:ln>
            <a:noFill/>
          </a:ln>
          <a:effectLst/>
        </p:spPr>
        <p:txBody>
          <a:bodyPr rtlCol="0" anchor="ctr"/>
          <a:lstStyle/>
          <a:p>
            <a:pPr algn="ctr"/>
            <a:endParaRPr/>
          </a:p>
        </p:txBody>
      </p:sp>
      <p:sp>
        <p:nvSpPr>
          <p:cNvPr id="202" name="VALDÉS | 37444.69 EUR | filas 710,880"/>
          <p:cNvSpPr/>
          <p:nvPr/>
        </p:nvSpPr>
        <p:spPr>
          <a:xfrm>
            <a:off x="2861379" y="2112778"/>
            <a:ext cx="39725" cy="39725"/>
          </a:xfrm>
          <a:prstGeom prst="ellipse">
            <a:avLst/>
          </a:prstGeom>
          <a:solidFill>
            <a:srgbClr val="ED313E">
              <a:alpha val="62000"/>
            </a:srgbClr>
          </a:solidFill>
          <a:ln>
            <a:noFill/>
          </a:ln>
          <a:effectLst/>
        </p:spPr>
        <p:txBody>
          <a:bodyPr rtlCol="0" anchor="ctr"/>
          <a:lstStyle/>
          <a:p>
            <a:pPr algn="ctr"/>
            <a:endParaRPr/>
          </a:p>
        </p:txBody>
      </p:sp>
      <p:sp>
        <p:nvSpPr>
          <p:cNvPr id="203" name="SANT JOAN DE VILATORRADA | 37368.43 EUR | filas 653"/>
          <p:cNvSpPr/>
          <p:nvPr/>
        </p:nvSpPr>
        <p:spPr>
          <a:xfrm>
            <a:off x="5286585" y="2810242"/>
            <a:ext cx="39685" cy="39685"/>
          </a:xfrm>
          <a:prstGeom prst="ellipse">
            <a:avLst/>
          </a:prstGeom>
          <a:solidFill>
            <a:srgbClr val="ED313E">
              <a:alpha val="62000"/>
            </a:srgbClr>
          </a:solidFill>
          <a:ln>
            <a:noFill/>
          </a:ln>
          <a:effectLst/>
        </p:spPr>
        <p:txBody>
          <a:bodyPr rtlCol="0" anchor="ctr"/>
          <a:lstStyle/>
          <a:p>
            <a:pPr algn="ctr"/>
            <a:endParaRPr/>
          </a:p>
        </p:txBody>
      </p:sp>
      <p:sp>
        <p:nvSpPr>
          <p:cNvPr id="204" name="TEMBLEQUE | 37054.90 EUR | filas 421,425"/>
          <p:cNvSpPr/>
          <p:nvPr/>
        </p:nvSpPr>
        <p:spPr>
          <a:xfrm>
            <a:off x="3727262" y="3604873"/>
            <a:ext cx="39518" cy="39518"/>
          </a:xfrm>
          <a:prstGeom prst="ellipse">
            <a:avLst/>
          </a:prstGeom>
          <a:solidFill>
            <a:srgbClr val="ED313E">
              <a:alpha val="62000"/>
            </a:srgbClr>
          </a:solidFill>
          <a:ln>
            <a:noFill/>
          </a:ln>
          <a:effectLst/>
        </p:spPr>
        <p:txBody>
          <a:bodyPr rtlCol="0" anchor="ctr"/>
          <a:lstStyle/>
          <a:p>
            <a:pPr algn="ctr"/>
            <a:endParaRPr/>
          </a:p>
        </p:txBody>
      </p:sp>
      <p:sp>
        <p:nvSpPr>
          <p:cNvPr id="205" name="ESPARTINAS | 36951.00 EUR | filas 109,291"/>
          <p:cNvSpPr/>
          <p:nvPr/>
        </p:nvSpPr>
        <p:spPr>
          <a:xfrm>
            <a:off x="2957699" y="4475810"/>
            <a:ext cx="39462" cy="39462"/>
          </a:xfrm>
          <a:prstGeom prst="ellipse">
            <a:avLst/>
          </a:prstGeom>
          <a:solidFill>
            <a:srgbClr val="ED313E">
              <a:alpha val="62000"/>
            </a:srgbClr>
          </a:solidFill>
          <a:ln>
            <a:noFill/>
          </a:ln>
          <a:effectLst/>
        </p:spPr>
        <p:txBody>
          <a:bodyPr rtlCol="0" anchor="ctr"/>
          <a:lstStyle/>
          <a:p>
            <a:pPr algn="ctr"/>
            <a:endParaRPr/>
          </a:p>
        </p:txBody>
      </p:sp>
      <p:sp>
        <p:nvSpPr>
          <p:cNvPr id="206" name="CÁDIZ | 36800.00 EUR | filas 58,59"/>
          <p:cNvSpPr/>
          <p:nvPr/>
        </p:nvSpPr>
        <p:spPr>
          <a:xfrm>
            <a:off x="2907793" y="4788590"/>
            <a:ext cx="39382" cy="39382"/>
          </a:xfrm>
          <a:prstGeom prst="ellipse">
            <a:avLst/>
          </a:prstGeom>
          <a:solidFill>
            <a:srgbClr val="ED313E">
              <a:alpha val="62000"/>
            </a:srgbClr>
          </a:solidFill>
          <a:ln>
            <a:noFill/>
          </a:ln>
          <a:effectLst/>
        </p:spPr>
        <p:txBody>
          <a:bodyPr rtlCol="0" anchor="ctr"/>
          <a:lstStyle/>
          <a:p>
            <a:pPr algn="ctr"/>
            <a:endParaRPr/>
          </a:p>
        </p:txBody>
      </p:sp>
      <p:sp>
        <p:nvSpPr>
          <p:cNvPr id="207" name="ALCAÑIZ | 35952.75 EUR | filas 16,355,356,376"/>
          <p:cNvSpPr/>
          <p:nvPr/>
        </p:nvSpPr>
        <p:spPr>
          <a:xfrm>
            <a:off x="4717965" y="3083741"/>
            <a:ext cx="38926" cy="38926"/>
          </a:xfrm>
          <a:prstGeom prst="ellipse">
            <a:avLst/>
          </a:prstGeom>
          <a:solidFill>
            <a:srgbClr val="ED313E">
              <a:alpha val="62000"/>
            </a:srgbClr>
          </a:solidFill>
          <a:ln>
            <a:noFill/>
          </a:ln>
          <a:effectLst/>
        </p:spPr>
        <p:txBody>
          <a:bodyPr rtlCol="0" anchor="ctr"/>
          <a:lstStyle/>
          <a:p>
            <a:pPr algn="ctr"/>
            <a:endParaRPr/>
          </a:p>
        </p:txBody>
      </p:sp>
      <p:sp>
        <p:nvSpPr>
          <p:cNvPr id="208" name="MADRID | 35828.10 EUR | filas 3,4"/>
          <p:cNvSpPr/>
          <p:nvPr/>
        </p:nvSpPr>
        <p:spPr>
          <a:xfrm>
            <a:off x="3672243" y="3328559"/>
            <a:ext cx="38858" cy="38858"/>
          </a:xfrm>
          <a:prstGeom prst="ellipse">
            <a:avLst/>
          </a:prstGeom>
          <a:solidFill>
            <a:srgbClr val="ED313E">
              <a:alpha val="62000"/>
            </a:srgbClr>
          </a:solidFill>
          <a:ln>
            <a:noFill/>
          </a:ln>
          <a:effectLst/>
        </p:spPr>
        <p:txBody>
          <a:bodyPr rtlCol="0" anchor="ctr"/>
          <a:lstStyle/>
          <a:p>
            <a:pPr algn="ctr"/>
            <a:endParaRPr/>
          </a:p>
        </p:txBody>
      </p:sp>
      <p:sp>
        <p:nvSpPr>
          <p:cNvPr id="209" name="ALZIRA | 35800.00 EUR | filas 31"/>
          <p:cNvSpPr/>
          <p:nvPr/>
        </p:nvSpPr>
        <p:spPr>
          <a:xfrm>
            <a:off x="4627423" y="3812930"/>
            <a:ext cx="38843" cy="38843"/>
          </a:xfrm>
          <a:prstGeom prst="ellipse">
            <a:avLst/>
          </a:prstGeom>
          <a:solidFill>
            <a:srgbClr val="ED313E">
              <a:alpha val="62000"/>
            </a:srgbClr>
          </a:solidFill>
          <a:ln>
            <a:noFill/>
          </a:ln>
          <a:effectLst/>
        </p:spPr>
        <p:txBody>
          <a:bodyPr rtlCol="0" anchor="ctr"/>
          <a:lstStyle/>
          <a:p>
            <a:pPr algn="ctr"/>
            <a:endParaRPr/>
          </a:p>
        </p:txBody>
      </p:sp>
      <p:sp>
        <p:nvSpPr>
          <p:cNvPr id="210" name="SAN ISIDRO | 35781.44 EUR | filas 206,580,593,604"/>
          <p:cNvSpPr/>
          <p:nvPr/>
        </p:nvSpPr>
        <p:spPr>
          <a:xfrm>
            <a:off x="4504601" y="4182468"/>
            <a:ext cx="38833" cy="38833"/>
          </a:xfrm>
          <a:prstGeom prst="ellipse">
            <a:avLst/>
          </a:prstGeom>
          <a:solidFill>
            <a:srgbClr val="ED313E">
              <a:alpha val="62000"/>
            </a:srgbClr>
          </a:solidFill>
          <a:ln>
            <a:noFill/>
          </a:ln>
          <a:effectLst/>
        </p:spPr>
        <p:txBody>
          <a:bodyPr rtlCol="0" anchor="ctr"/>
          <a:lstStyle/>
          <a:p>
            <a:pPr algn="ctr"/>
            <a:endParaRPr/>
          </a:p>
        </p:txBody>
      </p:sp>
      <p:sp>
        <p:nvSpPr>
          <p:cNvPr id="211" name="ENGUERA | 35707.96 EUR | filas 572"/>
          <p:cNvSpPr/>
          <p:nvPr/>
        </p:nvSpPr>
        <p:spPr>
          <a:xfrm>
            <a:off x="4555012" y="3878645"/>
            <a:ext cx="38793" cy="38793"/>
          </a:xfrm>
          <a:prstGeom prst="ellipse">
            <a:avLst/>
          </a:prstGeom>
          <a:solidFill>
            <a:srgbClr val="ED313E">
              <a:alpha val="62000"/>
            </a:srgbClr>
          </a:solidFill>
          <a:ln>
            <a:noFill/>
          </a:ln>
          <a:effectLst/>
        </p:spPr>
        <p:txBody>
          <a:bodyPr rtlCol="0" anchor="ctr"/>
          <a:lstStyle/>
          <a:p>
            <a:pPr algn="ctr"/>
            <a:endParaRPr/>
          </a:p>
        </p:txBody>
      </p:sp>
      <p:sp>
        <p:nvSpPr>
          <p:cNvPr id="212" name="BENAOCAZ | 35446.43 EUR | filas 42,97,797"/>
          <p:cNvSpPr/>
          <p:nvPr/>
        </p:nvSpPr>
        <p:spPr>
          <a:xfrm>
            <a:off x="3164042" y="4726079"/>
            <a:ext cx="38651" cy="38651"/>
          </a:xfrm>
          <a:prstGeom prst="ellipse">
            <a:avLst/>
          </a:prstGeom>
          <a:solidFill>
            <a:srgbClr val="ED313E">
              <a:alpha val="62000"/>
            </a:srgbClr>
          </a:solidFill>
          <a:ln>
            <a:noFill/>
          </a:ln>
          <a:effectLst/>
        </p:spPr>
        <p:txBody>
          <a:bodyPr rtlCol="0" anchor="ctr"/>
          <a:lstStyle/>
          <a:p>
            <a:pPr algn="ctr"/>
            <a:endParaRPr/>
          </a:p>
        </p:txBody>
      </p:sp>
      <p:sp>
        <p:nvSpPr>
          <p:cNvPr id="213" name="FUENTEBELLA (ÁGREDA) | 35050.27 EUR | filas 663,896"/>
          <p:cNvSpPr/>
          <p:nvPr/>
        </p:nvSpPr>
        <p:spPr>
          <a:xfrm>
            <a:off x="4123942" y="2698429"/>
            <a:ext cx="38434" cy="38434"/>
          </a:xfrm>
          <a:prstGeom prst="ellipse">
            <a:avLst/>
          </a:prstGeom>
          <a:solidFill>
            <a:srgbClr val="ED313E">
              <a:alpha val="62000"/>
            </a:srgbClr>
          </a:solidFill>
          <a:ln>
            <a:noFill/>
          </a:ln>
          <a:effectLst/>
        </p:spPr>
        <p:txBody>
          <a:bodyPr rtlCol="0" anchor="ctr"/>
          <a:lstStyle/>
          <a:p>
            <a:pPr algn="ctr"/>
            <a:endParaRPr/>
          </a:p>
        </p:txBody>
      </p:sp>
      <p:sp>
        <p:nvSpPr>
          <p:cNvPr id="214" name="MONTILLA | 35000.00 EUR | filas 303"/>
          <p:cNvSpPr/>
          <p:nvPr/>
        </p:nvSpPr>
        <p:spPr>
          <a:xfrm>
            <a:off x="3393928" y="4400020"/>
            <a:ext cx="38406" cy="38406"/>
          </a:xfrm>
          <a:prstGeom prst="ellipse">
            <a:avLst/>
          </a:prstGeom>
          <a:solidFill>
            <a:srgbClr val="ED313E">
              <a:alpha val="62000"/>
            </a:srgbClr>
          </a:solidFill>
          <a:ln>
            <a:noFill/>
          </a:ln>
          <a:effectLst/>
        </p:spPr>
        <p:txBody>
          <a:bodyPr rtlCol="0" anchor="ctr"/>
          <a:lstStyle/>
          <a:p>
            <a:pPr algn="ctr"/>
            <a:endParaRPr/>
          </a:p>
        </p:txBody>
      </p:sp>
      <p:sp>
        <p:nvSpPr>
          <p:cNvPr id="215" name="GÜEJAR SIERRA | 35000.00 EUR | filas 695"/>
          <p:cNvSpPr/>
          <p:nvPr/>
        </p:nvSpPr>
        <p:spPr>
          <a:xfrm>
            <a:off x="3746371" y="4557970"/>
            <a:ext cx="38406" cy="38406"/>
          </a:xfrm>
          <a:prstGeom prst="ellipse">
            <a:avLst/>
          </a:prstGeom>
          <a:solidFill>
            <a:srgbClr val="ED313E">
              <a:alpha val="62000"/>
            </a:srgbClr>
          </a:solidFill>
          <a:ln>
            <a:noFill/>
          </a:ln>
          <a:effectLst/>
        </p:spPr>
        <p:txBody>
          <a:bodyPr rtlCol="0" anchor="ctr"/>
          <a:lstStyle/>
          <a:p>
            <a:pPr algn="ctr"/>
            <a:endParaRPr/>
          </a:p>
        </p:txBody>
      </p:sp>
      <p:sp>
        <p:nvSpPr>
          <p:cNvPr id="216" name="PRADES | 34388.95 EUR | filas 469,473"/>
          <p:cNvSpPr/>
          <p:nvPr/>
        </p:nvSpPr>
        <p:spPr>
          <a:xfrm>
            <a:off x="5047714" y="2982868"/>
            <a:ext cx="38070" cy="38070"/>
          </a:xfrm>
          <a:prstGeom prst="ellipse">
            <a:avLst/>
          </a:prstGeom>
          <a:solidFill>
            <a:srgbClr val="ED313E">
              <a:alpha val="62000"/>
            </a:srgbClr>
          </a:solidFill>
          <a:ln>
            <a:noFill/>
          </a:ln>
          <a:effectLst/>
        </p:spPr>
        <p:txBody>
          <a:bodyPr rtlCol="0" anchor="ctr"/>
          <a:lstStyle/>
          <a:p>
            <a:pPr algn="ctr"/>
            <a:endParaRPr/>
          </a:p>
        </p:txBody>
      </p:sp>
      <p:sp>
        <p:nvSpPr>
          <p:cNvPr id="217" name="SANT LLORENÇ DES CARDASSAR | 34250.00 EUR | filas 216,217,624"/>
          <p:cNvSpPr/>
          <p:nvPr/>
        </p:nvSpPr>
        <p:spPr>
          <a:xfrm>
            <a:off x="5723397" y="3637806"/>
            <a:ext cx="37993" cy="37993"/>
          </a:xfrm>
          <a:prstGeom prst="ellipse">
            <a:avLst/>
          </a:prstGeom>
          <a:solidFill>
            <a:srgbClr val="ED313E">
              <a:alpha val="62000"/>
            </a:srgbClr>
          </a:solidFill>
          <a:ln>
            <a:noFill/>
          </a:ln>
          <a:effectLst/>
        </p:spPr>
        <p:txBody>
          <a:bodyPr rtlCol="0" anchor="ctr"/>
          <a:lstStyle/>
          <a:p>
            <a:pPr algn="ctr"/>
            <a:endParaRPr/>
          </a:p>
        </p:txBody>
      </p:sp>
      <p:sp>
        <p:nvSpPr>
          <p:cNvPr id="218" name="GUAREÑA | 34000.00 EUR | filas 258"/>
          <p:cNvSpPr/>
          <p:nvPr/>
        </p:nvSpPr>
        <p:spPr>
          <a:xfrm>
            <a:off x="2965042" y="3924221"/>
            <a:ext cx="37854" cy="37854"/>
          </a:xfrm>
          <a:prstGeom prst="ellipse">
            <a:avLst/>
          </a:prstGeom>
          <a:solidFill>
            <a:srgbClr val="ED313E">
              <a:alpha val="62000"/>
            </a:srgbClr>
          </a:solidFill>
          <a:ln>
            <a:noFill/>
          </a:ln>
          <a:effectLst/>
        </p:spPr>
        <p:txBody>
          <a:bodyPr rtlCol="0" anchor="ctr"/>
          <a:lstStyle/>
          <a:p>
            <a:pPr algn="ctr"/>
            <a:endParaRPr/>
          </a:p>
        </p:txBody>
      </p:sp>
      <p:sp>
        <p:nvSpPr>
          <p:cNvPr id="219" name="SAN JOSÉ DEL VALLE | 32582.10 EUR | filas 314,341,825"/>
          <p:cNvSpPr/>
          <p:nvPr/>
        </p:nvSpPr>
        <p:spPr>
          <a:xfrm>
            <a:off x="3054128" y="4761964"/>
            <a:ext cx="37056" cy="37056"/>
          </a:xfrm>
          <a:prstGeom prst="ellipse">
            <a:avLst/>
          </a:prstGeom>
          <a:solidFill>
            <a:srgbClr val="ED313E">
              <a:alpha val="62000"/>
            </a:srgbClr>
          </a:solidFill>
          <a:ln>
            <a:noFill/>
          </a:ln>
          <a:effectLst/>
        </p:spPr>
        <p:txBody>
          <a:bodyPr rtlCol="0" anchor="ctr"/>
          <a:lstStyle/>
          <a:p>
            <a:pPr algn="ctr"/>
            <a:endParaRPr/>
          </a:p>
        </p:txBody>
      </p:sp>
      <p:sp>
        <p:nvSpPr>
          <p:cNvPr id="220" name="CAMPILLO, EL | 32200.00 EUR | filas 63,64"/>
          <p:cNvSpPr/>
          <p:nvPr/>
        </p:nvSpPr>
        <p:spPr>
          <a:xfrm>
            <a:off x="2810126" y="4361141"/>
            <a:ext cx="36838" cy="36838"/>
          </a:xfrm>
          <a:prstGeom prst="ellipse">
            <a:avLst/>
          </a:prstGeom>
          <a:solidFill>
            <a:srgbClr val="ED313E">
              <a:alpha val="62000"/>
            </a:srgbClr>
          </a:solidFill>
          <a:ln>
            <a:noFill/>
          </a:ln>
          <a:effectLst/>
        </p:spPr>
        <p:txBody>
          <a:bodyPr rtlCol="0" anchor="ctr"/>
          <a:lstStyle/>
          <a:p>
            <a:pPr algn="ctr"/>
            <a:endParaRPr/>
          </a:p>
        </p:txBody>
      </p:sp>
      <p:sp>
        <p:nvSpPr>
          <p:cNvPr id="221" name="RIANXO | 31967.30 EUR | filas 737"/>
          <p:cNvSpPr/>
          <p:nvPr/>
        </p:nvSpPr>
        <p:spPr>
          <a:xfrm>
            <a:off x="2167148" y="2453046"/>
            <a:ext cx="36705" cy="36705"/>
          </a:xfrm>
          <a:prstGeom prst="ellipse">
            <a:avLst/>
          </a:prstGeom>
          <a:solidFill>
            <a:srgbClr val="ED313E">
              <a:alpha val="62000"/>
            </a:srgbClr>
          </a:solidFill>
          <a:ln>
            <a:noFill/>
          </a:ln>
          <a:effectLst/>
        </p:spPr>
        <p:txBody>
          <a:bodyPr rtlCol="0" anchor="ctr"/>
          <a:lstStyle/>
          <a:p>
            <a:pPr algn="ctr"/>
            <a:endParaRPr/>
          </a:p>
        </p:txBody>
      </p:sp>
      <p:sp>
        <p:nvSpPr>
          <p:cNvPr id="222" name="SINGRA | 31853.50 EUR | filas 709,910"/>
          <p:cNvSpPr/>
          <p:nvPr/>
        </p:nvSpPr>
        <p:spPr>
          <a:xfrm>
            <a:off x="4372767" y="3238155"/>
            <a:ext cx="36640" cy="36640"/>
          </a:xfrm>
          <a:prstGeom prst="ellipse">
            <a:avLst/>
          </a:prstGeom>
          <a:solidFill>
            <a:srgbClr val="ED313E">
              <a:alpha val="62000"/>
            </a:srgbClr>
          </a:solidFill>
          <a:ln>
            <a:noFill/>
          </a:ln>
          <a:effectLst/>
        </p:spPr>
        <p:txBody>
          <a:bodyPr rtlCol="0" anchor="ctr"/>
          <a:lstStyle/>
          <a:p>
            <a:pPr algn="ctr"/>
            <a:endParaRPr/>
          </a:p>
        </p:txBody>
      </p:sp>
      <p:sp>
        <p:nvSpPr>
          <p:cNvPr id="223" name="BERLANGA | 31633.05 EUR | filas 798,881"/>
          <p:cNvSpPr/>
          <p:nvPr/>
        </p:nvSpPr>
        <p:spPr>
          <a:xfrm>
            <a:off x="3045152" y="4141831"/>
            <a:ext cx="36512" cy="36512"/>
          </a:xfrm>
          <a:prstGeom prst="ellipse">
            <a:avLst/>
          </a:prstGeom>
          <a:solidFill>
            <a:srgbClr val="ED313E">
              <a:alpha val="62000"/>
            </a:srgbClr>
          </a:solidFill>
          <a:ln>
            <a:noFill/>
          </a:ln>
          <a:effectLst/>
        </p:spPr>
        <p:txBody>
          <a:bodyPr rtlCol="0" anchor="ctr"/>
          <a:lstStyle/>
          <a:p>
            <a:pPr algn="ctr"/>
            <a:endParaRPr/>
          </a:p>
        </p:txBody>
      </p:sp>
      <p:sp>
        <p:nvSpPr>
          <p:cNvPr id="224" name="GRIEGOS | 31326.68 EUR | filas 124,125,126,670"/>
          <p:cNvSpPr/>
          <p:nvPr/>
        </p:nvSpPr>
        <p:spPr>
          <a:xfrm>
            <a:off x="4255253" y="3326780"/>
            <a:ext cx="36335" cy="36335"/>
          </a:xfrm>
          <a:prstGeom prst="ellipse">
            <a:avLst/>
          </a:prstGeom>
          <a:solidFill>
            <a:srgbClr val="ED313E">
              <a:alpha val="62000"/>
            </a:srgbClr>
          </a:solidFill>
          <a:ln>
            <a:noFill/>
          </a:ln>
          <a:effectLst/>
        </p:spPr>
        <p:txBody>
          <a:bodyPr rtlCol="0" anchor="ctr"/>
          <a:lstStyle/>
          <a:p>
            <a:pPr algn="ctr"/>
            <a:endParaRPr/>
          </a:p>
        </p:txBody>
      </p:sp>
      <p:sp>
        <p:nvSpPr>
          <p:cNvPr id="225" name="RIVAS (EJEA DE LOS CABALLEROS) | 30698.00 EUR | filas 199,200,369"/>
          <p:cNvSpPr/>
          <p:nvPr/>
        </p:nvSpPr>
        <p:spPr>
          <a:xfrm>
            <a:off x="4425099" y="2645911"/>
            <a:ext cx="35969" cy="35969"/>
          </a:xfrm>
          <a:prstGeom prst="ellipse">
            <a:avLst/>
          </a:prstGeom>
          <a:solidFill>
            <a:srgbClr val="ED313E">
              <a:alpha val="62000"/>
            </a:srgbClr>
          </a:solidFill>
          <a:ln>
            <a:noFill/>
          </a:ln>
          <a:effectLst/>
        </p:spPr>
        <p:txBody>
          <a:bodyPr rtlCol="0" anchor="ctr"/>
          <a:lstStyle/>
          <a:p>
            <a:pPr algn="ctr"/>
            <a:endParaRPr/>
          </a:p>
        </p:txBody>
      </p:sp>
      <p:sp>
        <p:nvSpPr>
          <p:cNvPr id="226" name="MIRAVET | 30697.70 EUR | filas 730"/>
          <p:cNvSpPr/>
          <p:nvPr/>
        </p:nvSpPr>
        <p:spPr>
          <a:xfrm>
            <a:off x="4934033" y="3090030"/>
            <a:ext cx="35969" cy="35969"/>
          </a:xfrm>
          <a:prstGeom prst="ellipse">
            <a:avLst/>
          </a:prstGeom>
          <a:solidFill>
            <a:srgbClr val="ED313E">
              <a:alpha val="62000"/>
            </a:srgbClr>
          </a:solidFill>
          <a:ln>
            <a:noFill/>
          </a:ln>
          <a:effectLst/>
        </p:spPr>
        <p:txBody>
          <a:bodyPr rtlCol="0" anchor="ctr"/>
          <a:lstStyle/>
          <a:p>
            <a:pPr algn="ctr"/>
            <a:endParaRPr/>
          </a:p>
        </p:txBody>
      </p:sp>
      <p:sp>
        <p:nvSpPr>
          <p:cNvPr id="227" name="PEÑARROYA-PUEBLONUEVO | 30300.00 EUR | filas 187,188"/>
          <p:cNvSpPr/>
          <p:nvPr/>
        </p:nvSpPr>
        <p:spPr>
          <a:xfrm>
            <a:off x="3210588" y="4135550"/>
            <a:ext cx="35735" cy="35735"/>
          </a:xfrm>
          <a:prstGeom prst="ellipse">
            <a:avLst/>
          </a:prstGeom>
          <a:solidFill>
            <a:srgbClr val="ED313E">
              <a:alpha val="62000"/>
            </a:srgbClr>
          </a:solidFill>
          <a:ln>
            <a:noFill/>
          </a:ln>
          <a:effectLst/>
        </p:spPr>
        <p:txBody>
          <a:bodyPr rtlCol="0" anchor="ctr"/>
          <a:lstStyle/>
          <a:p>
            <a:pPr algn="ctr"/>
            <a:endParaRPr/>
          </a:p>
        </p:txBody>
      </p:sp>
      <p:sp>
        <p:nvSpPr>
          <p:cNvPr id="228" name="LENA | 30035.55 EUR | filas 146,401,712"/>
          <p:cNvSpPr/>
          <p:nvPr/>
        </p:nvSpPr>
        <p:spPr>
          <a:xfrm>
            <a:off x="3044133" y="2280313"/>
            <a:ext cx="35578" cy="35578"/>
          </a:xfrm>
          <a:prstGeom prst="ellipse">
            <a:avLst/>
          </a:prstGeom>
          <a:solidFill>
            <a:srgbClr val="ED313E">
              <a:alpha val="62000"/>
            </a:srgbClr>
          </a:solidFill>
          <a:ln>
            <a:noFill/>
          </a:ln>
          <a:effectLst/>
        </p:spPr>
        <p:txBody>
          <a:bodyPr rtlCol="0" anchor="ctr"/>
          <a:lstStyle/>
          <a:p>
            <a:pPr algn="ctr"/>
            <a:endParaRPr/>
          </a:p>
        </p:txBody>
      </p:sp>
      <p:sp>
        <p:nvSpPr>
          <p:cNvPr id="229" name="ARACENA | 30000.00 EUR | filas 116,793"/>
          <p:cNvSpPr/>
          <p:nvPr/>
        </p:nvSpPr>
        <p:spPr>
          <a:xfrm>
            <a:off x="2831409" y="4287860"/>
            <a:ext cx="35558" cy="35558"/>
          </a:xfrm>
          <a:prstGeom prst="ellipse">
            <a:avLst/>
          </a:prstGeom>
          <a:solidFill>
            <a:srgbClr val="ED313E">
              <a:alpha val="62000"/>
            </a:srgbClr>
          </a:solidFill>
          <a:ln>
            <a:noFill/>
          </a:ln>
          <a:effectLst/>
        </p:spPr>
        <p:txBody>
          <a:bodyPr rtlCol="0" anchor="ctr"/>
          <a:lstStyle/>
          <a:p>
            <a:pPr algn="ctr"/>
            <a:endParaRPr/>
          </a:p>
        </p:txBody>
      </p:sp>
      <p:sp>
        <p:nvSpPr>
          <p:cNvPr id="230" name="GOZÓN | 29888.90 EUR | filas 393,880"/>
          <p:cNvSpPr/>
          <p:nvPr/>
        </p:nvSpPr>
        <p:spPr>
          <a:xfrm>
            <a:off x="3056653" y="2066459"/>
            <a:ext cx="35492" cy="35492"/>
          </a:xfrm>
          <a:prstGeom prst="ellipse">
            <a:avLst/>
          </a:prstGeom>
          <a:solidFill>
            <a:srgbClr val="ED313E">
              <a:alpha val="62000"/>
            </a:srgbClr>
          </a:solidFill>
          <a:ln>
            <a:noFill/>
          </a:ln>
          <a:effectLst/>
        </p:spPr>
        <p:txBody>
          <a:bodyPr rtlCol="0" anchor="ctr"/>
          <a:lstStyle/>
          <a:p>
            <a:pPr algn="ctr"/>
            <a:endParaRPr/>
          </a:p>
        </p:txBody>
      </p:sp>
      <p:sp>
        <p:nvSpPr>
          <p:cNvPr id="231" name="GUESÁLAZ/GESALATZ | 29845.08 EUR | filas 638,639,758,768,867"/>
          <p:cNvSpPr/>
          <p:nvPr/>
        </p:nvSpPr>
        <p:spPr>
          <a:xfrm>
            <a:off x="4190717" y="2412284"/>
            <a:ext cx="35466" cy="35466"/>
          </a:xfrm>
          <a:prstGeom prst="ellipse">
            <a:avLst/>
          </a:prstGeom>
          <a:solidFill>
            <a:srgbClr val="ED313E">
              <a:alpha val="62000"/>
            </a:srgbClr>
          </a:solidFill>
          <a:ln>
            <a:noFill/>
          </a:ln>
          <a:effectLst/>
        </p:spPr>
        <p:txBody>
          <a:bodyPr rtlCol="0" anchor="ctr"/>
          <a:lstStyle/>
          <a:p>
            <a:pPr algn="ctr"/>
            <a:endParaRPr/>
          </a:p>
        </p:txBody>
      </p:sp>
      <p:sp>
        <p:nvSpPr>
          <p:cNvPr id="232" name="AGRAMUNT | 29517.95 EUR | filas 472"/>
          <p:cNvSpPr/>
          <p:nvPr/>
        </p:nvSpPr>
        <p:spPr>
          <a:xfrm>
            <a:off x="5081623" y="2796926"/>
            <a:ext cx="35271" cy="35271"/>
          </a:xfrm>
          <a:prstGeom prst="ellipse">
            <a:avLst/>
          </a:prstGeom>
          <a:solidFill>
            <a:srgbClr val="ED313E">
              <a:alpha val="62000"/>
            </a:srgbClr>
          </a:solidFill>
          <a:ln>
            <a:noFill/>
          </a:ln>
          <a:effectLst/>
        </p:spPr>
        <p:txBody>
          <a:bodyPr rtlCol="0" anchor="ctr"/>
          <a:lstStyle/>
          <a:p>
            <a:pPr algn="ctr"/>
            <a:endParaRPr/>
          </a:p>
        </p:txBody>
      </p:sp>
      <p:sp>
        <p:nvSpPr>
          <p:cNvPr id="233" name="ALMONASTER LA REAL | 29500.00 EUR | filas 61,792"/>
          <p:cNvSpPr/>
          <p:nvPr/>
        </p:nvSpPr>
        <p:spPr>
          <a:xfrm>
            <a:off x="2764526" y="4295530"/>
            <a:ext cx="35260" cy="35260"/>
          </a:xfrm>
          <a:prstGeom prst="ellipse">
            <a:avLst/>
          </a:prstGeom>
          <a:solidFill>
            <a:srgbClr val="ED313E">
              <a:alpha val="62000"/>
            </a:srgbClr>
          </a:solidFill>
          <a:ln>
            <a:noFill/>
          </a:ln>
          <a:effectLst/>
        </p:spPr>
        <p:txBody>
          <a:bodyPr rtlCol="0" anchor="ctr"/>
          <a:lstStyle/>
          <a:p>
            <a:pPr algn="ctr"/>
            <a:endParaRPr/>
          </a:p>
        </p:txBody>
      </p:sp>
      <p:sp>
        <p:nvSpPr>
          <p:cNvPr id="234" name="CAÑAVERAL DE LEÓN | 29500.00 EUR | filas 281,801"/>
          <p:cNvSpPr/>
          <p:nvPr/>
        </p:nvSpPr>
        <p:spPr>
          <a:xfrm>
            <a:off x="2840333" y="4242422"/>
            <a:ext cx="35260" cy="35260"/>
          </a:xfrm>
          <a:prstGeom prst="ellipse">
            <a:avLst/>
          </a:prstGeom>
          <a:solidFill>
            <a:srgbClr val="ED313E">
              <a:alpha val="62000"/>
            </a:srgbClr>
          </a:solidFill>
          <a:ln>
            <a:noFill/>
          </a:ln>
          <a:effectLst/>
        </p:spPr>
        <p:txBody>
          <a:bodyPr rtlCol="0" anchor="ctr"/>
          <a:lstStyle/>
          <a:p>
            <a:pPr algn="ctr"/>
            <a:endParaRPr/>
          </a:p>
        </p:txBody>
      </p:sp>
      <p:sp>
        <p:nvSpPr>
          <p:cNvPr id="235" name="TORRELLAS | 29400.00 EUR | filas 232,233"/>
          <p:cNvSpPr/>
          <p:nvPr/>
        </p:nvSpPr>
        <p:spPr>
          <a:xfrm>
            <a:off x="4238707" y="2754075"/>
            <a:ext cx="35200" cy="35200"/>
          </a:xfrm>
          <a:prstGeom prst="ellipse">
            <a:avLst/>
          </a:prstGeom>
          <a:solidFill>
            <a:srgbClr val="ED313E">
              <a:alpha val="62000"/>
            </a:srgbClr>
          </a:solidFill>
          <a:ln>
            <a:noFill/>
          </a:ln>
          <a:effectLst/>
        </p:spPr>
        <p:txBody>
          <a:bodyPr rtlCol="0" anchor="ctr"/>
          <a:lstStyle/>
          <a:p>
            <a:pPr algn="ctr"/>
            <a:endParaRPr/>
          </a:p>
        </p:txBody>
      </p:sp>
      <p:sp>
        <p:nvSpPr>
          <p:cNvPr id="236" name="CORTES DE LA FRONTERA | 29000.00 EUR | filas 803,887"/>
          <p:cNvSpPr/>
          <p:nvPr/>
        </p:nvSpPr>
        <p:spPr>
          <a:xfrm>
            <a:off x="3189252" y="4758860"/>
            <a:ext cx="34960" cy="34960"/>
          </a:xfrm>
          <a:prstGeom prst="ellipse">
            <a:avLst/>
          </a:prstGeom>
          <a:solidFill>
            <a:srgbClr val="ED313E">
              <a:alpha val="62000"/>
            </a:srgbClr>
          </a:solidFill>
          <a:ln>
            <a:noFill/>
          </a:ln>
          <a:effectLst/>
        </p:spPr>
        <p:txBody>
          <a:bodyPr rtlCol="0" anchor="ctr"/>
          <a:lstStyle/>
          <a:p>
            <a:pPr algn="ctr"/>
            <a:endParaRPr/>
          </a:p>
        </p:txBody>
      </p:sp>
      <p:sp>
        <p:nvSpPr>
          <p:cNvPr id="237" name="GAUCÍN | 28991.92 EUR | filas 696,887"/>
          <p:cNvSpPr/>
          <p:nvPr/>
        </p:nvSpPr>
        <p:spPr>
          <a:xfrm>
            <a:off x="3196332" y="4794640"/>
            <a:ext cx="34955" cy="34955"/>
          </a:xfrm>
          <a:prstGeom prst="ellipse">
            <a:avLst/>
          </a:prstGeom>
          <a:solidFill>
            <a:srgbClr val="ED313E">
              <a:alpha val="62000"/>
            </a:srgbClr>
          </a:solidFill>
          <a:ln>
            <a:noFill/>
          </a:ln>
          <a:effectLst/>
        </p:spPr>
        <p:txBody>
          <a:bodyPr rtlCol="0" anchor="ctr"/>
          <a:lstStyle/>
          <a:p>
            <a:pPr algn="ctr"/>
            <a:endParaRPr/>
          </a:p>
        </p:txBody>
      </p:sp>
      <p:sp>
        <p:nvSpPr>
          <p:cNvPr id="238" name="COLMENAR | 28991.92 EUR | filas 696,887"/>
          <p:cNvSpPr/>
          <p:nvPr/>
        </p:nvSpPr>
        <p:spPr>
          <a:xfrm>
            <a:off x="3484757" y="4653264"/>
            <a:ext cx="34955" cy="34955"/>
          </a:xfrm>
          <a:prstGeom prst="ellipse">
            <a:avLst/>
          </a:prstGeom>
          <a:solidFill>
            <a:srgbClr val="ED313E">
              <a:alpha val="62000"/>
            </a:srgbClr>
          </a:solidFill>
          <a:ln>
            <a:noFill/>
          </a:ln>
          <a:effectLst/>
        </p:spPr>
        <p:txBody>
          <a:bodyPr rtlCol="0" anchor="ctr"/>
          <a:lstStyle/>
          <a:p>
            <a:pPr algn="ctr"/>
            <a:endParaRPr/>
          </a:p>
        </p:txBody>
      </p:sp>
      <p:sp>
        <p:nvSpPr>
          <p:cNvPr id="239" name="ANTEQUERA | 28600.00 EUR | filas 33,34"/>
          <p:cNvSpPr/>
          <p:nvPr/>
        </p:nvSpPr>
        <p:spPr>
          <a:xfrm>
            <a:off x="3418558" y="4611243"/>
            <a:ext cx="34718" cy="34718"/>
          </a:xfrm>
          <a:prstGeom prst="ellipse">
            <a:avLst/>
          </a:prstGeom>
          <a:solidFill>
            <a:srgbClr val="ED313E">
              <a:alpha val="62000"/>
            </a:srgbClr>
          </a:solidFill>
          <a:ln>
            <a:noFill/>
          </a:ln>
          <a:effectLst/>
        </p:spPr>
        <p:txBody>
          <a:bodyPr rtlCol="0" anchor="ctr"/>
          <a:lstStyle/>
          <a:p>
            <a:pPr algn="ctr"/>
            <a:endParaRPr/>
          </a:p>
        </p:txBody>
      </p:sp>
      <p:sp>
        <p:nvSpPr>
          <p:cNvPr id="240" name="LUOU (TEO) | 28301.96 EUR | filas 736,903"/>
          <p:cNvSpPr/>
          <p:nvPr/>
        </p:nvSpPr>
        <p:spPr>
          <a:xfrm>
            <a:off x="2237403" y="2393150"/>
            <a:ext cx="34536" cy="34536"/>
          </a:xfrm>
          <a:prstGeom prst="ellipse">
            <a:avLst/>
          </a:prstGeom>
          <a:solidFill>
            <a:srgbClr val="ED313E">
              <a:alpha val="62000"/>
            </a:srgbClr>
          </a:solidFill>
          <a:ln>
            <a:noFill/>
          </a:ln>
          <a:effectLst/>
        </p:spPr>
        <p:txBody>
          <a:bodyPr rtlCol="0" anchor="ctr"/>
          <a:lstStyle/>
          <a:p>
            <a:pPr algn="ctr"/>
            <a:endParaRPr/>
          </a:p>
        </p:txBody>
      </p:sp>
      <p:sp>
        <p:nvSpPr>
          <p:cNvPr id="241" name="CASTRILLÓN | 28125.00 EUR | filas 78,880"/>
          <p:cNvSpPr/>
          <p:nvPr/>
        </p:nvSpPr>
        <p:spPr>
          <a:xfrm>
            <a:off x="3003859" y="2085591"/>
            <a:ext cx="34429" cy="34429"/>
          </a:xfrm>
          <a:prstGeom prst="ellipse">
            <a:avLst/>
          </a:prstGeom>
          <a:solidFill>
            <a:srgbClr val="ED313E">
              <a:alpha val="62000"/>
            </a:srgbClr>
          </a:solidFill>
          <a:ln>
            <a:noFill/>
          </a:ln>
          <a:effectLst/>
        </p:spPr>
        <p:txBody>
          <a:bodyPr rtlCol="0" anchor="ctr"/>
          <a:lstStyle/>
          <a:p>
            <a:pPr algn="ctr"/>
            <a:endParaRPr/>
          </a:p>
        </p:txBody>
      </p:sp>
      <p:sp>
        <p:nvSpPr>
          <p:cNvPr id="242" name="CÁRTAMA | 28000.00 EUR | filas 72,73"/>
          <p:cNvSpPr/>
          <p:nvPr/>
        </p:nvSpPr>
        <p:spPr>
          <a:xfrm>
            <a:off x="3398198" y="4724856"/>
            <a:ext cx="34352" cy="34352"/>
          </a:xfrm>
          <a:prstGeom prst="ellipse">
            <a:avLst/>
          </a:prstGeom>
          <a:solidFill>
            <a:srgbClr val="ED313E">
              <a:alpha val="62000"/>
            </a:srgbClr>
          </a:solidFill>
          <a:ln>
            <a:noFill/>
          </a:ln>
          <a:effectLst/>
        </p:spPr>
        <p:txBody>
          <a:bodyPr rtlCol="0" anchor="ctr"/>
          <a:lstStyle/>
          <a:p>
            <a:pPr algn="ctr"/>
            <a:endParaRPr/>
          </a:p>
        </p:txBody>
      </p:sp>
      <p:sp>
        <p:nvSpPr>
          <p:cNvPr id="243" name="CUEVAS DEL VALLE | 28000.00 EUR | filas 92,288"/>
          <p:cNvSpPr/>
          <p:nvPr/>
        </p:nvSpPr>
        <p:spPr>
          <a:xfrm>
            <a:off x="3287627" y="3379046"/>
            <a:ext cx="34352" cy="34352"/>
          </a:xfrm>
          <a:prstGeom prst="ellipse">
            <a:avLst/>
          </a:prstGeom>
          <a:solidFill>
            <a:srgbClr val="ED313E">
              <a:alpha val="62000"/>
            </a:srgbClr>
          </a:solidFill>
          <a:ln>
            <a:noFill/>
          </a:ln>
          <a:effectLst/>
        </p:spPr>
        <p:txBody>
          <a:bodyPr rtlCol="0" anchor="ctr"/>
          <a:lstStyle/>
          <a:p>
            <a:pPr algn="ctr"/>
            <a:endParaRPr/>
          </a:p>
        </p:txBody>
      </p:sp>
      <p:sp>
        <p:nvSpPr>
          <p:cNvPr id="244" name="ALCALÁ DEL VALLE | 27571.42 EUR | filas 14,15,97"/>
          <p:cNvSpPr/>
          <p:nvPr/>
        </p:nvSpPr>
        <p:spPr>
          <a:xfrm>
            <a:off x="3239451" y="4653615"/>
            <a:ext cx="34088" cy="34088"/>
          </a:xfrm>
          <a:prstGeom prst="ellipse">
            <a:avLst/>
          </a:prstGeom>
          <a:solidFill>
            <a:srgbClr val="ED313E">
              <a:alpha val="62000"/>
            </a:srgbClr>
          </a:solidFill>
          <a:ln>
            <a:noFill/>
          </a:ln>
          <a:effectLst/>
        </p:spPr>
        <p:txBody>
          <a:bodyPr rtlCol="0" anchor="ctr"/>
          <a:lstStyle/>
          <a:p>
            <a:pPr algn="ctr"/>
            <a:endParaRPr/>
          </a:p>
        </p:txBody>
      </p:sp>
      <p:sp>
        <p:nvSpPr>
          <p:cNvPr id="245" name="PUERTO DE SANTA MARÍA | 27500.00 EUR | filas 333"/>
          <p:cNvSpPr/>
          <p:nvPr/>
        </p:nvSpPr>
        <p:spPr>
          <a:xfrm>
            <a:off x="2920486" y="4751107"/>
            <a:ext cx="34044" cy="34044"/>
          </a:xfrm>
          <a:prstGeom prst="ellipse">
            <a:avLst/>
          </a:prstGeom>
          <a:solidFill>
            <a:srgbClr val="ED313E">
              <a:alpha val="62000"/>
            </a:srgbClr>
          </a:solidFill>
          <a:ln>
            <a:noFill/>
          </a:ln>
          <a:effectLst/>
        </p:spPr>
        <p:txBody>
          <a:bodyPr rtlCol="0" anchor="ctr"/>
          <a:lstStyle/>
          <a:p>
            <a:pPr algn="ctr"/>
            <a:endParaRPr/>
          </a:p>
        </p:txBody>
      </p:sp>
      <p:sp>
        <p:nvSpPr>
          <p:cNvPr id="246" name="CHIPIONA | 27500.00 EUR | filas 333"/>
          <p:cNvSpPr/>
          <p:nvPr/>
        </p:nvSpPr>
        <p:spPr>
          <a:xfrm>
            <a:off x="2869698" y="4716105"/>
            <a:ext cx="34044" cy="34044"/>
          </a:xfrm>
          <a:prstGeom prst="ellipse">
            <a:avLst/>
          </a:prstGeom>
          <a:solidFill>
            <a:srgbClr val="ED313E">
              <a:alpha val="62000"/>
            </a:srgbClr>
          </a:solidFill>
          <a:ln>
            <a:noFill/>
          </a:ln>
          <a:effectLst/>
        </p:spPr>
        <p:txBody>
          <a:bodyPr rtlCol="0" anchor="ctr"/>
          <a:lstStyle/>
          <a:p>
            <a:pPr algn="ctr"/>
            <a:endParaRPr/>
          </a:p>
        </p:txBody>
      </p:sp>
      <p:sp>
        <p:nvSpPr>
          <p:cNvPr id="247" name="SAN FERNANDO | 27489.58 EUR | filas 205"/>
          <p:cNvSpPr/>
          <p:nvPr/>
        </p:nvSpPr>
        <p:spPr>
          <a:xfrm>
            <a:off x="2938168" y="4814916"/>
            <a:ext cx="34038" cy="34038"/>
          </a:xfrm>
          <a:prstGeom prst="ellipse">
            <a:avLst/>
          </a:prstGeom>
          <a:solidFill>
            <a:srgbClr val="ED313E">
              <a:alpha val="62000"/>
            </a:srgbClr>
          </a:solidFill>
          <a:ln>
            <a:noFill/>
          </a:ln>
          <a:effectLst/>
        </p:spPr>
        <p:txBody>
          <a:bodyPr rtlCol="0" anchor="ctr"/>
          <a:lstStyle/>
          <a:p>
            <a:pPr algn="ctr"/>
            <a:endParaRPr/>
          </a:p>
        </p:txBody>
      </p:sp>
      <p:sp>
        <p:nvSpPr>
          <p:cNvPr id="248" name="REINA | 27150.00 EUR | filas 312,820"/>
          <p:cNvSpPr/>
          <p:nvPr/>
        </p:nvSpPr>
        <p:spPr>
          <a:xfrm>
            <a:off x="3011767" y="4178961"/>
            <a:ext cx="33826" cy="33826"/>
          </a:xfrm>
          <a:prstGeom prst="ellipse">
            <a:avLst/>
          </a:prstGeom>
          <a:solidFill>
            <a:srgbClr val="ED313E">
              <a:alpha val="62000"/>
            </a:srgbClr>
          </a:solidFill>
          <a:ln>
            <a:noFill/>
          </a:ln>
          <a:effectLst/>
        </p:spPr>
        <p:txBody>
          <a:bodyPr rtlCol="0" anchor="ctr"/>
          <a:lstStyle/>
          <a:p>
            <a:pPr algn="ctr"/>
            <a:endParaRPr/>
          </a:p>
        </p:txBody>
      </p:sp>
      <p:sp>
        <p:nvSpPr>
          <p:cNvPr id="249" name="UBRIQUE | 27030.14 EUR | filas 42,327,697,888"/>
          <p:cNvSpPr/>
          <p:nvPr/>
        </p:nvSpPr>
        <p:spPr>
          <a:xfrm>
            <a:off x="3158830" y="4737152"/>
            <a:ext cx="33751" cy="33751"/>
          </a:xfrm>
          <a:prstGeom prst="ellipse">
            <a:avLst/>
          </a:prstGeom>
          <a:solidFill>
            <a:srgbClr val="ED313E">
              <a:alpha val="62000"/>
            </a:srgbClr>
          </a:solidFill>
          <a:ln>
            <a:noFill/>
          </a:ln>
          <a:effectLst/>
        </p:spPr>
        <p:txBody>
          <a:bodyPr rtlCol="0" anchor="ctr"/>
          <a:lstStyle/>
          <a:p>
            <a:pPr algn="ctr"/>
            <a:endParaRPr/>
          </a:p>
        </p:txBody>
      </p:sp>
      <p:sp>
        <p:nvSpPr>
          <p:cNvPr id="250" name="VIANA DO BOLO | 26667.68 EUR | filas 498,739"/>
          <p:cNvSpPr/>
          <p:nvPr/>
        </p:nvSpPr>
        <p:spPr>
          <a:xfrm>
            <a:off x="2669264" y="2642335"/>
            <a:ext cx="33524" cy="33524"/>
          </a:xfrm>
          <a:prstGeom prst="ellipse">
            <a:avLst/>
          </a:prstGeom>
          <a:solidFill>
            <a:srgbClr val="ED313E">
              <a:alpha val="62000"/>
            </a:srgbClr>
          </a:solidFill>
          <a:ln>
            <a:noFill/>
          </a:ln>
          <a:effectLst/>
        </p:spPr>
        <p:txBody>
          <a:bodyPr rtlCol="0" anchor="ctr"/>
          <a:lstStyle/>
          <a:p>
            <a:pPr algn="ctr"/>
            <a:endParaRPr/>
          </a:p>
        </p:txBody>
      </p:sp>
      <p:sp>
        <p:nvSpPr>
          <p:cNvPr id="251" name="SAN CRISTÓBAL DE LA LAGUNA | 26537.07 EUR | filas 278,682"/>
          <p:cNvSpPr/>
          <p:nvPr/>
        </p:nvSpPr>
        <p:spPr>
          <a:xfrm>
            <a:off x="1040660" y="4645527"/>
            <a:ext cx="33442" cy="33442"/>
          </a:xfrm>
          <a:prstGeom prst="ellipse">
            <a:avLst/>
          </a:prstGeom>
          <a:solidFill>
            <a:srgbClr val="ED313E">
              <a:alpha val="62000"/>
            </a:srgbClr>
          </a:solidFill>
          <a:ln>
            <a:noFill/>
          </a:ln>
          <a:effectLst/>
        </p:spPr>
        <p:txBody>
          <a:bodyPr rtlCol="0" anchor="ctr"/>
          <a:lstStyle/>
          <a:p>
            <a:pPr algn="ctr"/>
            <a:endParaRPr/>
          </a:p>
        </p:txBody>
      </p:sp>
      <p:sp>
        <p:nvSpPr>
          <p:cNvPr id="252" name="ORDUÑA | 26500.00 EUR | filas 176,562"/>
          <p:cNvSpPr/>
          <p:nvPr/>
        </p:nvSpPr>
        <p:spPr>
          <a:xfrm>
            <a:off x="3875591" y="2317283"/>
            <a:ext cx="33419" cy="33419"/>
          </a:xfrm>
          <a:prstGeom prst="ellipse">
            <a:avLst/>
          </a:prstGeom>
          <a:solidFill>
            <a:srgbClr val="ED313E">
              <a:alpha val="62000"/>
            </a:srgbClr>
          </a:solidFill>
          <a:ln>
            <a:noFill/>
          </a:ln>
          <a:effectLst/>
        </p:spPr>
        <p:txBody>
          <a:bodyPr rtlCol="0" anchor="ctr"/>
          <a:lstStyle/>
          <a:p>
            <a:pPr algn="ctr"/>
            <a:endParaRPr/>
          </a:p>
        </p:txBody>
      </p:sp>
      <p:sp>
        <p:nvSpPr>
          <p:cNvPr id="253" name="BADAJOZ | 26288.67 EUR | filas 38"/>
          <p:cNvSpPr/>
          <p:nvPr/>
        </p:nvSpPr>
        <p:spPr>
          <a:xfrm>
            <a:off x="2711636" y="3922170"/>
            <a:ext cx="33285" cy="33285"/>
          </a:xfrm>
          <a:prstGeom prst="ellipse">
            <a:avLst/>
          </a:prstGeom>
          <a:solidFill>
            <a:srgbClr val="ED313E">
              <a:alpha val="62000"/>
            </a:srgbClr>
          </a:solidFill>
          <a:ln>
            <a:noFill/>
          </a:ln>
          <a:effectLst/>
        </p:spPr>
        <p:txBody>
          <a:bodyPr rtlCol="0" anchor="ctr"/>
          <a:lstStyle/>
          <a:p>
            <a:pPr algn="ctr"/>
            <a:endParaRPr/>
          </a:p>
        </p:txBody>
      </p:sp>
      <p:sp>
        <p:nvSpPr>
          <p:cNvPr id="254" name="TOLEDO | 26000.00 EUR | filas 229,230"/>
          <p:cNvSpPr/>
          <p:nvPr/>
        </p:nvSpPr>
        <p:spPr>
          <a:xfrm>
            <a:off x="3577193" y="3547630"/>
            <a:ext cx="33102" cy="33102"/>
          </a:xfrm>
          <a:prstGeom prst="ellipse">
            <a:avLst/>
          </a:prstGeom>
          <a:solidFill>
            <a:srgbClr val="ED313E">
              <a:alpha val="62000"/>
            </a:srgbClr>
          </a:solidFill>
          <a:ln>
            <a:noFill/>
          </a:ln>
          <a:effectLst/>
        </p:spPr>
        <p:txBody>
          <a:bodyPr rtlCol="0" anchor="ctr"/>
          <a:lstStyle/>
          <a:p>
            <a:pPr algn="ctr"/>
            <a:endParaRPr/>
          </a:p>
        </p:txBody>
      </p:sp>
      <p:sp>
        <p:nvSpPr>
          <p:cNvPr id="255" name="A CAPELA | 25787.66 EUR | filas 496,740"/>
          <p:cNvSpPr/>
          <p:nvPr/>
        </p:nvSpPr>
        <p:spPr>
          <a:xfrm>
            <a:off x="2175887" y="2438457"/>
            <a:ext cx="32967" cy="32967"/>
          </a:xfrm>
          <a:prstGeom prst="ellipse">
            <a:avLst/>
          </a:prstGeom>
          <a:solidFill>
            <a:srgbClr val="ED313E">
              <a:alpha val="62000"/>
            </a:srgbClr>
          </a:solidFill>
          <a:ln>
            <a:noFill/>
          </a:ln>
          <a:effectLst/>
        </p:spPr>
        <p:txBody>
          <a:bodyPr rtlCol="0" anchor="ctr"/>
          <a:lstStyle/>
          <a:p>
            <a:pPr algn="ctr"/>
            <a:endParaRPr/>
          </a:p>
        </p:txBody>
      </p:sp>
      <p:sp>
        <p:nvSpPr>
          <p:cNvPr id="256" name="HUESCA | 25434.01 EUR | filas 136,378,385"/>
          <p:cNvSpPr/>
          <p:nvPr/>
        </p:nvSpPr>
        <p:spPr>
          <a:xfrm>
            <a:off x="4639862" y="2658469"/>
            <a:ext cx="32740" cy="32740"/>
          </a:xfrm>
          <a:prstGeom prst="ellipse">
            <a:avLst/>
          </a:prstGeom>
          <a:solidFill>
            <a:srgbClr val="ED313E">
              <a:alpha val="62000"/>
            </a:srgbClr>
          </a:solidFill>
          <a:ln>
            <a:noFill/>
          </a:ln>
          <a:effectLst/>
        </p:spPr>
        <p:txBody>
          <a:bodyPr rtlCol="0" anchor="ctr"/>
          <a:lstStyle/>
          <a:p>
            <a:pPr algn="ctr"/>
            <a:endParaRPr/>
          </a:p>
        </p:txBody>
      </p:sp>
      <p:sp>
        <p:nvSpPr>
          <p:cNvPr id="257" name="RIPA (ODIETA) | 25307.49 EUR | filas 508,509,551,552"/>
          <p:cNvSpPr/>
          <p:nvPr/>
        </p:nvSpPr>
        <p:spPr>
          <a:xfrm>
            <a:off x="4278441" y="2340322"/>
            <a:ext cx="32658" cy="32658"/>
          </a:xfrm>
          <a:prstGeom prst="ellipse">
            <a:avLst/>
          </a:prstGeom>
          <a:solidFill>
            <a:srgbClr val="ED313E">
              <a:alpha val="62000"/>
            </a:srgbClr>
          </a:solidFill>
          <a:ln>
            <a:noFill/>
          </a:ln>
          <a:effectLst/>
        </p:spPr>
        <p:txBody>
          <a:bodyPr rtlCol="0" anchor="ctr"/>
          <a:lstStyle/>
          <a:p>
            <a:pPr algn="ctr"/>
            <a:endParaRPr/>
          </a:p>
        </p:txBody>
      </p:sp>
      <p:sp>
        <p:nvSpPr>
          <p:cNvPr id="258" name="ALMAZÁN | 25139.89 EUR | filas 451,717"/>
          <p:cNvSpPr/>
          <p:nvPr/>
        </p:nvSpPr>
        <p:spPr>
          <a:xfrm>
            <a:off x="4015780" y="2916121"/>
            <a:ext cx="32550" cy="32550"/>
          </a:xfrm>
          <a:prstGeom prst="ellipse">
            <a:avLst/>
          </a:prstGeom>
          <a:solidFill>
            <a:srgbClr val="ED313E">
              <a:alpha val="62000"/>
            </a:srgbClr>
          </a:solidFill>
          <a:ln>
            <a:noFill/>
          </a:ln>
          <a:effectLst/>
        </p:spPr>
        <p:txBody>
          <a:bodyPr rtlCol="0" anchor="ctr"/>
          <a:lstStyle/>
          <a:p>
            <a:pPr algn="ctr"/>
            <a:endParaRPr/>
          </a:p>
        </p:txBody>
      </p:sp>
      <p:sp>
        <p:nvSpPr>
          <p:cNvPr id="259" name="QUIJORNA | 25121.29 EUR | filas 311,685"/>
          <p:cNvSpPr/>
          <p:nvPr/>
        </p:nvSpPr>
        <p:spPr>
          <a:xfrm>
            <a:off x="3568134" y="3328873"/>
            <a:ext cx="32538" cy="32538"/>
          </a:xfrm>
          <a:prstGeom prst="ellipse">
            <a:avLst/>
          </a:prstGeom>
          <a:solidFill>
            <a:srgbClr val="ED313E">
              <a:alpha val="62000"/>
            </a:srgbClr>
          </a:solidFill>
          <a:ln>
            <a:noFill/>
          </a:ln>
          <a:effectLst/>
        </p:spPr>
        <p:txBody>
          <a:bodyPr rtlCol="0" anchor="ctr"/>
          <a:lstStyle/>
          <a:p>
            <a:pPr algn="ctr"/>
            <a:endParaRPr/>
          </a:p>
        </p:txBody>
      </p:sp>
      <p:sp>
        <p:nvSpPr>
          <p:cNvPr id="260" name="RENIEBLAS | 25105.09 EUR | filas 198,455"/>
          <p:cNvSpPr/>
          <p:nvPr/>
        </p:nvSpPr>
        <p:spPr>
          <a:xfrm>
            <a:off x="4063134" y="2785189"/>
            <a:ext cx="32528" cy="32528"/>
          </a:xfrm>
          <a:prstGeom prst="ellipse">
            <a:avLst/>
          </a:prstGeom>
          <a:solidFill>
            <a:srgbClr val="ED313E">
              <a:alpha val="62000"/>
            </a:srgbClr>
          </a:solidFill>
          <a:ln>
            <a:noFill/>
          </a:ln>
          <a:effectLst/>
        </p:spPr>
        <p:txBody>
          <a:bodyPr rtlCol="0" anchor="ctr"/>
          <a:lstStyle/>
          <a:p>
            <a:pPr algn="ctr"/>
            <a:endParaRPr/>
          </a:p>
        </p:txBody>
      </p:sp>
      <p:sp>
        <p:nvSpPr>
          <p:cNvPr id="261" name="LA RIBA DE ESCALOTE | 25100.00 EUR | filas 443,662,806"/>
          <p:cNvSpPr/>
          <p:nvPr/>
        </p:nvSpPr>
        <p:spPr>
          <a:xfrm>
            <a:off x="3938601" y="2969209"/>
            <a:ext cx="32524" cy="32524"/>
          </a:xfrm>
          <a:prstGeom prst="ellipse">
            <a:avLst/>
          </a:prstGeom>
          <a:solidFill>
            <a:srgbClr val="ED313E">
              <a:alpha val="62000"/>
            </a:srgbClr>
          </a:solidFill>
          <a:ln>
            <a:noFill/>
          </a:ln>
          <a:effectLst/>
        </p:spPr>
        <p:txBody>
          <a:bodyPr rtlCol="0" anchor="ctr"/>
          <a:lstStyle/>
          <a:p>
            <a:pPr algn="ctr"/>
            <a:endParaRPr/>
          </a:p>
        </p:txBody>
      </p:sp>
      <p:sp>
        <p:nvSpPr>
          <p:cNvPr id="262" name="BAENA | 25000.00 EUR | filas 795"/>
          <p:cNvSpPr/>
          <p:nvPr/>
        </p:nvSpPr>
        <p:spPr>
          <a:xfrm>
            <a:off x="3489063" y="4392563"/>
            <a:ext cx="32459" cy="32459"/>
          </a:xfrm>
          <a:prstGeom prst="ellipse">
            <a:avLst/>
          </a:prstGeom>
          <a:solidFill>
            <a:srgbClr val="ED313E">
              <a:alpha val="62000"/>
            </a:srgbClr>
          </a:solidFill>
          <a:ln>
            <a:noFill/>
          </a:ln>
          <a:effectLst/>
        </p:spPr>
        <p:txBody>
          <a:bodyPr rtlCol="0" anchor="ctr"/>
          <a:lstStyle/>
          <a:p>
            <a:pPr algn="ctr"/>
            <a:endParaRPr/>
          </a:p>
        </p:txBody>
      </p:sp>
      <p:sp>
        <p:nvSpPr>
          <p:cNvPr id="263" name="BURGUILLOS DEL CERRO | 25000.00 EUR | filas 800"/>
          <p:cNvSpPr/>
          <p:nvPr/>
        </p:nvSpPr>
        <p:spPr>
          <a:xfrm>
            <a:off x="2823554" y="4107909"/>
            <a:ext cx="32459" cy="32459"/>
          </a:xfrm>
          <a:prstGeom prst="ellipse">
            <a:avLst/>
          </a:prstGeom>
          <a:solidFill>
            <a:srgbClr val="ED313E">
              <a:alpha val="62000"/>
            </a:srgbClr>
          </a:solidFill>
          <a:ln>
            <a:noFill/>
          </a:ln>
          <a:effectLst/>
        </p:spPr>
        <p:txBody>
          <a:bodyPr rtlCol="0" anchor="ctr"/>
          <a:lstStyle/>
          <a:p>
            <a:pPr algn="ctr"/>
            <a:endParaRPr/>
          </a:p>
        </p:txBody>
      </p:sp>
      <p:sp>
        <p:nvSpPr>
          <p:cNvPr id="264" name="ÚBEDA | 25000.00 EUR | filas 829"/>
          <p:cNvSpPr/>
          <p:nvPr/>
        </p:nvSpPr>
        <p:spPr>
          <a:xfrm>
            <a:off x="3770497" y="4246114"/>
            <a:ext cx="32459" cy="32459"/>
          </a:xfrm>
          <a:prstGeom prst="ellipse">
            <a:avLst/>
          </a:prstGeom>
          <a:solidFill>
            <a:srgbClr val="ED313E">
              <a:alpha val="62000"/>
            </a:srgbClr>
          </a:solidFill>
          <a:ln>
            <a:noFill/>
          </a:ln>
          <a:effectLst/>
        </p:spPr>
        <p:txBody>
          <a:bodyPr rtlCol="0" anchor="ctr"/>
          <a:lstStyle/>
          <a:p>
            <a:pPr algn="ctr"/>
            <a:endParaRPr/>
          </a:p>
        </p:txBody>
      </p:sp>
      <p:sp>
        <p:nvSpPr>
          <p:cNvPr id="265" name="ALMADÉN | 24931.00 EUR | filas 26,420"/>
          <p:cNvSpPr/>
          <p:nvPr/>
        </p:nvSpPr>
        <p:spPr>
          <a:xfrm>
            <a:off x="3339217" y="3958509"/>
            <a:ext cx="32414" cy="32414"/>
          </a:xfrm>
          <a:prstGeom prst="ellipse">
            <a:avLst/>
          </a:prstGeom>
          <a:solidFill>
            <a:srgbClr val="ED313E">
              <a:alpha val="62000"/>
            </a:srgbClr>
          </a:solidFill>
          <a:ln>
            <a:noFill/>
          </a:ln>
          <a:effectLst/>
        </p:spPr>
        <p:txBody>
          <a:bodyPr rtlCol="0" anchor="ctr"/>
          <a:lstStyle/>
          <a:p>
            <a:pPr algn="ctr"/>
            <a:endParaRPr/>
          </a:p>
        </p:txBody>
      </p:sp>
      <p:sp>
        <p:nvSpPr>
          <p:cNvPr id="266" name="MIÑO | 24700.83 EUR | filas 905"/>
          <p:cNvSpPr/>
          <p:nvPr/>
        </p:nvSpPr>
        <p:spPr>
          <a:xfrm>
            <a:off x="2354426" y="2173239"/>
            <a:ext cx="32265" cy="32265"/>
          </a:xfrm>
          <a:prstGeom prst="ellipse">
            <a:avLst/>
          </a:prstGeom>
          <a:solidFill>
            <a:srgbClr val="ED313E">
              <a:alpha val="62000"/>
            </a:srgbClr>
          </a:solidFill>
          <a:ln>
            <a:noFill/>
          </a:ln>
          <a:effectLst/>
        </p:spPr>
        <p:txBody>
          <a:bodyPr rtlCol="0" anchor="ctr"/>
          <a:lstStyle/>
          <a:p>
            <a:pPr algn="ctr"/>
            <a:endParaRPr/>
          </a:p>
        </p:txBody>
      </p:sp>
      <p:sp>
        <p:nvSpPr>
          <p:cNvPr id="267" name="FARASDUÉS (EJEA DE LOS CABALLEROS) | 24428.35 EUR | filas 107,352,377,383"/>
          <p:cNvSpPr/>
          <p:nvPr/>
        </p:nvSpPr>
        <p:spPr>
          <a:xfrm>
            <a:off x="4438206" y="2625599"/>
            <a:ext cx="32086" cy="32086"/>
          </a:xfrm>
          <a:prstGeom prst="ellipse">
            <a:avLst/>
          </a:prstGeom>
          <a:solidFill>
            <a:srgbClr val="ED313E">
              <a:alpha val="62000"/>
            </a:srgbClr>
          </a:solidFill>
          <a:ln>
            <a:noFill/>
          </a:ln>
          <a:effectLst/>
        </p:spPr>
        <p:txBody>
          <a:bodyPr rtlCol="0" anchor="ctr"/>
          <a:lstStyle/>
          <a:p>
            <a:pPr algn="ctr"/>
            <a:endParaRPr/>
          </a:p>
        </p:txBody>
      </p:sp>
      <p:sp>
        <p:nvSpPr>
          <p:cNvPr id="268" name="MEDINA SIDONIA | 24337.24 EUR | filas 327,341"/>
          <p:cNvSpPr/>
          <p:nvPr/>
        </p:nvSpPr>
        <p:spPr>
          <a:xfrm>
            <a:off x="3018341" y="4816985"/>
            <a:ext cx="32026" cy="32026"/>
          </a:xfrm>
          <a:prstGeom prst="ellipse">
            <a:avLst/>
          </a:prstGeom>
          <a:solidFill>
            <a:srgbClr val="ED313E">
              <a:alpha val="62000"/>
            </a:srgbClr>
          </a:solidFill>
          <a:ln>
            <a:noFill/>
          </a:ln>
          <a:effectLst/>
        </p:spPr>
        <p:txBody>
          <a:bodyPr rtlCol="0" anchor="ctr"/>
          <a:lstStyle/>
          <a:p>
            <a:pPr algn="ctr"/>
            <a:endParaRPr/>
          </a:p>
        </p:txBody>
      </p:sp>
      <p:sp>
        <p:nvSpPr>
          <p:cNvPr id="269" name="ALMAGRO | 24164.97 EUR | filas 27"/>
          <p:cNvSpPr/>
          <p:nvPr/>
        </p:nvSpPr>
        <p:spPr>
          <a:xfrm>
            <a:off x="3670161" y="3916039"/>
            <a:ext cx="31913" cy="31913"/>
          </a:xfrm>
          <a:prstGeom prst="ellipse">
            <a:avLst/>
          </a:prstGeom>
          <a:solidFill>
            <a:srgbClr val="ED313E">
              <a:alpha val="62000"/>
            </a:srgbClr>
          </a:solidFill>
          <a:ln>
            <a:noFill/>
          </a:ln>
          <a:effectLst/>
        </p:spPr>
        <p:txBody>
          <a:bodyPr rtlCol="0" anchor="ctr"/>
          <a:lstStyle/>
          <a:p>
            <a:pPr algn="ctr"/>
            <a:endParaRPr/>
          </a:p>
        </p:txBody>
      </p:sp>
      <p:sp>
        <p:nvSpPr>
          <p:cNvPr id="270" name="MEDINA DEL CAMPO | 24044.15 EUR | filas 444"/>
          <p:cNvSpPr/>
          <p:nvPr/>
        </p:nvSpPr>
        <p:spPr>
          <a:xfrm>
            <a:off x="3316186" y="2986758"/>
            <a:ext cx="31833" cy="31833"/>
          </a:xfrm>
          <a:prstGeom prst="ellipse">
            <a:avLst/>
          </a:prstGeom>
          <a:solidFill>
            <a:srgbClr val="ED313E">
              <a:alpha val="62000"/>
            </a:srgbClr>
          </a:solidFill>
          <a:ln>
            <a:noFill/>
          </a:ln>
          <a:effectLst/>
        </p:spPr>
        <p:txBody>
          <a:bodyPr rtlCol="0" anchor="ctr"/>
          <a:lstStyle/>
          <a:p>
            <a:pPr algn="ctr"/>
            <a:endParaRPr/>
          </a:p>
        </p:txBody>
      </p:sp>
      <p:sp>
        <p:nvSpPr>
          <p:cNvPr id="271" name="PATERNAIN (CENDEA DE CIZUR) | 23870.90 EUR | filas 540"/>
          <p:cNvSpPr/>
          <p:nvPr/>
        </p:nvSpPr>
        <p:spPr>
          <a:xfrm>
            <a:off x="4248071" y="2402132"/>
            <a:ext cx="31718" cy="31718"/>
          </a:xfrm>
          <a:prstGeom prst="ellipse">
            <a:avLst/>
          </a:prstGeom>
          <a:solidFill>
            <a:srgbClr val="ED313E">
              <a:alpha val="62000"/>
            </a:srgbClr>
          </a:solidFill>
          <a:ln>
            <a:noFill/>
          </a:ln>
          <a:effectLst/>
        </p:spPr>
        <p:txBody>
          <a:bodyPr rtlCol="0" anchor="ctr"/>
          <a:lstStyle/>
          <a:p>
            <a:pPr algn="ctr"/>
            <a:endParaRPr/>
          </a:p>
        </p:txBody>
      </p:sp>
      <p:sp>
        <p:nvSpPr>
          <p:cNvPr id="272" name="ALGODONALES | 23611.53 EUR | filas 25,341,791"/>
          <p:cNvSpPr/>
          <p:nvPr/>
        </p:nvSpPr>
        <p:spPr>
          <a:xfrm>
            <a:off x="3173152" y="4663640"/>
            <a:ext cx="31545" cy="31545"/>
          </a:xfrm>
          <a:prstGeom prst="ellipse">
            <a:avLst/>
          </a:prstGeom>
          <a:solidFill>
            <a:srgbClr val="ED313E">
              <a:alpha val="62000"/>
            </a:srgbClr>
          </a:solidFill>
          <a:ln>
            <a:noFill/>
          </a:ln>
          <a:effectLst/>
        </p:spPr>
        <p:txBody>
          <a:bodyPr rtlCol="0" anchor="ctr"/>
          <a:lstStyle/>
          <a:p>
            <a:pPr algn="ctr"/>
            <a:endParaRPr/>
          </a:p>
        </p:txBody>
      </p:sp>
      <p:sp>
        <p:nvSpPr>
          <p:cNvPr id="273" name="PALMA D'EBRE | 23603.78 EUR | filas 479,648,725"/>
          <p:cNvSpPr/>
          <p:nvPr/>
        </p:nvSpPr>
        <p:spPr>
          <a:xfrm>
            <a:off x="4956324" y="2996494"/>
            <a:ext cx="31540" cy="31540"/>
          </a:xfrm>
          <a:prstGeom prst="ellipse">
            <a:avLst/>
          </a:prstGeom>
          <a:solidFill>
            <a:srgbClr val="ED313E">
              <a:alpha val="62000"/>
            </a:srgbClr>
          </a:solidFill>
          <a:ln>
            <a:noFill/>
          </a:ln>
          <a:effectLst/>
        </p:spPr>
        <p:txBody>
          <a:bodyPr rtlCol="0" anchor="ctr"/>
          <a:lstStyle/>
          <a:p>
            <a:pPr algn="ctr"/>
            <a:endParaRPr/>
          </a:p>
        </p:txBody>
      </p:sp>
      <p:sp>
        <p:nvSpPr>
          <p:cNvPr id="274" name="AGUILAR DE LA FRONTERA | 22559.00 EUR | filas 6,7"/>
          <p:cNvSpPr/>
          <p:nvPr/>
        </p:nvSpPr>
        <p:spPr>
          <a:xfrm>
            <a:off x="3392945" y="4430279"/>
            <a:ext cx="30834" cy="30834"/>
          </a:xfrm>
          <a:prstGeom prst="ellipse">
            <a:avLst/>
          </a:prstGeom>
          <a:solidFill>
            <a:srgbClr val="ED313E">
              <a:alpha val="62000"/>
            </a:srgbClr>
          </a:solidFill>
          <a:ln>
            <a:noFill/>
          </a:ln>
          <a:effectLst/>
        </p:spPr>
        <p:txBody>
          <a:bodyPr rtlCol="0" anchor="ctr"/>
          <a:lstStyle/>
          <a:p>
            <a:pPr algn="ctr"/>
            <a:endParaRPr/>
          </a:p>
        </p:txBody>
      </p:sp>
      <p:sp>
        <p:nvSpPr>
          <p:cNvPr id="275" name="SANCEDO | 22457.60 EUR | filas 461,718"/>
          <p:cNvSpPr/>
          <p:nvPr/>
        </p:nvSpPr>
        <p:spPr>
          <a:xfrm>
            <a:off x="2811700" y="2449660"/>
            <a:ext cx="30765" cy="30765"/>
          </a:xfrm>
          <a:prstGeom prst="ellipse">
            <a:avLst/>
          </a:prstGeom>
          <a:solidFill>
            <a:srgbClr val="ED313E">
              <a:alpha val="62000"/>
            </a:srgbClr>
          </a:solidFill>
          <a:ln>
            <a:noFill/>
          </a:ln>
          <a:effectLst/>
        </p:spPr>
        <p:txBody>
          <a:bodyPr rtlCol="0" anchor="ctr"/>
          <a:lstStyle/>
          <a:p>
            <a:pPr algn="ctr"/>
            <a:endParaRPr/>
          </a:p>
        </p:txBody>
      </p:sp>
      <p:sp>
        <p:nvSpPr>
          <p:cNvPr id="276" name="OCERO (SANCEDO) | 22118.80 EUR | filas 661"/>
          <p:cNvSpPr/>
          <p:nvPr/>
        </p:nvSpPr>
        <p:spPr>
          <a:xfrm>
            <a:off x="2813306" y="2435534"/>
            <a:ext cx="30678" cy="30678"/>
          </a:xfrm>
          <a:prstGeom prst="ellipse">
            <a:avLst/>
          </a:prstGeom>
          <a:solidFill>
            <a:srgbClr val="ED313E">
              <a:alpha val="62000"/>
            </a:srgbClr>
          </a:solidFill>
          <a:ln>
            <a:noFill/>
          </a:ln>
          <a:effectLst/>
        </p:spPr>
        <p:txBody>
          <a:bodyPr rtlCol="0" anchor="ctr"/>
          <a:lstStyle/>
          <a:p>
            <a:pPr algn="ctr"/>
            <a:endParaRPr/>
          </a:p>
        </p:txBody>
      </p:sp>
      <p:sp>
        <p:nvSpPr>
          <p:cNvPr id="277" name="BRUNETE | 22000.00 EUR | filas 46,47"/>
          <p:cNvSpPr/>
          <p:nvPr/>
        </p:nvSpPr>
        <p:spPr>
          <a:xfrm>
            <a:off x="3586498" y="3337895"/>
            <a:ext cx="30678" cy="30678"/>
          </a:xfrm>
          <a:prstGeom prst="ellipse">
            <a:avLst/>
          </a:prstGeom>
          <a:solidFill>
            <a:srgbClr val="ED313E">
              <a:alpha val="62000"/>
            </a:srgbClr>
          </a:solidFill>
          <a:ln>
            <a:noFill/>
          </a:ln>
          <a:effectLst/>
        </p:spPr>
        <p:txBody>
          <a:bodyPr rtlCol="0" anchor="ctr"/>
          <a:lstStyle/>
          <a:p>
            <a:pPr algn="ctr"/>
            <a:endParaRPr/>
          </a:p>
        </p:txBody>
      </p:sp>
      <p:sp>
        <p:nvSpPr>
          <p:cNvPr id="278" name="LOJA | 22000.00 EUR | filas 886"/>
          <p:cNvSpPr/>
          <p:nvPr/>
        </p:nvSpPr>
        <p:spPr>
          <a:xfrm>
            <a:off x="3542035" y="4559210"/>
            <a:ext cx="30678" cy="30678"/>
          </a:xfrm>
          <a:prstGeom prst="ellipse">
            <a:avLst/>
          </a:prstGeom>
          <a:solidFill>
            <a:srgbClr val="ED313E">
              <a:alpha val="62000"/>
            </a:srgbClr>
          </a:solidFill>
          <a:ln>
            <a:noFill/>
          </a:ln>
          <a:effectLst/>
        </p:spPr>
        <p:txBody>
          <a:bodyPr rtlCol="0" anchor="ctr"/>
          <a:lstStyle/>
          <a:p>
            <a:pPr algn="ctr"/>
            <a:endParaRPr/>
          </a:p>
        </p:txBody>
      </p:sp>
      <p:sp>
        <p:nvSpPr>
          <p:cNvPr id="279" name="PAMPANEIRA | 22000.00 EUR | filas 886"/>
          <p:cNvSpPr/>
          <p:nvPr/>
        </p:nvSpPr>
        <p:spPr>
          <a:xfrm>
            <a:off x="3773597" y="4642619"/>
            <a:ext cx="30678" cy="30678"/>
          </a:xfrm>
          <a:prstGeom prst="ellipse">
            <a:avLst/>
          </a:prstGeom>
          <a:solidFill>
            <a:srgbClr val="ED313E">
              <a:alpha val="62000"/>
            </a:srgbClr>
          </a:solidFill>
          <a:ln>
            <a:noFill/>
          </a:ln>
          <a:effectLst/>
        </p:spPr>
        <p:txBody>
          <a:bodyPr rtlCol="0" anchor="ctr"/>
          <a:lstStyle/>
          <a:p>
            <a:pPr algn="ctr"/>
            <a:endParaRPr/>
          </a:p>
        </p:txBody>
      </p:sp>
      <p:sp>
        <p:nvSpPr>
          <p:cNvPr id="280" name="SAN MARTÍN DEL PIMPOLLAR | 21900.00 EUR | filas 210"/>
          <p:cNvSpPr/>
          <p:nvPr/>
        </p:nvSpPr>
        <p:spPr>
          <a:xfrm>
            <a:off x="3276345" y="3351447"/>
            <a:ext cx="30678" cy="30678"/>
          </a:xfrm>
          <a:prstGeom prst="ellipse">
            <a:avLst/>
          </a:prstGeom>
          <a:solidFill>
            <a:srgbClr val="ED313E">
              <a:alpha val="62000"/>
            </a:srgbClr>
          </a:solidFill>
          <a:ln>
            <a:noFill/>
          </a:ln>
          <a:effectLst/>
        </p:spPr>
        <p:txBody>
          <a:bodyPr rtlCol="0" anchor="ctr"/>
          <a:lstStyle/>
          <a:p>
            <a:pPr algn="ctr"/>
            <a:endParaRPr/>
          </a:p>
        </p:txBody>
      </p:sp>
      <p:sp>
        <p:nvSpPr>
          <p:cNvPr id="281" name="ELCHE | 21299.16 EUR | filas 108,583"/>
          <p:cNvSpPr/>
          <p:nvPr/>
        </p:nvSpPr>
        <p:spPr>
          <a:xfrm>
            <a:off x="4555775" y="4152319"/>
            <a:ext cx="30678" cy="30678"/>
          </a:xfrm>
          <a:prstGeom prst="ellipse">
            <a:avLst/>
          </a:prstGeom>
          <a:solidFill>
            <a:srgbClr val="ED313E">
              <a:alpha val="62000"/>
            </a:srgbClr>
          </a:solidFill>
          <a:ln>
            <a:noFill/>
          </a:ln>
          <a:effectLst/>
        </p:spPr>
        <p:txBody>
          <a:bodyPr rtlCol="0" anchor="ctr"/>
          <a:lstStyle/>
          <a:p>
            <a:pPr algn="ctr"/>
            <a:endParaRPr/>
          </a:p>
        </p:txBody>
      </p:sp>
      <p:sp>
        <p:nvSpPr>
          <p:cNvPr id="282" name="VILLAFRANCA DE CÓRDOBA | 20915.00 EUR | filas 244,320"/>
          <p:cNvSpPr/>
          <p:nvPr/>
        </p:nvSpPr>
        <p:spPr>
          <a:xfrm>
            <a:off x="3425495" y="4264222"/>
            <a:ext cx="30678" cy="30678"/>
          </a:xfrm>
          <a:prstGeom prst="ellipse">
            <a:avLst/>
          </a:prstGeom>
          <a:solidFill>
            <a:srgbClr val="ED313E">
              <a:alpha val="62000"/>
            </a:srgbClr>
          </a:solidFill>
          <a:ln>
            <a:noFill/>
          </a:ln>
          <a:effectLst/>
        </p:spPr>
        <p:txBody>
          <a:bodyPr rtlCol="0" anchor="ctr"/>
          <a:lstStyle/>
          <a:p>
            <a:pPr algn="ctr"/>
            <a:endParaRPr/>
          </a:p>
        </p:txBody>
      </p:sp>
      <p:sp>
        <p:nvSpPr>
          <p:cNvPr id="283" name="VILLAMARTIN | 20900.86 EUR | filas 25,97,245,246"/>
          <p:cNvSpPr/>
          <p:nvPr/>
        </p:nvSpPr>
        <p:spPr>
          <a:xfrm>
            <a:off x="3103482" y="4671502"/>
            <a:ext cx="30678" cy="30678"/>
          </a:xfrm>
          <a:prstGeom prst="ellipse">
            <a:avLst/>
          </a:prstGeom>
          <a:solidFill>
            <a:srgbClr val="ED313E">
              <a:alpha val="62000"/>
            </a:srgbClr>
          </a:solidFill>
          <a:ln>
            <a:noFill/>
          </a:ln>
          <a:effectLst/>
        </p:spPr>
        <p:txBody>
          <a:bodyPr rtlCol="0" anchor="ctr"/>
          <a:lstStyle/>
          <a:p>
            <a:pPr algn="ctr"/>
            <a:endParaRPr/>
          </a:p>
        </p:txBody>
      </p:sp>
      <p:sp>
        <p:nvSpPr>
          <p:cNvPr id="284" name="SETENIL DE LAS BODEGAS | 20400.00 EUR | filas 222,223"/>
          <p:cNvSpPr/>
          <p:nvPr/>
        </p:nvSpPr>
        <p:spPr>
          <a:xfrm>
            <a:off x="3238713" y="4670400"/>
            <a:ext cx="30678" cy="30678"/>
          </a:xfrm>
          <a:prstGeom prst="ellipse">
            <a:avLst/>
          </a:prstGeom>
          <a:solidFill>
            <a:srgbClr val="ED313E">
              <a:alpha val="62000"/>
            </a:srgbClr>
          </a:solidFill>
          <a:ln>
            <a:noFill/>
          </a:ln>
          <a:effectLst/>
        </p:spPr>
        <p:txBody>
          <a:bodyPr rtlCol="0" anchor="ctr"/>
          <a:lstStyle/>
          <a:p>
            <a:pPr algn="ctr"/>
            <a:endParaRPr/>
          </a:p>
        </p:txBody>
      </p:sp>
      <p:sp>
        <p:nvSpPr>
          <p:cNvPr id="285" name="CIEMPOZUELOS | 20009.30 EUR | filas 84,85,86"/>
          <p:cNvSpPr/>
          <p:nvPr/>
        </p:nvSpPr>
        <p:spPr>
          <a:xfrm>
            <a:off x="3697985" y="3432823"/>
            <a:ext cx="30678" cy="30678"/>
          </a:xfrm>
          <a:prstGeom prst="ellipse">
            <a:avLst/>
          </a:prstGeom>
          <a:solidFill>
            <a:srgbClr val="ED313E">
              <a:alpha val="62000"/>
            </a:srgbClr>
          </a:solidFill>
          <a:ln>
            <a:noFill/>
          </a:ln>
          <a:effectLst/>
        </p:spPr>
        <p:txBody>
          <a:bodyPr rtlCol="0" anchor="ctr"/>
          <a:lstStyle/>
          <a:p>
            <a:pPr algn="ctr"/>
            <a:endParaRPr/>
          </a:p>
        </p:txBody>
      </p:sp>
      <p:sp>
        <p:nvSpPr>
          <p:cNvPr id="286" name="CANTILLANA | 20000.00 EUR | filas 279"/>
          <p:cNvSpPr/>
          <p:nvPr/>
        </p:nvSpPr>
        <p:spPr>
          <a:xfrm>
            <a:off x="3049376" y="4395576"/>
            <a:ext cx="30678" cy="30678"/>
          </a:xfrm>
          <a:prstGeom prst="ellipse">
            <a:avLst/>
          </a:prstGeom>
          <a:solidFill>
            <a:srgbClr val="ED313E">
              <a:alpha val="62000"/>
            </a:srgbClr>
          </a:solidFill>
          <a:ln>
            <a:noFill/>
          </a:ln>
          <a:effectLst/>
        </p:spPr>
        <p:txBody>
          <a:bodyPr rtlCol="0" anchor="ctr"/>
          <a:lstStyle/>
          <a:p>
            <a:pPr algn="ctr"/>
            <a:endParaRPr/>
          </a:p>
        </p:txBody>
      </p:sp>
      <p:sp>
        <p:nvSpPr>
          <p:cNvPr id="287" name="VEGUILLAS (COGOLLUDO) | 20000.00 EUR | filas 778"/>
          <p:cNvSpPr/>
          <p:nvPr/>
        </p:nvSpPr>
        <p:spPr>
          <a:xfrm>
            <a:off x="3858639" y="3108841"/>
            <a:ext cx="30678" cy="30678"/>
          </a:xfrm>
          <a:prstGeom prst="ellipse">
            <a:avLst/>
          </a:prstGeom>
          <a:solidFill>
            <a:srgbClr val="ED313E">
              <a:alpha val="62000"/>
            </a:srgbClr>
          </a:solidFill>
          <a:ln>
            <a:noFill/>
          </a:ln>
          <a:effectLst/>
        </p:spPr>
        <p:txBody>
          <a:bodyPr rtlCol="0" anchor="ctr"/>
          <a:lstStyle/>
          <a:p>
            <a:pPr algn="ctr"/>
            <a:endParaRPr/>
          </a:p>
        </p:txBody>
      </p:sp>
      <p:sp>
        <p:nvSpPr>
          <p:cNvPr id="288" name="LA PALMA DEL CONDADO | 20000.00 EUR | filas 816"/>
          <p:cNvSpPr/>
          <p:nvPr/>
        </p:nvSpPr>
        <p:spPr>
          <a:xfrm>
            <a:off x="2835608" y="4477396"/>
            <a:ext cx="30678" cy="30678"/>
          </a:xfrm>
          <a:prstGeom prst="ellipse">
            <a:avLst/>
          </a:prstGeom>
          <a:solidFill>
            <a:srgbClr val="ED313E">
              <a:alpha val="62000"/>
            </a:srgbClr>
          </a:solidFill>
          <a:ln>
            <a:noFill/>
          </a:ln>
          <a:effectLst/>
        </p:spPr>
        <p:txBody>
          <a:bodyPr rtlCol="0" anchor="ctr"/>
          <a:lstStyle/>
          <a:p>
            <a:pPr algn="ctr"/>
            <a:endParaRPr/>
          </a:p>
        </p:txBody>
      </p:sp>
      <p:sp>
        <p:nvSpPr>
          <p:cNvPr id="289" name="ALAMEDA | 19500.00 EUR | filas 8,9"/>
          <p:cNvSpPr/>
          <p:nvPr/>
        </p:nvSpPr>
        <p:spPr>
          <a:xfrm>
            <a:off x="3392450" y="4543910"/>
            <a:ext cx="30678" cy="30678"/>
          </a:xfrm>
          <a:prstGeom prst="ellipse">
            <a:avLst/>
          </a:prstGeom>
          <a:solidFill>
            <a:srgbClr val="ED313E">
              <a:alpha val="62000"/>
            </a:srgbClr>
          </a:solidFill>
          <a:ln>
            <a:noFill/>
          </a:ln>
          <a:effectLst/>
        </p:spPr>
        <p:txBody>
          <a:bodyPr rtlCol="0" anchor="ctr"/>
          <a:lstStyle/>
          <a:p>
            <a:pPr algn="ctr"/>
            <a:endParaRPr/>
          </a:p>
        </p:txBody>
      </p:sp>
      <p:sp>
        <p:nvSpPr>
          <p:cNvPr id="290" name="SALCEDA DE CASELAS | 19400.00 EUR | filas 313,822"/>
          <p:cNvSpPr/>
          <p:nvPr/>
        </p:nvSpPr>
        <p:spPr>
          <a:xfrm>
            <a:off x="2246053" y="2675620"/>
            <a:ext cx="30678" cy="30678"/>
          </a:xfrm>
          <a:prstGeom prst="ellipse">
            <a:avLst/>
          </a:prstGeom>
          <a:solidFill>
            <a:srgbClr val="ED313E">
              <a:alpha val="62000"/>
            </a:srgbClr>
          </a:solidFill>
          <a:ln>
            <a:noFill/>
          </a:ln>
          <a:effectLst/>
        </p:spPr>
        <p:txBody>
          <a:bodyPr rtlCol="0" anchor="ctr"/>
          <a:lstStyle/>
          <a:p>
            <a:pPr algn="ctr"/>
            <a:endParaRPr/>
          </a:p>
        </p:txBody>
      </p:sp>
      <p:sp>
        <p:nvSpPr>
          <p:cNvPr id="291" name="BURGOS | 18249.39 EUR | filas 48,49,50,428,666"/>
          <p:cNvSpPr/>
          <p:nvPr/>
        </p:nvSpPr>
        <p:spPr>
          <a:xfrm>
            <a:off x="3680277" y="2576749"/>
            <a:ext cx="30678" cy="30678"/>
          </a:xfrm>
          <a:prstGeom prst="ellipse">
            <a:avLst/>
          </a:prstGeom>
          <a:solidFill>
            <a:srgbClr val="ED313E">
              <a:alpha val="62000"/>
            </a:srgbClr>
          </a:solidFill>
          <a:ln>
            <a:noFill/>
          </a:ln>
          <a:effectLst/>
        </p:spPr>
        <p:txBody>
          <a:bodyPr rtlCol="0" anchor="ctr"/>
          <a:lstStyle/>
          <a:p>
            <a:pPr algn="ctr"/>
            <a:endParaRPr/>
          </a:p>
        </p:txBody>
      </p:sp>
      <p:sp>
        <p:nvSpPr>
          <p:cNvPr id="292" name="BILBAO | 18150.00 EUR | filas 565"/>
          <p:cNvSpPr/>
          <p:nvPr/>
        </p:nvSpPr>
        <p:spPr>
          <a:xfrm>
            <a:off x="3902130" y="2210268"/>
            <a:ext cx="30678" cy="30678"/>
          </a:xfrm>
          <a:prstGeom prst="ellipse">
            <a:avLst/>
          </a:prstGeom>
          <a:solidFill>
            <a:srgbClr val="ED313E">
              <a:alpha val="62000"/>
            </a:srgbClr>
          </a:solidFill>
          <a:ln>
            <a:noFill/>
          </a:ln>
          <a:effectLst/>
        </p:spPr>
        <p:txBody>
          <a:bodyPr rtlCol="0" anchor="ctr"/>
          <a:lstStyle/>
          <a:p>
            <a:pPr algn="ctr"/>
            <a:endParaRPr/>
          </a:p>
        </p:txBody>
      </p:sp>
      <p:sp>
        <p:nvSpPr>
          <p:cNvPr id="293" name="UTRERA | 18119.75 EUR | filas 237"/>
          <p:cNvSpPr/>
          <p:nvPr/>
        </p:nvSpPr>
        <p:spPr>
          <a:xfrm>
            <a:off x="3062491" y="4552947"/>
            <a:ext cx="30678" cy="30678"/>
          </a:xfrm>
          <a:prstGeom prst="ellipse">
            <a:avLst/>
          </a:prstGeom>
          <a:solidFill>
            <a:srgbClr val="ED313E">
              <a:alpha val="62000"/>
            </a:srgbClr>
          </a:solidFill>
          <a:ln>
            <a:noFill/>
          </a:ln>
          <a:effectLst/>
        </p:spPr>
        <p:txBody>
          <a:bodyPr rtlCol="0" anchor="ctr"/>
          <a:lstStyle/>
          <a:p>
            <a:pPr algn="ctr"/>
            <a:endParaRPr/>
          </a:p>
        </p:txBody>
      </p:sp>
      <p:sp>
        <p:nvSpPr>
          <p:cNvPr id="294" name="GALERA | 18100.00 EUR | filas 118"/>
          <p:cNvSpPr/>
          <p:nvPr/>
        </p:nvSpPr>
        <p:spPr>
          <a:xfrm>
            <a:off x="4011507" y="4345790"/>
            <a:ext cx="30678" cy="30678"/>
          </a:xfrm>
          <a:prstGeom prst="ellipse">
            <a:avLst/>
          </a:prstGeom>
          <a:solidFill>
            <a:srgbClr val="ED313E">
              <a:alpha val="62000"/>
            </a:srgbClr>
          </a:solidFill>
          <a:ln>
            <a:noFill/>
          </a:ln>
          <a:effectLst/>
        </p:spPr>
        <p:txBody>
          <a:bodyPr rtlCol="0" anchor="ctr"/>
          <a:lstStyle/>
          <a:p>
            <a:pPr algn="ctr"/>
            <a:endParaRPr/>
          </a:p>
        </p:txBody>
      </p:sp>
      <p:sp>
        <p:nvSpPr>
          <p:cNvPr id="295" name="PUEBLA DEL MAESTRE | 18029.00 EUR | filas 265"/>
          <p:cNvSpPr/>
          <p:nvPr/>
        </p:nvSpPr>
        <p:spPr>
          <a:xfrm>
            <a:off x="2974646" y="4218547"/>
            <a:ext cx="30678" cy="30678"/>
          </a:xfrm>
          <a:prstGeom prst="ellipse">
            <a:avLst/>
          </a:prstGeom>
          <a:solidFill>
            <a:srgbClr val="ED313E">
              <a:alpha val="62000"/>
            </a:srgbClr>
          </a:solidFill>
          <a:ln>
            <a:noFill/>
          </a:ln>
          <a:effectLst/>
        </p:spPr>
        <p:txBody>
          <a:bodyPr rtlCol="0" anchor="ctr"/>
          <a:lstStyle/>
          <a:p>
            <a:pPr algn="ctr"/>
            <a:endParaRPr/>
          </a:p>
        </p:txBody>
      </p:sp>
      <p:sp>
        <p:nvSpPr>
          <p:cNvPr id="296" name="CALA | 18016.90 EUR | filas 332"/>
          <p:cNvSpPr/>
          <p:nvPr/>
        </p:nvSpPr>
        <p:spPr>
          <a:xfrm>
            <a:off x="2905205" y="4260734"/>
            <a:ext cx="30678" cy="30678"/>
          </a:xfrm>
          <a:prstGeom prst="ellipse">
            <a:avLst/>
          </a:prstGeom>
          <a:solidFill>
            <a:srgbClr val="ED313E">
              <a:alpha val="62000"/>
            </a:srgbClr>
          </a:solidFill>
          <a:ln>
            <a:noFill/>
          </a:ln>
          <a:effectLst/>
        </p:spPr>
        <p:txBody>
          <a:bodyPr rtlCol="0" anchor="ctr"/>
          <a:lstStyle/>
          <a:p>
            <a:pPr algn="ctr"/>
            <a:endParaRPr/>
          </a:p>
        </p:txBody>
      </p:sp>
      <p:sp>
        <p:nvSpPr>
          <p:cNvPr id="297" name="JEREZ DE LA FRONTERA | 18000.00 EUR | filas 140"/>
          <p:cNvSpPr/>
          <p:nvPr/>
        </p:nvSpPr>
        <p:spPr>
          <a:xfrm>
            <a:off x="2957599" y="4736914"/>
            <a:ext cx="30678" cy="30678"/>
          </a:xfrm>
          <a:prstGeom prst="ellipse">
            <a:avLst/>
          </a:prstGeom>
          <a:solidFill>
            <a:srgbClr val="ED313E">
              <a:alpha val="62000"/>
            </a:srgbClr>
          </a:solidFill>
          <a:ln>
            <a:noFill/>
          </a:ln>
          <a:effectLst/>
        </p:spPr>
        <p:txBody>
          <a:bodyPr rtlCol="0" anchor="ctr"/>
          <a:lstStyle/>
          <a:p>
            <a:pPr algn="ctr"/>
            <a:endParaRPr/>
          </a:p>
        </p:txBody>
      </p:sp>
      <p:sp>
        <p:nvSpPr>
          <p:cNvPr id="298" name="GUALCHOS | 18000.00 EUR | filas 812"/>
          <p:cNvSpPr/>
          <p:nvPr/>
        </p:nvSpPr>
        <p:spPr>
          <a:xfrm>
            <a:off x="3765063" y="4714122"/>
            <a:ext cx="30678" cy="30678"/>
          </a:xfrm>
          <a:prstGeom prst="ellipse">
            <a:avLst/>
          </a:prstGeom>
          <a:solidFill>
            <a:srgbClr val="ED313E">
              <a:alpha val="62000"/>
            </a:srgbClr>
          </a:solidFill>
          <a:ln>
            <a:noFill/>
          </a:ln>
          <a:effectLst/>
        </p:spPr>
        <p:txBody>
          <a:bodyPr rtlCol="0" anchor="ctr"/>
          <a:lstStyle/>
          <a:p>
            <a:pPr algn="ctr"/>
            <a:endParaRPr/>
          </a:p>
        </p:txBody>
      </p:sp>
      <p:sp>
        <p:nvSpPr>
          <p:cNvPr id="299" name="REINOSA | 18000.00 EUR | filas 821"/>
          <p:cNvSpPr/>
          <p:nvPr/>
        </p:nvSpPr>
        <p:spPr>
          <a:xfrm>
            <a:off x="3545297" y="2316218"/>
            <a:ext cx="30678" cy="30678"/>
          </a:xfrm>
          <a:prstGeom prst="ellipse">
            <a:avLst/>
          </a:prstGeom>
          <a:solidFill>
            <a:srgbClr val="ED313E">
              <a:alpha val="62000"/>
            </a:srgbClr>
          </a:solidFill>
          <a:ln>
            <a:noFill/>
          </a:ln>
          <a:effectLst/>
        </p:spPr>
        <p:txBody>
          <a:bodyPr rtlCol="0" anchor="ctr"/>
          <a:lstStyle/>
          <a:p>
            <a:pPr algn="ctr"/>
            <a:endParaRPr/>
          </a:p>
        </p:txBody>
      </p:sp>
      <p:sp>
        <p:nvSpPr>
          <p:cNvPr id="300" name="SOTORRIBAS | 18000.00 EUR | filas 828"/>
          <p:cNvSpPr/>
          <p:nvPr/>
        </p:nvSpPr>
        <p:spPr>
          <a:xfrm>
            <a:off x="4113516" y="3391051"/>
            <a:ext cx="30678" cy="30678"/>
          </a:xfrm>
          <a:prstGeom prst="ellipse">
            <a:avLst/>
          </a:prstGeom>
          <a:solidFill>
            <a:srgbClr val="ED313E">
              <a:alpha val="62000"/>
            </a:srgbClr>
          </a:solidFill>
          <a:ln>
            <a:noFill/>
          </a:ln>
          <a:effectLst/>
        </p:spPr>
        <p:txBody>
          <a:bodyPr rtlCol="0" anchor="ctr"/>
          <a:lstStyle/>
          <a:p>
            <a:pPr algn="ctr"/>
            <a:endParaRPr/>
          </a:p>
        </p:txBody>
      </p:sp>
      <p:sp>
        <p:nvSpPr>
          <p:cNvPr id="301" name="MESEGAR DE TAJO | 17908.00 EUR | filas 689"/>
          <p:cNvSpPr/>
          <p:nvPr/>
        </p:nvSpPr>
        <p:spPr>
          <a:xfrm>
            <a:off x="3438363" y="3522516"/>
            <a:ext cx="30678" cy="30678"/>
          </a:xfrm>
          <a:prstGeom prst="ellipse">
            <a:avLst/>
          </a:prstGeom>
          <a:solidFill>
            <a:srgbClr val="ED313E">
              <a:alpha val="62000"/>
            </a:srgbClr>
          </a:solidFill>
          <a:ln>
            <a:noFill/>
          </a:ln>
          <a:effectLst/>
        </p:spPr>
        <p:txBody>
          <a:bodyPr rtlCol="0" anchor="ctr"/>
          <a:lstStyle/>
          <a:p>
            <a:pPr algn="ctr"/>
            <a:endParaRPr/>
          </a:p>
        </p:txBody>
      </p:sp>
      <p:sp>
        <p:nvSpPr>
          <p:cNvPr id="302" name="CASTRILLO DEL VAL | 17895.90 EUR | filas 77"/>
          <p:cNvSpPr/>
          <p:nvPr/>
        </p:nvSpPr>
        <p:spPr>
          <a:xfrm>
            <a:off x="3708296" y="2590814"/>
            <a:ext cx="30678" cy="30678"/>
          </a:xfrm>
          <a:prstGeom prst="ellipse">
            <a:avLst/>
          </a:prstGeom>
          <a:solidFill>
            <a:srgbClr val="ED313E">
              <a:alpha val="62000"/>
            </a:srgbClr>
          </a:solidFill>
          <a:ln>
            <a:noFill/>
          </a:ln>
          <a:effectLst/>
        </p:spPr>
        <p:txBody>
          <a:bodyPr rtlCol="0" anchor="ctr"/>
          <a:lstStyle/>
          <a:p>
            <a:pPr algn="ctr"/>
            <a:endParaRPr/>
          </a:p>
        </p:txBody>
      </p:sp>
      <p:sp>
        <p:nvSpPr>
          <p:cNvPr id="303" name="LOMA DE MONTIJA | 17670.09 EUR | filas 691"/>
          <p:cNvSpPr/>
          <p:nvPr/>
        </p:nvSpPr>
        <p:spPr>
          <a:xfrm>
            <a:off x="3733817" y="2292226"/>
            <a:ext cx="30678" cy="30678"/>
          </a:xfrm>
          <a:prstGeom prst="ellipse">
            <a:avLst/>
          </a:prstGeom>
          <a:solidFill>
            <a:srgbClr val="ED313E">
              <a:alpha val="62000"/>
            </a:srgbClr>
          </a:solidFill>
          <a:ln>
            <a:noFill/>
          </a:ln>
          <a:effectLst/>
        </p:spPr>
        <p:txBody>
          <a:bodyPr rtlCol="0" anchor="ctr"/>
          <a:lstStyle/>
          <a:p>
            <a:pPr algn="ctr"/>
            <a:endParaRPr/>
          </a:p>
        </p:txBody>
      </p:sp>
      <p:sp>
        <p:nvSpPr>
          <p:cNvPr id="304" name="PINOS GENIL | 17496.60 EUR | filas 189"/>
          <p:cNvSpPr/>
          <p:nvPr/>
        </p:nvSpPr>
        <p:spPr>
          <a:xfrm>
            <a:off x="3732116" y="4560117"/>
            <a:ext cx="30678" cy="30678"/>
          </a:xfrm>
          <a:prstGeom prst="ellipse">
            <a:avLst/>
          </a:prstGeom>
          <a:solidFill>
            <a:srgbClr val="ED313E">
              <a:alpha val="62000"/>
            </a:srgbClr>
          </a:solidFill>
          <a:ln>
            <a:noFill/>
          </a:ln>
          <a:effectLst/>
        </p:spPr>
        <p:txBody>
          <a:bodyPr rtlCol="0" anchor="ctr"/>
          <a:lstStyle/>
          <a:p>
            <a:pPr algn="ctr"/>
            <a:endParaRPr/>
          </a:p>
        </p:txBody>
      </p:sp>
      <p:sp>
        <p:nvSpPr>
          <p:cNvPr id="305" name="ESPERA | 17300.00 EUR | filas 110,111,112,888"/>
          <p:cNvSpPr/>
          <p:nvPr/>
        </p:nvSpPr>
        <p:spPr>
          <a:xfrm>
            <a:off x="3055180" y="4667004"/>
            <a:ext cx="30678" cy="30678"/>
          </a:xfrm>
          <a:prstGeom prst="ellipse">
            <a:avLst/>
          </a:prstGeom>
          <a:solidFill>
            <a:srgbClr val="ED313E">
              <a:alpha val="62000"/>
            </a:srgbClr>
          </a:solidFill>
          <a:ln>
            <a:noFill/>
          </a:ln>
          <a:effectLst/>
        </p:spPr>
        <p:txBody>
          <a:bodyPr rtlCol="0" anchor="ctr"/>
          <a:lstStyle/>
          <a:p>
            <a:pPr algn="ctr"/>
            <a:endParaRPr/>
          </a:p>
        </p:txBody>
      </p:sp>
      <p:sp>
        <p:nvSpPr>
          <p:cNvPr id="306" name="ARTESA DE SEGRE | 17241.29 EUR | filas 650"/>
          <p:cNvSpPr/>
          <p:nvPr/>
        </p:nvSpPr>
        <p:spPr>
          <a:xfrm>
            <a:off x="5068244" y="2756479"/>
            <a:ext cx="30678" cy="30678"/>
          </a:xfrm>
          <a:prstGeom prst="ellipse">
            <a:avLst/>
          </a:prstGeom>
          <a:solidFill>
            <a:srgbClr val="ED313E">
              <a:alpha val="62000"/>
            </a:srgbClr>
          </a:solidFill>
          <a:ln>
            <a:noFill/>
          </a:ln>
          <a:effectLst/>
        </p:spPr>
        <p:txBody>
          <a:bodyPr rtlCol="0" anchor="ctr"/>
          <a:lstStyle/>
          <a:p>
            <a:pPr algn="ctr"/>
            <a:endParaRPr/>
          </a:p>
        </p:txBody>
      </p:sp>
      <p:sp>
        <p:nvSpPr>
          <p:cNvPr id="307" name="HERRERA DE PISUERGA | 17220.00 EUR | filas 714"/>
          <p:cNvSpPr/>
          <p:nvPr/>
        </p:nvSpPr>
        <p:spPr>
          <a:xfrm>
            <a:off x="3489117" y="2478592"/>
            <a:ext cx="30678" cy="30678"/>
          </a:xfrm>
          <a:prstGeom prst="ellipse">
            <a:avLst/>
          </a:prstGeom>
          <a:solidFill>
            <a:srgbClr val="ED313E">
              <a:alpha val="62000"/>
            </a:srgbClr>
          </a:solidFill>
          <a:ln>
            <a:noFill/>
          </a:ln>
          <a:effectLst/>
        </p:spPr>
        <p:txBody>
          <a:bodyPr rtlCol="0" anchor="ctr"/>
          <a:lstStyle/>
          <a:p>
            <a:pPr algn="ctr"/>
            <a:endParaRPr/>
          </a:p>
        </p:txBody>
      </p:sp>
      <p:sp>
        <p:nvSpPr>
          <p:cNvPr id="308" name="VILLABERMUDO DE OJEDA (HERRERA DE PISUERGA) | 17220.00 EUR | filas 893"/>
          <p:cNvSpPr/>
          <p:nvPr/>
        </p:nvSpPr>
        <p:spPr>
          <a:xfrm>
            <a:off x="3480438" y="2470318"/>
            <a:ext cx="30678" cy="30678"/>
          </a:xfrm>
          <a:prstGeom prst="ellipse">
            <a:avLst/>
          </a:prstGeom>
          <a:solidFill>
            <a:srgbClr val="ED313E">
              <a:alpha val="62000"/>
            </a:srgbClr>
          </a:solidFill>
          <a:ln>
            <a:noFill/>
          </a:ln>
          <a:effectLst/>
        </p:spPr>
        <p:txBody>
          <a:bodyPr rtlCol="0" anchor="ctr"/>
          <a:lstStyle/>
          <a:p>
            <a:pPr algn="ctr"/>
            <a:endParaRPr/>
          </a:p>
        </p:txBody>
      </p:sp>
      <p:sp>
        <p:nvSpPr>
          <p:cNvPr id="309" name="MARCHENA | 17000.00 EUR | filas 153,300"/>
          <p:cNvSpPr/>
          <p:nvPr/>
        </p:nvSpPr>
        <p:spPr>
          <a:xfrm>
            <a:off x="3169788" y="4498778"/>
            <a:ext cx="30678" cy="30678"/>
          </a:xfrm>
          <a:prstGeom prst="ellipse">
            <a:avLst/>
          </a:prstGeom>
          <a:solidFill>
            <a:srgbClr val="ED313E">
              <a:alpha val="62000"/>
            </a:srgbClr>
          </a:solidFill>
          <a:ln>
            <a:noFill/>
          </a:ln>
          <a:effectLst/>
        </p:spPr>
        <p:txBody>
          <a:bodyPr rtlCol="0" anchor="ctr"/>
          <a:lstStyle/>
          <a:p>
            <a:pPr algn="ctr"/>
            <a:endParaRPr/>
          </a:p>
        </p:txBody>
      </p:sp>
      <p:sp>
        <p:nvSpPr>
          <p:cNvPr id="310" name="ALGECIRAS | 16755.14 EUR | filas 327"/>
          <p:cNvSpPr/>
          <p:nvPr/>
        </p:nvSpPr>
        <p:spPr>
          <a:xfrm>
            <a:off x="3157980" y="4934760"/>
            <a:ext cx="30678" cy="30678"/>
          </a:xfrm>
          <a:prstGeom prst="ellipse">
            <a:avLst/>
          </a:prstGeom>
          <a:solidFill>
            <a:srgbClr val="ED313E">
              <a:alpha val="62000"/>
            </a:srgbClr>
          </a:solidFill>
          <a:ln>
            <a:noFill/>
          </a:ln>
          <a:effectLst/>
        </p:spPr>
        <p:txBody>
          <a:bodyPr rtlCol="0" anchor="ctr"/>
          <a:lstStyle/>
          <a:p>
            <a:pPr algn="ctr"/>
            <a:endParaRPr/>
          </a:p>
        </p:txBody>
      </p:sp>
      <p:sp>
        <p:nvSpPr>
          <p:cNvPr id="311" name="ADRADAS | 16736.00 EUR | filas 463"/>
          <p:cNvSpPr/>
          <p:nvPr/>
        </p:nvSpPr>
        <p:spPr>
          <a:xfrm>
            <a:off x="3208837" y="2366050"/>
            <a:ext cx="30678" cy="30678"/>
          </a:xfrm>
          <a:prstGeom prst="ellipse">
            <a:avLst/>
          </a:prstGeom>
          <a:solidFill>
            <a:srgbClr val="ED313E">
              <a:alpha val="62000"/>
            </a:srgbClr>
          </a:solidFill>
          <a:ln>
            <a:noFill/>
          </a:ln>
          <a:effectLst/>
        </p:spPr>
        <p:txBody>
          <a:bodyPr rtlCol="0" anchor="ctr"/>
          <a:lstStyle/>
          <a:p>
            <a:pPr algn="ctr"/>
            <a:endParaRPr/>
          </a:p>
        </p:txBody>
      </p:sp>
      <p:sp>
        <p:nvSpPr>
          <p:cNvPr id="312" name="LUBIA | 16625.67 EUR | filas 457"/>
          <p:cNvSpPr/>
          <p:nvPr/>
        </p:nvSpPr>
        <p:spPr>
          <a:xfrm>
            <a:off x="4024610" y="2852733"/>
            <a:ext cx="30678" cy="30678"/>
          </a:xfrm>
          <a:prstGeom prst="ellipse">
            <a:avLst/>
          </a:prstGeom>
          <a:solidFill>
            <a:srgbClr val="ED313E">
              <a:alpha val="62000"/>
            </a:srgbClr>
          </a:solidFill>
          <a:ln>
            <a:noFill/>
          </a:ln>
          <a:effectLst/>
        </p:spPr>
        <p:txBody>
          <a:bodyPr rtlCol="0" anchor="ctr"/>
          <a:lstStyle/>
          <a:p>
            <a:pPr algn="ctr"/>
            <a:endParaRPr/>
          </a:p>
        </p:txBody>
      </p:sp>
      <p:sp>
        <p:nvSpPr>
          <p:cNvPr id="313" name="PARADAS | 16562.50 EUR | filas 782"/>
          <p:cNvSpPr/>
          <p:nvPr/>
        </p:nvSpPr>
        <p:spPr>
          <a:xfrm>
            <a:off x="3146642" y="4513957"/>
            <a:ext cx="30678" cy="30678"/>
          </a:xfrm>
          <a:prstGeom prst="ellipse">
            <a:avLst/>
          </a:prstGeom>
          <a:solidFill>
            <a:srgbClr val="ED313E">
              <a:alpha val="62000"/>
            </a:srgbClr>
          </a:solidFill>
          <a:ln>
            <a:noFill/>
          </a:ln>
          <a:effectLst/>
        </p:spPr>
        <p:txBody>
          <a:bodyPr rtlCol="0" anchor="ctr"/>
          <a:lstStyle/>
          <a:p>
            <a:pPr algn="ctr"/>
            <a:endParaRPr/>
          </a:p>
        </p:txBody>
      </p:sp>
      <p:sp>
        <p:nvSpPr>
          <p:cNvPr id="314" name="SANLÚCAR LA MAYOR | 16562.50 EUR | filas 782"/>
          <p:cNvSpPr/>
          <p:nvPr/>
        </p:nvSpPr>
        <p:spPr>
          <a:xfrm>
            <a:off x="2938937" y="4477648"/>
            <a:ext cx="30678" cy="30678"/>
          </a:xfrm>
          <a:prstGeom prst="ellipse">
            <a:avLst/>
          </a:prstGeom>
          <a:solidFill>
            <a:srgbClr val="ED313E">
              <a:alpha val="62000"/>
            </a:srgbClr>
          </a:solidFill>
          <a:ln>
            <a:noFill/>
          </a:ln>
          <a:effectLst/>
        </p:spPr>
        <p:txBody>
          <a:bodyPr rtlCol="0" anchor="ctr"/>
          <a:lstStyle/>
          <a:p>
            <a:pPr algn="ctr"/>
            <a:endParaRPr/>
          </a:p>
        </p:txBody>
      </p:sp>
      <p:sp>
        <p:nvSpPr>
          <p:cNvPr id="315" name="TOCINA | 16562.50 EUR | filas 782"/>
          <p:cNvSpPr/>
          <p:nvPr/>
        </p:nvSpPr>
        <p:spPr>
          <a:xfrm>
            <a:off x="3076391" y="4395102"/>
            <a:ext cx="30678" cy="30678"/>
          </a:xfrm>
          <a:prstGeom prst="ellipse">
            <a:avLst/>
          </a:prstGeom>
          <a:solidFill>
            <a:srgbClr val="ED313E">
              <a:alpha val="62000"/>
            </a:srgbClr>
          </a:solidFill>
          <a:ln>
            <a:noFill/>
          </a:ln>
          <a:effectLst/>
        </p:spPr>
        <p:txBody>
          <a:bodyPr rtlCol="0" anchor="ctr"/>
          <a:lstStyle/>
          <a:p>
            <a:pPr algn="ctr"/>
            <a:endParaRPr/>
          </a:p>
        </p:txBody>
      </p:sp>
      <p:sp>
        <p:nvSpPr>
          <p:cNvPr id="316" name="CARRIÓN DE LOS CÉSPEDES | 16562.50 EUR | filas 782"/>
          <p:cNvSpPr/>
          <p:nvPr/>
        </p:nvSpPr>
        <p:spPr>
          <a:xfrm>
            <a:off x="2901480" y="4484080"/>
            <a:ext cx="30678" cy="30678"/>
          </a:xfrm>
          <a:prstGeom prst="ellipse">
            <a:avLst/>
          </a:prstGeom>
          <a:solidFill>
            <a:srgbClr val="ED313E">
              <a:alpha val="62000"/>
            </a:srgbClr>
          </a:solidFill>
          <a:ln>
            <a:noFill/>
          </a:ln>
          <a:effectLst/>
        </p:spPr>
        <p:txBody>
          <a:bodyPr rtlCol="0" anchor="ctr"/>
          <a:lstStyle/>
          <a:p>
            <a:pPr algn="ctr"/>
            <a:endParaRPr/>
          </a:p>
        </p:txBody>
      </p:sp>
      <p:sp>
        <p:nvSpPr>
          <p:cNvPr id="317" name="MARINALEDA | 16562.50 EUR | filas 782"/>
          <p:cNvSpPr/>
          <p:nvPr/>
        </p:nvSpPr>
        <p:spPr>
          <a:xfrm>
            <a:off x="3304038" y="4483310"/>
            <a:ext cx="30678" cy="30678"/>
          </a:xfrm>
          <a:prstGeom prst="ellipse">
            <a:avLst/>
          </a:prstGeom>
          <a:solidFill>
            <a:srgbClr val="ED313E">
              <a:alpha val="62000"/>
            </a:srgbClr>
          </a:solidFill>
          <a:ln>
            <a:noFill/>
          </a:ln>
          <a:effectLst/>
        </p:spPr>
        <p:txBody>
          <a:bodyPr rtlCol="0" anchor="ctr"/>
          <a:lstStyle/>
          <a:p>
            <a:pPr algn="ctr"/>
            <a:endParaRPr/>
          </a:p>
        </p:txBody>
      </p:sp>
      <p:sp>
        <p:nvSpPr>
          <p:cNvPr id="318" name="UMBRETE | 16562.50 EUR | filas 782"/>
          <p:cNvSpPr/>
          <p:nvPr/>
        </p:nvSpPr>
        <p:spPr>
          <a:xfrm>
            <a:off x="2951469" y="4484307"/>
            <a:ext cx="30678" cy="30678"/>
          </a:xfrm>
          <a:prstGeom prst="ellipse">
            <a:avLst/>
          </a:prstGeom>
          <a:solidFill>
            <a:srgbClr val="ED313E">
              <a:alpha val="62000"/>
            </a:srgbClr>
          </a:solidFill>
          <a:ln>
            <a:noFill/>
          </a:ln>
          <a:effectLst/>
        </p:spPr>
        <p:txBody>
          <a:bodyPr rtlCol="0" anchor="ctr"/>
          <a:lstStyle/>
          <a:p>
            <a:pPr algn="ctr"/>
            <a:endParaRPr/>
          </a:p>
        </p:txBody>
      </p:sp>
      <p:sp>
        <p:nvSpPr>
          <p:cNvPr id="319" name="PRUNA | 16562.50 EUR | filas 782"/>
          <p:cNvSpPr/>
          <p:nvPr/>
        </p:nvSpPr>
        <p:spPr>
          <a:xfrm>
            <a:off x="3222361" y="4620463"/>
            <a:ext cx="30678" cy="30678"/>
          </a:xfrm>
          <a:prstGeom prst="ellipse">
            <a:avLst/>
          </a:prstGeom>
          <a:solidFill>
            <a:srgbClr val="ED313E">
              <a:alpha val="62000"/>
            </a:srgbClr>
          </a:solidFill>
          <a:ln>
            <a:noFill/>
          </a:ln>
          <a:effectLst/>
        </p:spPr>
        <p:txBody>
          <a:bodyPr rtlCol="0" anchor="ctr"/>
          <a:lstStyle/>
          <a:p>
            <a:pPr algn="ctr"/>
            <a:endParaRPr/>
          </a:p>
        </p:txBody>
      </p:sp>
      <p:sp>
        <p:nvSpPr>
          <p:cNvPr id="320" name="PEÑAFLOR | 16562.50 EUR | filas 782"/>
          <p:cNvSpPr/>
          <p:nvPr/>
        </p:nvSpPr>
        <p:spPr>
          <a:xfrm>
            <a:off x="3190569" y="4357878"/>
            <a:ext cx="30678" cy="30678"/>
          </a:xfrm>
          <a:prstGeom prst="ellipse">
            <a:avLst/>
          </a:prstGeom>
          <a:solidFill>
            <a:srgbClr val="ED313E">
              <a:alpha val="62000"/>
            </a:srgbClr>
          </a:solidFill>
          <a:ln>
            <a:noFill/>
          </a:ln>
          <a:effectLst/>
        </p:spPr>
        <p:txBody>
          <a:bodyPr rtlCol="0" anchor="ctr"/>
          <a:lstStyle/>
          <a:p>
            <a:pPr algn="ctr"/>
            <a:endParaRPr/>
          </a:p>
        </p:txBody>
      </p:sp>
      <p:sp>
        <p:nvSpPr>
          <p:cNvPr id="321" name="ANDORRA | 16200.00 EUR | filas 701"/>
          <p:cNvSpPr/>
          <p:nvPr/>
        </p:nvSpPr>
        <p:spPr>
          <a:xfrm>
            <a:off x="4630601" y="3117204"/>
            <a:ext cx="30678" cy="30678"/>
          </a:xfrm>
          <a:prstGeom prst="ellipse">
            <a:avLst/>
          </a:prstGeom>
          <a:solidFill>
            <a:srgbClr val="ED313E">
              <a:alpha val="62000"/>
            </a:srgbClr>
          </a:solidFill>
          <a:ln>
            <a:noFill/>
          </a:ln>
          <a:effectLst/>
        </p:spPr>
        <p:txBody>
          <a:bodyPr rtlCol="0" anchor="ctr"/>
          <a:lstStyle/>
          <a:p>
            <a:pPr algn="ctr"/>
            <a:endParaRPr/>
          </a:p>
        </p:txBody>
      </p:sp>
      <p:sp>
        <p:nvSpPr>
          <p:cNvPr id="322" name="SALAR | 16121.71 EUR | filas 201,202,203,204"/>
          <p:cNvSpPr/>
          <p:nvPr/>
        </p:nvSpPr>
        <p:spPr>
          <a:xfrm>
            <a:off x="3566166" y="4564328"/>
            <a:ext cx="30678" cy="30678"/>
          </a:xfrm>
          <a:prstGeom prst="ellipse">
            <a:avLst/>
          </a:prstGeom>
          <a:solidFill>
            <a:srgbClr val="ED313E">
              <a:alpha val="62000"/>
            </a:srgbClr>
          </a:solidFill>
          <a:ln>
            <a:noFill/>
          </a:ln>
          <a:effectLst/>
        </p:spPr>
        <p:txBody>
          <a:bodyPr rtlCol="0" anchor="ctr"/>
          <a:lstStyle/>
          <a:p>
            <a:pPr algn="ctr"/>
            <a:endParaRPr/>
          </a:p>
        </p:txBody>
      </p:sp>
      <p:sp>
        <p:nvSpPr>
          <p:cNvPr id="323" name="SAN FIZ DO SEO (TRABADELO) | 16093.96 EUR | filas 890"/>
          <p:cNvSpPr/>
          <p:nvPr/>
        </p:nvSpPr>
        <p:spPr>
          <a:xfrm>
            <a:off x="2728393" y="2460963"/>
            <a:ext cx="30678" cy="30678"/>
          </a:xfrm>
          <a:prstGeom prst="ellipse">
            <a:avLst/>
          </a:prstGeom>
          <a:solidFill>
            <a:srgbClr val="ED313E">
              <a:alpha val="62000"/>
            </a:srgbClr>
          </a:solidFill>
          <a:ln>
            <a:noFill/>
          </a:ln>
          <a:effectLst/>
        </p:spPr>
        <p:txBody>
          <a:bodyPr rtlCol="0" anchor="ctr"/>
          <a:lstStyle/>
          <a:p>
            <a:pPr algn="ctr"/>
            <a:endParaRPr/>
          </a:p>
        </p:txBody>
      </p:sp>
      <p:sp>
        <p:nvSpPr>
          <p:cNvPr id="324" name="CABEZAS DE SAN JUAN | 16000.00 EUR | filas 272"/>
          <p:cNvSpPr/>
          <p:nvPr/>
        </p:nvSpPr>
        <p:spPr>
          <a:xfrm>
            <a:off x="3016337" y="4627668"/>
            <a:ext cx="30678" cy="30678"/>
          </a:xfrm>
          <a:prstGeom prst="ellipse">
            <a:avLst/>
          </a:prstGeom>
          <a:solidFill>
            <a:srgbClr val="ED313E">
              <a:alpha val="62000"/>
            </a:srgbClr>
          </a:solidFill>
          <a:ln>
            <a:noFill/>
          </a:ln>
          <a:effectLst/>
        </p:spPr>
        <p:txBody>
          <a:bodyPr rtlCol="0" anchor="ctr"/>
          <a:lstStyle/>
          <a:p>
            <a:pPr algn="ctr"/>
            <a:endParaRPr/>
          </a:p>
        </p:txBody>
      </p:sp>
      <p:sp>
        <p:nvSpPr>
          <p:cNvPr id="325" name="CONSTANTINA | 16000.00 EUR | filas 274"/>
          <p:cNvSpPr/>
          <p:nvPr/>
        </p:nvSpPr>
        <p:spPr>
          <a:xfrm>
            <a:off x="3110208" y="4297569"/>
            <a:ext cx="30678" cy="30678"/>
          </a:xfrm>
          <a:prstGeom prst="ellipse">
            <a:avLst/>
          </a:prstGeom>
          <a:solidFill>
            <a:srgbClr val="ED313E">
              <a:alpha val="62000"/>
            </a:srgbClr>
          </a:solidFill>
          <a:ln>
            <a:noFill/>
          </a:ln>
          <a:effectLst/>
        </p:spPr>
        <p:txBody>
          <a:bodyPr rtlCol="0" anchor="ctr"/>
          <a:lstStyle/>
          <a:p>
            <a:pPr algn="ctr"/>
            <a:endParaRPr/>
          </a:p>
        </p:txBody>
      </p:sp>
      <p:sp>
        <p:nvSpPr>
          <p:cNvPr id="326" name="VILLANUEVA DE LOS CASTILLEJOS | 15500.00 EUR | filas 833"/>
          <p:cNvSpPr/>
          <p:nvPr/>
        </p:nvSpPr>
        <p:spPr>
          <a:xfrm>
            <a:off x="2624812" y="4435669"/>
            <a:ext cx="30678" cy="30678"/>
          </a:xfrm>
          <a:prstGeom prst="ellipse">
            <a:avLst/>
          </a:prstGeom>
          <a:solidFill>
            <a:srgbClr val="ED313E">
              <a:alpha val="62000"/>
            </a:srgbClr>
          </a:solidFill>
          <a:ln>
            <a:noFill/>
          </a:ln>
          <a:effectLst/>
        </p:spPr>
        <p:txBody>
          <a:bodyPr rtlCol="0" anchor="ctr"/>
          <a:lstStyle/>
          <a:p>
            <a:pPr algn="ctr"/>
            <a:endParaRPr/>
          </a:p>
        </p:txBody>
      </p:sp>
      <p:sp>
        <p:nvSpPr>
          <p:cNvPr id="327" name="ANGÜÉS | 15467.99 EUR | filas 32,363"/>
          <p:cNvSpPr/>
          <p:nvPr/>
        </p:nvSpPr>
        <p:spPr>
          <a:xfrm>
            <a:off x="4716242" y="2671066"/>
            <a:ext cx="30678" cy="30678"/>
          </a:xfrm>
          <a:prstGeom prst="ellipse">
            <a:avLst/>
          </a:prstGeom>
          <a:solidFill>
            <a:srgbClr val="ED313E">
              <a:alpha val="62000"/>
            </a:srgbClr>
          </a:solidFill>
          <a:ln>
            <a:noFill/>
          </a:ln>
          <a:effectLst/>
        </p:spPr>
        <p:txBody>
          <a:bodyPr rtlCol="0" anchor="ctr"/>
          <a:lstStyle/>
          <a:p>
            <a:pPr algn="ctr"/>
            <a:endParaRPr/>
          </a:p>
        </p:txBody>
      </p:sp>
      <p:sp>
        <p:nvSpPr>
          <p:cNvPr id="328" name="VALLE DE YERRI/DEIERRI | 15422.66 EUR | filas 523,866"/>
          <p:cNvSpPr/>
          <p:nvPr/>
        </p:nvSpPr>
        <p:spPr>
          <a:xfrm>
            <a:off x="4189062" y="2421869"/>
            <a:ext cx="30678" cy="30678"/>
          </a:xfrm>
          <a:prstGeom prst="ellipse">
            <a:avLst/>
          </a:prstGeom>
          <a:solidFill>
            <a:srgbClr val="ED313E">
              <a:alpha val="62000"/>
            </a:srgbClr>
          </a:solidFill>
          <a:ln>
            <a:noFill/>
          </a:ln>
          <a:effectLst/>
        </p:spPr>
        <p:txBody>
          <a:bodyPr rtlCol="0" anchor="ctr"/>
          <a:lstStyle/>
          <a:p>
            <a:pPr algn="ctr"/>
            <a:endParaRPr/>
          </a:p>
        </p:txBody>
      </p:sp>
      <p:sp>
        <p:nvSpPr>
          <p:cNvPr id="329" name="ORGI (ULTZAMA) | 15094.02 EUR | filas 519,634,763"/>
          <p:cNvSpPr/>
          <p:nvPr/>
        </p:nvSpPr>
        <p:spPr>
          <a:xfrm>
            <a:off x="4267484" y="2330810"/>
            <a:ext cx="30678" cy="30678"/>
          </a:xfrm>
          <a:prstGeom prst="ellipse">
            <a:avLst/>
          </a:prstGeom>
          <a:solidFill>
            <a:srgbClr val="ED313E">
              <a:alpha val="62000"/>
            </a:srgbClr>
          </a:solidFill>
          <a:ln>
            <a:noFill/>
          </a:ln>
          <a:effectLst/>
        </p:spPr>
        <p:txBody>
          <a:bodyPr rtlCol="0" anchor="ctr"/>
          <a:lstStyle/>
          <a:p>
            <a:pPr algn="ctr"/>
            <a:endParaRPr/>
          </a:p>
        </p:txBody>
      </p:sp>
      <p:sp>
        <p:nvSpPr>
          <p:cNvPr id="330" name="CAZALLA DE LA SIERRA | 15000.00 EUR | filas 81"/>
          <p:cNvSpPr/>
          <p:nvPr/>
        </p:nvSpPr>
        <p:spPr>
          <a:xfrm>
            <a:off x="3068519" y="4276301"/>
            <a:ext cx="30678" cy="30678"/>
          </a:xfrm>
          <a:prstGeom prst="ellipse">
            <a:avLst/>
          </a:prstGeom>
          <a:solidFill>
            <a:srgbClr val="ED313E">
              <a:alpha val="62000"/>
            </a:srgbClr>
          </a:solidFill>
          <a:ln>
            <a:noFill/>
          </a:ln>
          <a:effectLst/>
        </p:spPr>
        <p:txBody>
          <a:bodyPr rtlCol="0" anchor="ctr"/>
          <a:lstStyle/>
          <a:p>
            <a:pPr algn="ctr"/>
            <a:endParaRPr/>
          </a:p>
        </p:txBody>
      </p:sp>
      <p:sp>
        <p:nvSpPr>
          <p:cNvPr id="331" name="FERIA | 15000.00 EUR | filas 127"/>
          <p:cNvSpPr/>
          <p:nvPr/>
        </p:nvSpPr>
        <p:spPr>
          <a:xfrm>
            <a:off x="2832495" y="4058386"/>
            <a:ext cx="30678" cy="30678"/>
          </a:xfrm>
          <a:prstGeom prst="ellipse">
            <a:avLst/>
          </a:prstGeom>
          <a:solidFill>
            <a:srgbClr val="ED313E">
              <a:alpha val="62000"/>
            </a:srgbClr>
          </a:solidFill>
          <a:ln>
            <a:noFill/>
          </a:ln>
          <a:effectLst/>
        </p:spPr>
        <p:txBody>
          <a:bodyPr rtlCol="0" anchor="ctr"/>
          <a:lstStyle/>
          <a:p>
            <a:pPr algn="ctr"/>
            <a:endParaRPr/>
          </a:p>
        </p:txBody>
      </p:sp>
      <p:sp>
        <p:nvSpPr>
          <p:cNvPr id="332" name="JIMENA DE LA FRONTERA | 15000.00 EUR | filas 141"/>
          <p:cNvSpPr/>
          <p:nvPr/>
        </p:nvSpPr>
        <p:spPr>
          <a:xfrm>
            <a:off x="3158811" y="4827869"/>
            <a:ext cx="30678" cy="30678"/>
          </a:xfrm>
          <a:prstGeom prst="ellipse">
            <a:avLst/>
          </a:prstGeom>
          <a:solidFill>
            <a:srgbClr val="ED313E">
              <a:alpha val="62000"/>
            </a:srgbClr>
          </a:solidFill>
          <a:ln>
            <a:noFill/>
          </a:ln>
          <a:effectLst/>
        </p:spPr>
        <p:txBody>
          <a:bodyPr rtlCol="0" anchor="ctr"/>
          <a:lstStyle/>
          <a:p>
            <a:pPr algn="ctr"/>
            <a:endParaRPr/>
          </a:p>
        </p:txBody>
      </p:sp>
      <p:sp>
        <p:nvSpPr>
          <p:cNvPr id="333" name="MONTURQUE | 15000.00 EUR | filas 159"/>
          <p:cNvSpPr/>
          <p:nvPr/>
        </p:nvSpPr>
        <p:spPr>
          <a:xfrm>
            <a:off x="3414916" y="4445722"/>
            <a:ext cx="30678" cy="30678"/>
          </a:xfrm>
          <a:prstGeom prst="ellipse">
            <a:avLst/>
          </a:prstGeom>
          <a:solidFill>
            <a:srgbClr val="ED313E">
              <a:alpha val="62000"/>
            </a:srgbClr>
          </a:solidFill>
          <a:ln>
            <a:noFill/>
          </a:ln>
          <a:effectLst/>
        </p:spPr>
        <p:txBody>
          <a:bodyPr rtlCol="0" anchor="ctr"/>
          <a:lstStyle/>
          <a:p>
            <a:pPr algn="ctr"/>
            <a:endParaRPr/>
          </a:p>
        </p:txBody>
      </p:sp>
      <p:sp>
        <p:nvSpPr>
          <p:cNvPr id="334" name="OLVERA | 15000.00 EUR | filas 175"/>
          <p:cNvSpPr/>
          <p:nvPr/>
        </p:nvSpPr>
        <p:spPr>
          <a:xfrm>
            <a:off x="3213406" y="4644287"/>
            <a:ext cx="30678" cy="30678"/>
          </a:xfrm>
          <a:prstGeom prst="ellipse">
            <a:avLst/>
          </a:prstGeom>
          <a:solidFill>
            <a:srgbClr val="ED313E">
              <a:alpha val="62000"/>
            </a:srgbClr>
          </a:solidFill>
          <a:ln>
            <a:noFill/>
          </a:ln>
          <a:effectLst/>
        </p:spPr>
        <p:txBody>
          <a:bodyPr rtlCol="0" anchor="ctr"/>
          <a:lstStyle/>
          <a:p>
            <a:pPr algn="ctr"/>
            <a:endParaRPr/>
          </a:p>
        </p:txBody>
      </p:sp>
      <p:sp>
        <p:nvSpPr>
          <p:cNvPr id="335" name="ENCINAS REALES | 15000.00 EUR | filas 298"/>
          <p:cNvSpPr/>
          <p:nvPr/>
        </p:nvSpPr>
        <p:spPr>
          <a:xfrm>
            <a:off x="3441853" y="4519034"/>
            <a:ext cx="30678" cy="30678"/>
          </a:xfrm>
          <a:prstGeom prst="ellipse">
            <a:avLst/>
          </a:prstGeom>
          <a:solidFill>
            <a:srgbClr val="ED313E">
              <a:alpha val="62000"/>
            </a:srgbClr>
          </a:solidFill>
          <a:ln>
            <a:noFill/>
          </a:ln>
          <a:effectLst/>
        </p:spPr>
        <p:txBody>
          <a:bodyPr rtlCol="0" anchor="ctr"/>
          <a:lstStyle/>
          <a:p>
            <a:pPr algn="ctr"/>
            <a:endParaRPr/>
          </a:p>
        </p:txBody>
      </p:sp>
      <p:sp>
        <p:nvSpPr>
          <p:cNvPr id="336" name="ALDEATEJADA | 14948.55 EUR | filas 430"/>
          <p:cNvSpPr/>
          <p:nvPr/>
        </p:nvSpPr>
        <p:spPr>
          <a:xfrm>
            <a:off x="3088550" y="3138123"/>
            <a:ext cx="30678" cy="30678"/>
          </a:xfrm>
          <a:prstGeom prst="ellipse">
            <a:avLst/>
          </a:prstGeom>
          <a:solidFill>
            <a:srgbClr val="ED313E">
              <a:alpha val="62000"/>
            </a:srgbClr>
          </a:solidFill>
          <a:ln>
            <a:noFill/>
          </a:ln>
          <a:effectLst/>
        </p:spPr>
        <p:txBody>
          <a:bodyPr rtlCol="0" anchor="ctr"/>
          <a:lstStyle/>
          <a:p>
            <a:pPr algn="ctr"/>
            <a:endParaRPr/>
          </a:p>
        </p:txBody>
      </p:sp>
      <p:sp>
        <p:nvSpPr>
          <p:cNvPr id="337" name="AGUAVIVA | 14414.06 EUR | filas 672"/>
          <p:cNvSpPr/>
          <p:nvPr/>
        </p:nvSpPr>
        <p:spPr>
          <a:xfrm>
            <a:off x="4703308" y="3176395"/>
            <a:ext cx="30678" cy="30678"/>
          </a:xfrm>
          <a:prstGeom prst="ellipse">
            <a:avLst/>
          </a:prstGeom>
          <a:solidFill>
            <a:srgbClr val="ED313E">
              <a:alpha val="62000"/>
            </a:srgbClr>
          </a:solidFill>
          <a:ln>
            <a:noFill/>
          </a:ln>
          <a:effectLst/>
        </p:spPr>
        <p:txBody>
          <a:bodyPr rtlCol="0" anchor="ctr"/>
          <a:lstStyle/>
          <a:p>
            <a:pPr algn="ctr"/>
            <a:endParaRPr/>
          </a:p>
        </p:txBody>
      </p:sp>
      <p:sp>
        <p:nvSpPr>
          <p:cNvPr id="338" name="EL FRANCO | 14319.69 EUR | filas 710"/>
          <p:cNvSpPr/>
          <p:nvPr/>
        </p:nvSpPr>
        <p:spPr>
          <a:xfrm>
            <a:off x="2752107" y="2112311"/>
            <a:ext cx="30678" cy="30678"/>
          </a:xfrm>
          <a:prstGeom prst="ellipse">
            <a:avLst/>
          </a:prstGeom>
          <a:solidFill>
            <a:srgbClr val="ED313E">
              <a:alpha val="62000"/>
            </a:srgbClr>
          </a:solidFill>
          <a:ln>
            <a:noFill/>
          </a:ln>
          <a:effectLst/>
        </p:spPr>
        <p:txBody>
          <a:bodyPr rtlCol="0" anchor="ctr"/>
          <a:lstStyle/>
          <a:p>
            <a:pPr algn="ctr"/>
            <a:endParaRPr/>
          </a:p>
        </p:txBody>
      </p:sp>
      <p:sp>
        <p:nvSpPr>
          <p:cNvPr id="339" name="LUNA | 14109.99 EUR | filas 370,391"/>
          <p:cNvSpPr/>
          <p:nvPr/>
        </p:nvSpPr>
        <p:spPr>
          <a:xfrm>
            <a:off x="4487638" y="2648220"/>
            <a:ext cx="30678" cy="30678"/>
          </a:xfrm>
          <a:prstGeom prst="ellipse">
            <a:avLst/>
          </a:prstGeom>
          <a:solidFill>
            <a:srgbClr val="ED313E">
              <a:alpha val="62000"/>
            </a:srgbClr>
          </a:solidFill>
          <a:ln>
            <a:noFill/>
          </a:ln>
          <a:effectLst/>
        </p:spPr>
        <p:txBody>
          <a:bodyPr rtlCol="0" anchor="ctr"/>
          <a:lstStyle/>
          <a:p>
            <a:pPr algn="ctr"/>
            <a:endParaRPr/>
          </a:p>
        </p:txBody>
      </p:sp>
      <p:sp>
        <p:nvSpPr>
          <p:cNvPr id="340" name="COVES DE VINROMÀ, LES | 14000.00 EUR | filas 285"/>
          <p:cNvSpPr/>
          <p:nvPr/>
        </p:nvSpPr>
        <p:spPr>
          <a:xfrm>
            <a:off x="4796399" y="3374661"/>
            <a:ext cx="30678" cy="30678"/>
          </a:xfrm>
          <a:prstGeom prst="ellipse">
            <a:avLst/>
          </a:prstGeom>
          <a:solidFill>
            <a:srgbClr val="ED313E">
              <a:alpha val="62000"/>
            </a:srgbClr>
          </a:solidFill>
          <a:ln>
            <a:noFill/>
          </a:ln>
          <a:effectLst/>
        </p:spPr>
        <p:txBody>
          <a:bodyPr rtlCol="0" anchor="ctr"/>
          <a:lstStyle/>
          <a:p>
            <a:pPr algn="ctr"/>
            <a:endParaRPr/>
          </a:p>
        </p:txBody>
      </p:sp>
      <p:sp>
        <p:nvSpPr>
          <p:cNvPr id="341" name="CUBILLOS DEL SIL | 14000.00 EUR | filas 286"/>
          <p:cNvSpPr/>
          <p:nvPr/>
        </p:nvSpPr>
        <p:spPr>
          <a:xfrm>
            <a:off x="2832648" y="2466745"/>
            <a:ext cx="30678" cy="30678"/>
          </a:xfrm>
          <a:prstGeom prst="ellipse">
            <a:avLst/>
          </a:prstGeom>
          <a:solidFill>
            <a:srgbClr val="ED313E">
              <a:alpha val="62000"/>
            </a:srgbClr>
          </a:solidFill>
          <a:ln>
            <a:noFill/>
          </a:ln>
          <a:effectLst/>
        </p:spPr>
        <p:txBody>
          <a:bodyPr rtlCol="0" anchor="ctr"/>
          <a:lstStyle/>
          <a:p>
            <a:pPr algn="ctr"/>
            <a:endParaRPr/>
          </a:p>
        </p:txBody>
      </p:sp>
      <p:sp>
        <p:nvSpPr>
          <p:cNvPr id="342" name="ARRIATE | 14000.00 EUR | filas 794"/>
          <p:cNvSpPr/>
          <p:nvPr/>
        </p:nvSpPr>
        <p:spPr>
          <a:xfrm>
            <a:off x="3251476" y="4695495"/>
            <a:ext cx="30678" cy="30678"/>
          </a:xfrm>
          <a:prstGeom prst="ellipse">
            <a:avLst/>
          </a:prstGeom>
          <a:solidFill>
            <a:srgbClr val="ED313E">
              <a:alpha val="62000"/>
            </a:srgbClr>
          </a:solidFill>
          <a:ln>
            <a:noFill/>
          </a:ln>
          <a:effectLst/>
        </p:spPr>
        <p:txBody>
          <a:bodyPr rtlCol="0" anchor="ctr"/>
          <a:lstStyle/>
          <a:p>
            <a:pPr algn="ctr"/>
            <a:endParaRPr/>
          </a:p>
        </p:txBody>
      </p:sp>
      <p:sp>
        <p:nvSpPr>
          <p:cNvPr id="343" name="ESCACENA DEL CAMPO | 14000.00 EUR | filas 808"/>
          <p:cNvSpPr/>
          <p:nvPr/>
        </p:nvSpPr>
        <p:spPr>
          <a:xfrm>
            <a:off x="2883920" y="4469154"/>
            <a:ext cx="30678" cy="30678"/>
          </a:xfrm>
          <a:prstGeom prst="ellipse">
            <a:avLst/>
          </a:prstGeom>
          <a:solidFill>
            <a:srgbClr val="ED313E">
              <a:alpha val="62000"/>
            </a:srgbClr>
          </a:solidFill>
          <a:ln>
            <a:noFill/>
          </a:ln>
          <a:effectLst/>
        </p:spPr>
        <p:txBody>
          <a:bodyPr rtlCol="0" anchor="ctr"/>
          <a:lstStyle/>
          <a:p>
            <a:pPr algn="ctr"/>
            <a:endParaRPr/>
          </a:p>
        </p:txBody>
      </p:sp>
      <p:sp>
        <p:nvSpPr>
          <p:cNvPr id="344" name="FUENTE DE PIEDRA | 14000.00 EUR | filas 809"/>
          <p:cNvSpPr/>
          <p:nvPr/>
        </p:nvSpPr>
        <p:spPr>
          <a:xfrm>
            <a:off x="3371434" y="4570594"/>
            <a:ext cx="30678" cy="30678"/>
          </a:xfrm>
          <a:prstGeom prst="ellipse">
            <a:avLst/>
          </a:prstGeom>
          <a:solidFill>
            <a:srgbClr val="ED313E">
              <a:alpha val="62000"/>
            </a:srgbClr>
          </a:solidFill>
          <a:ln>
            <a:noFill/>
          </a:ln>
          <a:effectLst/>
        </p:spPr>
        <p:txBody>
          <a:bodyPr rtlCol="0" anchor="ctr"/>
          <a:lstStyle/>
          <a:p>
            <a:pPr algn="ctr"/>
            <a:endParaRPr/>
          </a:p>
        </p:txBody>
      </p:sp>
      <p:sp>
        <p:nvSpPr>
          <p:cNvPr id="345" name="PUERTO SERRANO | 14000.00 EUR | filas 819"/>
          <p:cNvSpPr/>
          <p:nvPr/>
        </p:nvSpPr>
        <p:spPr>
          <a:xfrm>
            <a:off x="3132142" y="4648385"/>
            <a:ext cx="30678" cy="30678"/>
          </a:xfrm>
          <a:prstGeom prst="ellipse">
            <a:avLst/>
          </a:prstGeom>
          <a:solidFill>
            <a:srgbClr val="ED313E">
              <a:alpha val="62000"/>
            </a:srgbClr>
          </a:solidFill>
          <a:ln>
            <a:noFill/>
          </a:ln>
          <a:effectLst/>
        </p:spPr>
        <p:txBody>
          <a:bodyPr rtlCol="0" anchor="ctr"/>
          <a:lstStyle/>
          <a:p>
            <a:pPr algn="ctr"/>
            <a:endParaRPr/>
          </a:p>
        </p:txBody>
      </p:sp>
      <p:sp>
        <p:nvSpPr>
          <p:cNvPr id="346" name="ÁLORA | 13991.92 EUR | filas 696"/>
          <p:cNvSpPr/>
          <p:nvPr/>
        </p:nvSpPr>
        <p:spPr>
          <a:xfrm>
            <a:off x="3379266" y="4684590"/>
            <a:ext cx="30678" cy="30678"/>
          </a:xfrm>
          <a:prstGeom prst="ellipse">
            <a:avLst/>
          </a:prstGeom>
          <a:solidFill>
            <a:srgbClr val="ED313E">
              <a:alpha val="62000"/>
            </a:srgbClr>
          </a:solidFill>
          <a:ln>
            <a:noFill/>
          </a:ln>
          <a:effectLst/>
        </p:spPr>
        <p:txBody>
          <a:bodyPr rtlCol="0" anchor="ctr"/>
          <a:lstStyle/>
          <a:p>
            <a:pPr algn="ctr"/>
            <a:endParaRPr/>
          </a:p>
        </p:txBody>
      </p:sp>
      <p:sp>
        <p:nvSpPr>
          <p:cNvPr id="347" name="VILLELA (REBOLLEDO DE LA TORRE) | 13608.94 EUR | filas 427,448"/>
          <p:cNvSpPr/>
          <p:nvPr/>
        </p:nvSpPr>
        <p:spPr>
          <a:xfrm>
            <a:off x="3503265" y="2442971"/>
            <a:ext cx="30678" cy="30678"/>
          </a:xfrm>
          <a:prstGeom prst="ellipse">
            <a:avLst/>
          </a:prstGeom>
          <a:solidFill>
            <a:srgbClr val="ED313E">
              <a:alpha val="62000"/>
            </a:srgbClr>
          </a:solidFill>
          <a:ln>
            <a:noFill/>
          </a:ln>
          <a:effectLst/>
        </p:spPr>
        <p:txBody>
          <a:bodyPr rtlCol="0" anchor="ctr"/>
          <a:lstStyle/>
          <a:p>
            <a:pPr algn="ctr"/>
            <a:endParaRPr/>
          </a:p>
        </p:txBody>
      </p:sp>
      <p:sp>
        <p:nvSpPr>
          <p:cNvPr id="348" name="ISABA/IZABA | 13363.71 EUR | filas 774,869"/>
          <p:cNvSpPr/>
          <p:nvPr/>
        </p:nvSpPr>
        <p:spPr>
          <a:xfrm>
            <a:off x="4489869" y="2372304"/>
            <a:ext cx="30678" cy="30678"/>
          </a:xfrm>
          <a:prstGeom prst="ellipse">
            <a:avLst/>
          </a:prstGeom>
          <a:solidFill>
            <a:srgbClr val="ED313E">
              <a:alpha val="62000"/>
            </a:srgbClr>
          </a:solidFill>
          <a:ln>
            <a:noFill/>
          </a:ln>
          <a:effectLst/>
        </p:spPr>
        <p:txBody>
          <a:bodyPr rtlCol="0" anchor="ctr"/>
          <a:lstStyle/>
          <a:p>
            <a:pPr algn="ctr"/>
            <a:endParaRPr/>
          </a:p>
        </p:txBody>
      </p:sp>
      <p:sp>
        <p:nvSpPr>
          <p:cNvPr id="349" name="MIRONES | 13260.77 EUR | filas 683"/>
          <p:cNvSpPr/>
          <p:nvPr/>
        </p:nvSpPr>
        <p:spPr>
          <a:xfrm>
            <a:off x="3672910" y="2197706"/>
            <a:ext cx="30678" cy="30678"/>
          </a:xfrm>
          <a:prstGeom prst="ellipse">
            <a:avLst/>
          </a:prstGeom>
          <a:solidFill>
            <a:srgbClr val="ED313E">
              <a:alpha val="62000"/>
            </a:srgbClr>
          </a:solidFill>
          <a:ln>
            <a:noFill/>
          </a:ln>
          <a:effectLst/>
        </p:spPr>
        <p:txBody>
          <a:bodyPr rtlCol="0" anchor="ctr"/>
          <a:lstStyle/>
          <a:p>
            <a:pPr algn="ctr"/>
            <a:endParaRPr/>
          </a:p>
        </p:txBody>
      </p:sp>
      <p:sp>
        <p:nvSpPr>
          <p:cNvPr id="350" name="PUENTE VIESGO | 13231.90 EUR | filas 418,921"/>
          <p:cNvSpPr/>
          <p:nvPr/>
        </p:nvSpPr>
        <p:spPr>
          <a:xfrm>
            <a:off x="3596346" y="2196253"/>
            <a:ext cx="30678" cy="30678"/>
          </a:xfrm>
          <a:prstGeom prst="ellipse">
            <a:avLst/>
          </a:prstGeom>
          <a:solidFill>
            <a:srgbClr val="ED313E">
              <a:alpha val="62000"/>
            </a:srgbClr>
          </a:solidFill>
          <a:ln>
            <a:noFill/>
          </a:ln>
          <a:effectLst/>
        </p:spPr>
        <p:txBody>
          <a:bodyPr rtlCol="0" anchor="ctr"/>
          <a:lstStyle/>
          <a:p>
            <a:pPr algn="ctr"/>
            <a:endParaRPr/>
          </a:p>
        </p:txBody>
      </p:sp>
      <p:sp>
        <p:nvSpPr>
          <p:cNvPr id="351" name="BERRIOPLANO | 13154.69 EUR | filas 553,772"/>
          <p:cNvSpPr/>
          <p:nvPr/>
        </p:nvSpPr>
        <p:spPr>
          <a:xfrm>
            <a:off x="4263579" y="2375651"/>
            <a:ext cx="30678" cy="30678"/>
          </a:xfrm>
          <a:prstGeom prst="ellipse">
            <a:avLst/>
          </a:prstGeom>
          <a:solidFill>
            <a:srgbClr val="ED313E">
              <a:alpha val="62000"/>
            </a:srgbClr>
          </a:solidFill>
          <a:ln>
            <a:noFill/>
          </a:ln>
          <a:effectLst/>
        </p:spPr>
        <p:txBody>
          <a:bodyPr rtlCol="0" anchor="ctr"/>
          <a:lstStyle/>
          <a:p>
            <a:pPr algn="ctr"/>
            <a:endParaRPr/>
          </a:p>
        </p:txBody>
      </p:sp>
      <p:sp>
        <p:nvSpPr>
          <p:cNvPr id="352" name="VALENCIA | 13056.83 EUR | filas 599,600"/>
          <p:cNvSpPr/>
          <p:nvPr/>
        </p:nvSpPr>
        <p:spPr>
          <a:xfrm>
            <a:off x="4650186" y="3696391"/>
            <a:ext cx="30678" cy="30678"/>
          </a:xfrm>
          <a:prstGeom prst="ellipse">
            <a:avLst/>
          </a:prstGeom>
          <a:solidFill>
            <a:srgbClr val="ED313E">
              <a:alpha val="62000"/>
            </a:srgbClr>
          </a:solidFill>
          <a:ln>
            <a:noFill/>
          </a:ln>
          <a:effectLst/>
        </p:spPr>
        <p:txBody>
          <a:bodyPr rtlCol="0" anchor="ctr"/>
          <a:lstStyle/>
          <a:p>
            <a:pPr algn="ctr"/>
            <a:endParaRPr/>
          </a:p>
        </p:txBody>
      </p:sp>
      <p:sp>
        <p:nvSpPr>
          <p:cNvPr id="353" name="HUMILLADERO | 13000.00 EUR | filas 304"/>
          <p:cNvSpPr/>
          <p:nvPr/>
        </p:nvSpPr>
        <p:spPr>
          <a:xfrm>
            <a:off x="3379186" y="4578130"/>
            <a:ext cx="30678" cy="30678"/>
          </a:xfrm>
          <a:prstGeom prst="ellipse">
            <a:avLst/>
          </a:prstGeom>
          <a:solidFill>
            <a:srgbClr val="ED313E">
              <a:alpha val="62000"/>
            </a:srgbClr>
          </a:solidFill>
          <a:ln>
            <a:noFill/>
          </a:ln>
          <a:effectLst/>
        </p:spPr>
        <p:txBody>
          <a:bodyPr rtlCol="0" anchor="ctr"/>
          <a:lstStyle/>
          <a:p>
            <a:pPr algn="ctr"/>
            <a:endParaRPr/>
          </a:p>
        </p:txBody>
      </p:sp>
      <p:sp>
        <p:nvSpPr>
          <p:cNvPr id="354" name="CÍTORES DEL PÁRAMO | 13000.00 EUR | filas 454"/>
          <p:cNvSpPr/>
          <p:nvPr/>
        </p:nvSpPr>
        <p:spPr>
          <a:xfrm>
            <a:off x="3590744" y="2558617"/>
            <a:ext cx="30678" cy="30678"/>
          </a:xfrm>
          <a:prstGeom prst="ellipse">
            <a:avLst/>
          </a:prstGeom>
          <a:solidFill>
            <a:srgbClr val="ED313E">
              <a:alpha val="62000"/>
            </a:srgbClr>
          </a:solidFill>
          <a:ln>
            <a:noFill/>
          </a:ln>
          <a:effectLst/>
        </p:spPr>
        <p:txBody>
          <a:bodyPr rtlCol="0" anchor="ctr"/>
          <a:lstStyle/>
          <a:p>
            <a:pPr algn="ctr"/>
            <a:endParaRPr/>
          </a:p>
        </p:txBody>
      </p:sp>
      <p:sp>
        <p:nvSpPr>
          <p:cNvPr id="355" name="AROCHE | 12947.00 EUR | filas 840"/>
          <p:cNvSpPr/>
          <p:nvPr/>
        </p:nvSpPr>
        <p:spPr>
          <a:xfrm>
            <a:off x="2717941" y="4270822"/>
            <a:ext cx="30678" cy="30678"/>
          </a:xfrm>
          <a:prstGeom prst="ellipse">
            <a:avLst/>
          </a:prstGeom>
          <a:solidFill>
            <a:srgbClr val="ED313E">
              <a:alpha val="62000"/>
            </a:srgbClr>
          </a:solidFill>
          <a:ln>
            <a:noFill/>
          </a:ln>
          <a:effectLst/>
        </p:spPr>
        <p:txBody>
          <a:bodyPr rtlCol="0" anchor="ctr"/>
          <a:lstStyle/>
          <a:p>
            <a:pPr algn="ctr"/>
            <a:endParaRPr/>
          </a:p>
        </p:txBody>
      </p:sp>
      <p:sp>
        <p:nvSpPr>
          <p:cNvPr id="356" name="IMOTZ | 12813.91 EUR | filas 513,631,870"/>
          <p:cNvSpPr/>
          <p:nvPr/>
        </p:nvSpPr>
        <p:spPr>
          <a:xfrm>
            <a:off x="4230327" y="2337012"/>
            <a:ext cx="30678" cy="30678"/>
          </a:xfrm>
          <a:prstGeom prst="ellipse">
            <a:avLst/>
          </a:prstGeom>
          <a:solidFill>
            <a:srgbClr val="ED313E">
              <a:alpha val="62000"/>
            </a:srgbClr>
          </a:solidFill>
          <a:ln>
            <a:noFill/>
          </a:ln>
          <a:effectLst/>
        </p:spPr>
        <p:txBody>
          <a:bodyPr rtlCol="0" anchor="ctr"/>
          <a:lstStyle/>
          <a:p>
            <a:pPr algn="ctr"/>
            <a:endParaRPr/>
          </a:p>
        </p:txBody>
      </p:sp>
      <p:sp>
        <p:nvSpPr>
          <p:cNvPr id="357" name="INCA | 12639.66 EUR | filas 410"/>
          <p:cNvSpPr/>
          <p:nvPr/>
        </p:nvSpPr>
        <p:spPr>
          <a:xfrm>
            <a:off x="5616474" y="3600027"/>
            <a:ext cx="30678" cy="30678"/>
          </a:xfrm>
          <a:prstGeom prst="ellipse">
            <a:avLst/>
          </a:prstGeom>
          <a:solidFill>
            <a:srgbClr val="ED313E">
              <a:alpha val="62000"/>
            </a:srgbClr>
          </a:solidFill>
          <a:ln>
            <a:noFill/>
          </a:ln>
          <a:effectLst/>
        </p:spPr>
        <p:txBody>
          <a:bodyPr rtlCol="0" anchor="ctr"/>
          <a:lstStyle/>
          <a:p>
            <a:pPr algn="ctr"/>
            <a:endParaRPr/>
          </a:p>
        </p:txBody>
      </p:sp>
      <p:sp>
        <p:nvSpPr>
          <p:cNvPr id="358" name="AYAMONTE | 12000.00 EUR | filas 36,37"/>
          <p:cNvSpPr/>
          <p:nvPr/>
        </p:nvSpPr>
        <p:spPr>
          <a:xfrm>
            <a:off x="2584237" y="4541455"/>
            <a:ext cx="30678" cy="30678"/>
          </a:xfrm>
          <a:prstGeom prst="ellipse">
            <a:avLst/>
          </a:prstGeom>
          <a:solidFill>
            <a:srgbClr val="ED313E">
              <a:alpha val="62000"/>
            </a:srgbClr>
          </a:solidFill>
          <a:ln>
            <a:noFill/>
          </a:ln>
          <a:effectLst/>
        </p:spPr>
        <p:txBody>
          <a:bodyPr rtlCol="0" anchor="ctr"/>
          <a:lstStyle/>
          <a:p>
            <a:pPr algn="ctr"/>
            <a:endParaRPr/>
          </a:p>
        </p:txBody>
      </p:sp>
      <p:sp>
        <p:nvSpPr>
          <p:cNvPr id="359" name="ALGÁMITAS | 12000.00 EUR | filas 275"/>
          <p:cNvSpPr/>
          <p:nvPr/>
        </p:nvSpPr>
        <p:spPr>
          <a:xfrm>
            <a:off x="3248126" y="4614699"/>
            <a:ext cx="30678" cy="30678"/>
          </a:xfrm>
          <a:prstGeom prst="ellipse">
            <a:avLst/>
          </a:prstGeom>
          <a:solidFill>
            <a:srgbClr val="ED313E">
              <a:alpha val="62000"/>
            </a:srgbClr>
          </a:solidFill>
          <a:ln>
            <a:noFill/>
          </a:ln>
          <a:effectLst/>
        </p:spPr>
        <p:txBody>
          <a:bodyPr rtlCol="0" anchor="ctr"/>
          <a:lstStyle/>
          <a:p>
            <a:pPr algn="ctr"/>
            <a:endParaRPr/>
          </a:p>
        </p:txBody>
      </p:sp>
      <p:sp>
        <p:nvSpPr>
          <p:cNvPr id="360" name="BARCONES | 12000.00 EUR | filas 664"/>
          <p:cNvSpPr/>
          <p:nvPr/>
        </p:nvSpPr>
        <p:spPr>
          <a:xfrm>
            <a:off x="3933591" y="2993802"/>
            <a:ext cx="30678" cy="30678"/>
          </a:xfrm>
          <a:prstGeom prst="ellipse">
            <a:avLst/>
          </a:prstGeom>
          <a:solidFill>
            <a:srgbClr val="ED313E">
              <a:alpha val="62000"/>
            </a:srgbClr>
          </a:solidFill>
          <a:ln>
            <a:noFill/>
          </a:ln>
          <a:effectLst/>
        </p:spPr>
        <p:txBody>
          <a:bodyPr rtlCol="0" anchor="ctr"/>
          <a:lstStyle/>
          <a:p>
            <a:pPr algn="ctr"/>
            <a:endParaRPr/>
          </a:p>
        </p:txBody>
      </p:sp>
      <p:sp>
        <p:nvSpPr>
          <p:cNvPr id="361" name="ZALAMEA LA REAL | 12000.00 EUR | filas 835"/>
          <p:cNvSpPr/>
          <p:nvPr/>
        </p:nvSpPr>
        <p:spPr>
          <a:xfrm>
            <a:off x="2804133" y="4369473"/>
            <a:ext cx="30678" cy="30678"/>
          </a:xfrm>
          <a:prstGeom prst="ellipse">
            <a:avLst/>
          </a:prstGeom>
          <a:solidFill>
            <a:srgbClr val="ED313E">
              <a:alpha val="62000"/>
            </a:srgbClr>
          </a:solidFill>
          <a:ln>
            <a:noFill/>
          </a:ln>
          <a:effectLst/>
        </p:spPr>
        <p:txBody>
          <a:bodyPr rtlCol="0" anchor="ctr"/>
          <a:lstStyle/>
          <a:p>
            <a:pPr algn="ctr"/>
            <a:endParaRPr/>
          </a:p>
        </p:txBody>
      </p:sp>
      <p:sp>
        <p:nvSpPr>
          <p:cNvPr id="362" name="PUENTE GENIL | 11842.99 EUR | filas 197"/>
          <p:cNvSpPr/>
          <p:nvPr/>
        </p:nvSpPr>
        <p:spPr>
          <a:xfrm>
            <a:off x="3357068" y="4477438"/>
            <a:ext cx="30678" cy="30678"/>
          </a:xfrm>
          <a:prstGeom prst="ellipse">
            <a:avLst/>
          </a:prstGeom>
          <a:solidFill>
            <a:srgbClr val="ED313E">
              <a:alpha val="62000"/>
            </a:srgbClr>
          </a:solidFill>
          <a:ln>
            <a:noFill/>
          </a:ln>
          <a:effectLst/>
        </p:spPr>
        <p:txBody>
          <a:bodyPr rtlCol="0" anchor="ctr"/>
          <a:lstStyle/>
          <a:p>
            <a:pPr algn="ctr"/>
            <a:endParaRPr/>
          </a:p>
        </p:txBody>
      </p:sp>
      <p:sp>
        <p:nvSpPr>
          <p:cNvPr id="363" name="TUDELA | 11706.09 EUR | filas 536,537,538,539"/>
          <p:cNvSpPr/>
          <p:nvPr/>
        </p:nvSpPr>
        <p:spPr>
          <a:xfrm>
            <a:off x="4289197" y="2689967"/>
            <a:ext cx="30678" cy="30678"/>
          </a:xfrm>
          <a:prstGeom prst="ellipse">
            <a:avLst/>
          </a:prstGeom>
          <a:solidFill>
            <a:srgbClr val="ED313E">
              <a:alpha val="62000"/>
            </a:srgbClr>
          </a:solidFill>
          <a:ln>
            <a:noFill/>
          </a:ln>
          <a:effectLst/>
        </p:spPr>
        <p:txBody>
          <a:bodyPr rtlCol="0" anchor="ctr"/>
          <a:lstStyle/>
          <a:p>
            <a:pPr algn="ctr"/>
            <a:endParaRPr/>
          </a:p>
        </p:txBody>
      </p:sp>
      <p:sp>
        <p:nvSpPr>
          <p:cNvPr id="364" name="ODIETA | 11239.45 EUR | filas 637,767"/>
          <p:cNvSpPr/>
          <p:nvPr/>
        </p:nvSpPr>
        <p:spPr>
          <a:xfrm>
            <a:off x="4279806" y="2342417"/>
            <a:ext cx="30678" cy="30678"/>
          </a:xfrm>
          <a:prstGeom prst="ellipse">
            <a:avLst/>
          </a:prstGeom>
          <a:solidFill>
            <a:srgbClr val="ED313E">
              <a:alpha val="62000"/>
            </a:srgbClr>
          </a:solidFill>
          <a:ln>
            <a:noFill/>
          </a:ln>
          <a:effectLst/>
        </p:spPr>
        <p:txBody>
          <a:bodyPr rtlCol="0" anchor="ctr"/>
          <a:lstStyle/>
          <a:p>
            <a:pPr algn="ctr"/>
            <a:endParaRPr/>
          </a:p>
        </p:txBody>
      </p:sp>
      <p:sp>
        <p:nvSpPr>
          <p:cNvPr id="365" name="ALPARTIR | 11150.93 EUR | filas 30,364"/>
          <p:cNvSpPr/>
          <p:nvPr/>
        </p:nvSpPr>
        <p:spPr>
          <a:xfrm>
            <a:off x="4355192" y="2942446"/>
            <a:ext cx="30678" cy="30678"/>
          </a:xfrm>
          <a:prstGeom prst="ellipse">
            <a:avLst/>
          </a:prstGeom>
          <a:solidFill>
            <a:srgbClr val="ED313E">
              <a:alpha val="62000"/>
            </a:srgbClr>
          </a:solidFill>
          <a:ln>
            <a:noFill/>
          </a:ln>
          <a:effectLst/>
        </p:spPr>
        <p:txBody>
          <a:bodyPr rtlCol="0" anchor="ctr"/>
          <a:lstStyle/>
          <a:p>
            <a:pPr algn="ctr"/>
            <a:endParaRPr/>
          </a:p>
        </p:txBody>
      </p:sp>
      <p:sp>
        <p:nvSpPr>
          <p:cNvPr id="366" name="VIVEL DEL RÍO | 11000.00 EUR | filas 705,916"/>
          <p:cNvSpPr/>
          <p:nvPr/>
        </p:nvSpPr>
        <p:spPr>
          <a:xfrm>
            <a:off x="4484634" y="3157682"/>
            <a:ext cx="30678" cy="30678"/>
          </a:xfrm>
          <a:prstGeom prst="ellipse">
            <a:avLst/>
          </a:prstGeom>
          <a:solidFill>
            <a:srgbClr val="ED313E">
              <a:alpha val="62000"/>
            </a:srgbClr>
          </a:solidFill>
          <a:ln>
            <a:noFill/>
          </a:ln>
          <a:effectLst/>
        </p:spPr>
        <p:txBody>
          <a:bodyPr rtlCol="0" anchor="ctr"/>
          <a:lstStyle/>
          <a:p>
            <a:pPr algn="ctr"/>
            <a:endParaRPr/>
          </a:p>
        </p:txBody>
      </p:sp>
      <p:sp>
        <p:nvSpPr>
          <p:cNvPr id="367" name="FUENDEJALÓN | 10838.72 EUR | filas 360"/>
          <p:cNvSpPr/>
          <p:nvPr/>
        </p:nvSpPr>
        <p:spPr>
          <a:xfrm>
            <a:off x="4328418" y="2809499"/>
            <a:ext cx="30678" cy="30678"/>
          </a:xfrm>
          <a:prstGeom prst="ellipse">
            <a:avLst/>
          </a:prstGeom>
          <a:solidFill>
            <a:srgbClr val="ED313E">
              <a:alpha val="62000"/>
            </a:srgbClr>
          </a:solidFill>
          <a:ln>
            <a:noFill/>
          </a:ln>
          <a:effectLst/>
        </p:spPr>
        <p:txBody>
          <a:bodyPr rtlCol="0" anchor="ctr"/>
          <a:lstStyle/>
          <a:p>
            <a:pPr algn="ctr"/>
            <a:endParaRPr/>
          </a:p>
        </p:txBody>
      </p:sp>
      <p:sp>
        <p:nvSpPr>
          <p:cNvPr id="368" name="IBEAS DE JUARROS | 10770.40 EUR | filas 429,660"/>
          <p:cNvSpPr/>
          <p:nvPr/>
        </p:nvSpPr>
        <p:spPr>
          <a:xfrm>
            <a:off x="3720555" y="2583707"/>
            <a:ext cx="30678" cy="30678"/>
          </a:xfrm>
          <a:prstGeom prst="ellipse">
            <a:avLst/>
          </a:prstGeom>
          <a:solidFill>
            <a:srgbClr val="ED313E">
              <a:alpha val="62000"/>
            </a:srgbClr>
          </a:solidFill>
          <a:ln>
            <a:noFill/>
          </a:ln>
          <a:effectLst/>
        </p:spPr>
        <p:txBody>
          <a:bodyPr rtlCol="0" anchor="ctr"/>
          <a:lstStyle/>
          <a:p>
            <a:pPr algn="ctr"/>
            <a:endParaRPr/>
          </a:p>
        </p:txBody>
      </p:sp>
      <p:sp>
        <p:nvSpPr>
          <p:cNvPr id="369" name="UNDIANO (ZIZUR) | 10663.01 EUR | filas 535,545"/>
          <p:cNvSpPr/>
          <p:nvPr/>
        </p:nvSpPr>
        <p:spPr>
          <a:xfrm>
            <a:off x="4242614" y="2413605"/>
            <a:ext cx="30678" cy="30678"/>
          </a:xfrm>
          <a:prstGeom prst="ellipse">
            <a:avLst/>
          </a:prstGeom>
          <a:solidFill>
            <a:srgbClr val="ED313E">
              <a:alpha val="62000"/>
            </a:srgbClr>
          </a:solidFill>
          <a:ln>
            <a:noFill/>
          </a:ln>
          <a:effectLst/>
        </p:spPr>
        <p:txBody>
          <a:bodyPr rtlCol="0" anchor="ctr"/>
          <a:lstStyle/>
          <a:p>
            <a:pPr algn="ctr"/>
            <a:endParaRPr/>
          </a:p>
        </p:txBody>
      </p:sp>
      <p:sp>
        <p:nvSpPr>
          <p:cNvPr id="370" name="ARONA | 10647.57 EUR | filas 278"/>
          <p:cNvSpPr/>
          <p:nvPr/>
        </p:nvSpPr>
        <p:spPr>
          <a:xfrm>
            <a:off x="932634" y="4779179"/>
            <a:ext cx="30678" cy="30678"/>
          </a:xfrm>
          <a:prstGeom prst="ellipse">
            <a:avLst/>
          </a:prstGeom>
          <a:solidFill>
            <a:srgbClr val="ED313E">
              <a:alpha val="62000"/>
            </a:srgbClr>
          </a:solidFill>
          <a:ln>
            <a:noFill/>
          </a:ln>
          <a:effectLst/>
        </p:spPr>
        <p:txBody>
          <a:bodyPr rtlCol="0" anchor="ctr"/>
          <a:lstStyle/>
          <a:p>
            <a:pPr algn="ctr"/>
            <a:endParaRPr/>
          </a:p>
        </p:txBody>
      </p:sp>
      <p:sp>
        <p:nvSpPr>
          <p:cNvPr id="371" name="SANTA CRUZ DE TENERIFE | 10647.57 EUR | filas 278"/>
          <p:cNvSpPr/>
          <p:nvPr/>
        </p:nvSpPr>
        <p:spPr>
          <a:xfrm>
            <a:off x="1061292" y="4655036"/>
            <a:ext cx="30678" cy="30678"/>
          </a:xfrm>
          <a:prstGeom prst="ellipse">
            <a:avLst/>
          </a:prstGeom>
          <a:solidFill>
            <a:srgbClr val="ED313E">
              <a:alpha val="62000"/>
            </a:srgbClr>
          </a:solidFill>
          <a:ln>
            <a:noFill/>
          </a:ln>
          <a:effectLst/>
        </p:spPr>
        <p:txBody>
          <a:bodyPr rtlCol="0" anchor="ctr"/>
          <a:lstStyle/>
          <a:p>
            <a:pPr algn="ctr"/>
            <a:endParaRPr/>
          </a:p>
        </p:txBody>
      </p:sp>
      <p:sp>
        <p:nvSpPr>
          <p:cNvPr id="372" name="GENEVILLA | 10633.15 EUR | filas 640,756"/>
          <p:cNvSpPr/>
          <p:nvPr/>
        </p:nvSpPr>
        <p:spPr>
          <a:xfrm>
            <a:off x="4058611" y="2459001"/>
            <a:ext cx="30678" cy="30678"/>
          </a:xfrm>
          <a:prstGeom prst="ellipse">
            <a:avLst/>
          </a:prstGeom>
          <a:solidFill>
            <a:srgbClr val="ED313E">
              <a:alpha val="62000"/>
            </a:srgbClr>
          </a:solidFill>
          <a:ln>
            <a:noFill/>
          </a:ln>
          <a:effectLst/>
        </p:spPr>
        <p:txBody>
          <a:bodyPr rtlCol="0" anchor="ctr"/>
          <a:lstStyle/>
          <a:p>
            <a:pPr algn="ctr"/>
            <a:endParaRPr/>
          </a:p>
        </p:txBody>
      </p:sp>
      <p:sp>
        <p:nvSpPr>
          <p:cNvPr id="373" name="BRONCHALES | 10550.00 EUR | filas 373,389"/>
          <p:cNvSpPr/>
          <p:nvPr/>
        </p:nvSpPr>
        <p:spPr>
          <a:xfrm>
            <a:off x="4294416" y="3297615"/>
            <a:ext cx="30678" cy="30678"/>
          </a:xfrm>
          <a:prstGeom prst="ellipse">
            <a:avLst/>
          </a:prstGeom>
          <a:solidFill>
            <a:srgbClr val="ED313E">
              <a:alpha val="62000"/>
            </a:srgbClr>
          </a:solidFill>
          <a:ln>
            <a:noFill/>
          </a:ln>
          <a:effectLst/>
        </p:spPr>
        <p:txBody>
          <a:bodyPr rtlCol="0" anchor="ctr"/>
          <a:lstStyle/>
          <a:p>
            <a:pPr algn="ctr"/>
            <a:endParaRPr/>
          </a:p>
        </p:txBody>
      </p:sp>
      <p:sp>
        <p:nvSpPr>
          <p:cNvPr id="374" name="LILLO | 10500.00 EUR | filas 147"/>
          <p:cNvSpPr/>
          <p:nvPr/>
        </p:nvSpPr>
        <p:spPr>
          <a:xfrm>
            <a:off x="3790108" y="3599700"/>
            <a:ext cx="30678" cy="30678"/>
          </a:xfrm>
          <a:prstGeom prst="ellipse">
            <a:avLst/>
          </a:prstGeom>
          <a:solidFill>
            <a:srgbClr val="ED313E">
              <a:alpha val="62000"/>
            </a:srgbClr>
          </a:solidFill>
          <a:ln>
            <a:noFill/>
          </a:ln>
          <a:effectLst/>
        </p:spPr>
        <p:txBody>
          <a:bodyPr rtlCol="0" anchor="ctr"/>
          <a:lstStyle/>
          <a:p>
            <a:pPr algn="ctr"/>
            <a:endParaRPr/>
          </a:p>
        </p:txBody>
      </p:sp>
      <p:sp>
        <p:nvSpPr>
          <p:cNvPr id="375" name="A ESTRADA | 10398.24 EUR | filas 908"/>
          <p:cNvSpPr/>
          <p:nvPr/>
        </p:nvSpPr>
        <p:spPr>
          <a:xfrm>
            <a:off x="2266923" y="2441458"/>
            <a:ext cx="30678" cy="30678"/>
          </a:xfrm>
          <a:prstGeom prst="ellipse">
            <a:avLst/>
          </a:prstGeom>
          <a:solidFill>
            <a:srgbClr val="ED313E">
              <a:alpha val="62000"/>
            </a:srgbClr>
          </a:solidFill>
          <a:ln>
            <a:noFill/>
          </a:ln>
          <a:effectLst/>
        </p:spPr>
        <p:txBody>
          <a:bodyPr rtlCol="0" anchor="ctr"/>
          <a:lstStyle/>
          <a:p>
            <a:pPr algn="ctr"/>
            <a:endParaRPr/>
          </a:p>
        </p:txBody>
      </p:sp>
      <p:sp>
        <p:nvSpPr>
          <p:cNvPr id="376" name="ADRADAS | 10383.08 EUR | filas 453"/>
          <p:cNvSpPr/>
          <p:nvPr/>
        </p:nvSpPr>
        <p:spPr>
          <a:xfrm>
            <a:off x="4034552" y="2970518"/>
            <a:ext cx="30678" cy="30678"/>
          </a:xfrm>
          <a:prstGeom prst="ellipse">
            <a:avLst/>
          </a:prstGeom>
          <a:solidFill>
            <a:srgbClr val="ED313E">
              <a:alpha val="62000"/>
            </a:srgbClr>
          </a:solidFill>
          <a:ln>
            <a:noFill/>
          </a:ln>
          <a:effectLst/>
        </p:spPr>
        <p:txBody>
          <a:bodyPr rtlCol="0" anchor="ctr"/>
          <a:lstStyle/>
          <a:p>
            <a:pPr algn="ctr"/>
            <a:endParaRPr/>
          </a:p>
        </p:txBody>
      </p:sp>
      <p:sp>
        <p:nvSpPr>
          <p:cNvPr id="377" name="MOSQUERUELA | 10080.00 EUR | filas 703"/>
          <p:cNvSpPr/>
          <p:nvPr/>
        </p:nvSpPr>
        <p:spPr>
          <a:xfrm>
            <a:off x="4629194" y="3354998"/>
            <a:ext cx="30678" cy="30678"/>
          </a:xfrm>
          <a:prstGeom prst="ellipse">
            <a:avLst/>
          </a:prstGeom>
          <a:solidFill>
            <a:srgbClr val="ED313E">
              <a:alpha val="62000"/>
            </a:srgbClr>
          </a:solidFill>
          <a:ln>
            <a:noFill/>
          </a:ln>
          <a:effectLst/>
        </p:spPr>
        <p:txBody>
          <a:bodyPr rtlCol="0" anchor="ctr"/>
          <a:lstStyle/>
          <a:p>
            <a:pPr algn="ctr"/>
            <a:endParaRPr/>
          </a:p>
        </p:txBody>
      </p:sp>
      <p:sp>
        <p:nvSpPr>
          <p:cNvPr id="378" name="CASTRO DEL RÍO | 10000.00 EUR | filas 79"/>
          <p:cNvSpPr/>
          <p:nvPr/>
        </p:nvSpPr>
        <p:spPr>
          <a:xfrm>
            <a:off x="3444358" y="4365873"/>
            <a:ext cx="30678" cy="30678"/>
          </a:xfrm>
          <a:prstGeom prst="ellipse">
            <a:avLst/>
          </a:prstGeom>
          <a:solidFill>
            <a:srgbClr val="ED313E">
              <a:alpha val="62000"/>
            </a:srgbClr>
          </a:solidFill>
          <a:ln>
            <a:noFill/>
          </a:ln>
          <a:effectLst/>
        </p:spPr>
        <p:txBody>
          <a:bodyPr rtlCol="0" anchor="ctr"/>
          <a:lstStyle/>
          <a:p>
            <a:pPr algn="ctr"/>
            <a:endParaRPr/>
          </a:p>
        </p:txBody>
      </p:sp>
      <p:sp>
        <p:nvSpPr>
          <p:cNvPr id="379" name="CHERA | 10000.00 EUR | filas 83"/>
          <p:cNvSpPr/>
          <p:nvPr/>
        </p:nvSpPr>
        <p:spPr>
          <a:xfrm>
            <a:off x="4475083" y="3649282"/>
            <a:ext cx="30678" cy="30678"/>
          </a:xfrm>
          <a:prstGeom prst="ellipse">
            <a:avLst/>
          </a:prstGeom>
          <a:solidFill>
            <a:srgbClr val="ED313E">
              <a:alpha val="62000"/>
            </a:srgbClr>
          </a:solidFill>
          <a:ln>
            <a:noFill/>
          </a:ln>
          <a:effectLst/>
        </p:spPr>
        <p:txBody>
          <a:bodyPr rtlCol="0" anchor="ctr"/>
          <a:lstStyle/>
          <a:p>
            <a:pPr algn="ctr"/>
            <a:endParaRPr/>
          </a:p>
        </p:txBody>
      </p:sp>
      <p:sp>
        <p:nvSpPr>
          <p:cNvPr id="380" name="MIRANDA DE EBRO | 10000.00 EUR | filas 158"/>
          <p:cNvSpPr/>
          <p:nvPr/>
        </p:nvSpPr>
        <p:spPr>
          <a:xfrm>
            <a:off x="3895433" y="2441743"/>
            <a:ext cx="30678" cy="30678"/>
          </a:xfrm>
          <a:prstGeom prst="ellipse">
            <a:avLst/>
          </a:prstGeom>
          <a:solidFill>
            <a:srgbClr val="ED313E">
              <a:alpha val="62000"/>
            </a:srgbClr>
          </a:solidFill>
          <a:ln>
            <a:noFill/>
          </a:ln>
          <a:effectLst/>
        </p:spPr>
        <p:txBody>
          <a:bodyPr rtlCol="0" anchor="ctr"/>
          <a:lstStyle/>
          <a:p>
            <a:pPr algn="ctr"/>
            <a:endParaRPr/>
          </a:p>
        </p:txBody>
      </p:sp>
      <p:sp>
        <p:nvSpPr>
          <p:cNvPr id="381" name="PEGO | 10000.00 EUR | filas 186"/>
          <p:cNvSpPr/>
          <p:nvPr/>
        </p:nvSpPr>
        <p:spPr>
          <a:xfrm>
            <a:off x="4726412" y="3934667"/>
            <a:ext cx="30678" cy="30678"/>
          </a:xfrm>
          <a:prstGeom prst="ellipse">
            <a:avLst/>
          </a:prstGeom>
          <a:solidFill>
            <a:srgbClr val="ED313E">
              <a:alpha val="62000"/>
            </a:srgbClr>
          </a:solidFill>
          <a:ln>
            <a:noFill/>
          </a:ln>
          <a:effectLst/>
        </p:spPr>
        <p:txBody>
          <a:bodyPr rtlCol="0" anchor="ctr"/>
          <a:lstStyle/>
          <a:p>
            <a:pPr algn="ctr"/>
            <a:endParaRPr/>
          </a:p>
        </p:txBody>
      </p:sp>
      <p:sp>
        <p:nvSpPr>
          <p:cNvPr id="382" name="TARIFA | 10000.00 EUR | filas 227"/>
          <p:cNvSpPr/>
          <p:nvPr/>
        </p:nvSpPr>
        <p:spPr>
          <a:xfrm>
            <a:off x="3115139" y="4981666"/>
            <a:ext cx="30678" cy="30678"/>
          </a:xfrm>
          <a:prstGeom prst="ellipse">
            <a:avLst/>
          </a:prstGeom>
          <a:solidFill>
            <a:srgbClr val="ED313E">
              <a:alpha val="62000"/>
            </a:srgbClr>
          </a:solidFill>
          <a:ln>
            <a:noFill/>
          </a:ln>
          <a:effectLst/>
        </p:spPr>
        <p:txBody>
          <a:bodyPr rtlCol="0" anchor="ctr"/>
          <a:lstStyle/>
          <a:p>
            <a:pPr algn="ctr"/>
            <a:endParaRPr/>
          </a:p>
        </p:txBody>
      </p:sp>
      <p:sp>
        <p:nvSpPr>
          <p:cNvPr id="383" name="MONTELLANO | 10000.00 EUR | filas 273"/>
          <p:cNvSpPr/>
          <p:nvPr/>
        </p:nvSpPr>
        <p:spPr>
          <a:xfrm>
            <a:off x="3124278" y="4621978"/>
            <a:ext cx="30678" cy="30678"/>
          </a:xfrm>
          <a:prstGeom prst="ellipse">
            <a:avLst/>
          </a:prstGeom>
          <a:solidFill>
            <a:srgbClr val="ED313E">
              <a:alpha val="62000"/>
            </a:srgbClr>
          </a:solidFill>
          <a:ln>
            <a:noFill/>
          </a:ln>
          <a:effectLst/>
        </p:spPr>
        <p:txBody>
          <a:bodyPr rtlCol="0" anchor="ctr"/>
          <a:lstStyle/>
          <a:p>
            <a:pPr algn="ctr"/>
            <a:endParaRPr/>
          </a:p>
        </p:txBody>
      </p:sp>
      <p:sp>
        <p:nvSpPr>
          <p:cNvPr id="384" name="GAJANEJOS | 10000.00 EUR | filas 293"/>
          <p:cNvSpPr/>
          <p:nvPr/>
        </p:nvSpPr>
        <p:spPr>
          <a:xfrm>
            <a:off x="3911174" y="3168728"/>
            <a:ext cx="30678" cy="30678"/>
          </a:xfrm>
          <a:prstGeom prst="ellipse">
            <a:avLst/>
          </a:prstGeom>
          <a:solidFill>
            <a:srgbClr val="ED313E">
              <a:alpha val="62000"/>
            </a:srgbClr>
          </a:solidFill>
          <a:ln>
            <a:noFill/>
          </a:ln>
          <a:effectLst/>
        </p:spPr>
        <p:txBody>
          <a:bodyPr rtlCol="0" anchor="ctr"/>
          <a:lstStyle/>
          <a:p>
            <a:pPr algn="ctr"/>
            <a:endParaRPr/>
          </a:p>
        </p:txBody>
      </p:sp>
      <p:sp>
        <p:nvSpPr>
          <p:cNvPr id="385" name="MOLVÍZAR | 10000.00 EUR | filas 302"/>
          <p:cNvSpPr/>
          <p:nvPr/>
        </p:nvSpPr>
        <p:spPr>
          <a:xfrm>
            <a:off x="3701156" y="4698706"/>
            <a:ext cx="30678" cy="30678"/>
          </a:xfrm>
          <a:prstGeom prst="ellipse">
            <a:avLst/>
          </a:prstGeom>
          <a:solidFill>
            <a:srgbClr val="ED313E">
              <a:alpha val="62000"/>
            </a:srgbClr>
          </a:solidFill>
          <a:ln>
            <a:noFill/>
          </a:ln>
          <a:effectLst/>
        </p:spPr>
        <p:txBody>
          <a:bodyPr rtlCol="0" anchor="ctr"/>
          <a:lstStyle/>
          <a:p>
            <a:pPr algn="ctr"/>
            <a:endParaRPr/>
          </a:p>
        </p:txBody>
      </p:sp>
      <p:sp>
        <p:nvSpPr>
          <p:cNvPr id="386" name="SOBRADO | 10000.00 EUR | filas 317"/>
          <p:cNvSpPr/>
          <p:nvPr/>
        </p:nvSpPr>
        <p:spPr>
          <a:xfrm>
            <a:off x="2747698" y="2508737"/>
            <a:ext cx="30678" cy="30678"/>
          </a:xfrm>
          <a:prstGeom prst="ellipse">
            <a:avLst/>
          </a:prstGeom>
          <a:solidFill>
            <a:srgbClr val="ED313E">
              <a:alpha val="62000"/>
            </a:srgbClr>
          </a:solidFill>
          <a:ln>
            <a:noFill/>
          </a:ln>
          <a:effectLst/>
        </p:spPr>
        <p:txBody>
          <a:bodyPr rtlCol="0" anchor="ctr"/>
          <a:lstStyle/>
          <a:p>
            <a:pPr algn="ctr"/>
            <a:endParaRPr/>
          </a:p>
        </p:txBody>
      </p:sp>
      <p:sp>
        <p:nvSpPr>
          <p:cNvPr id="387" name="CASTRO URDIALES | 10000.00 EUR | filas 802"/>
          <p:cNvSpPr/>
          <p:nvPr/>
        </p:nvSpPr>
        <p:spPr>
          <a:xfrm>
            <a:off x="3815690" y="2161993"/>
            <a:ext cx="30678" cy="30678"/>
          </a:xfrm>
          <a:prstGeom prst="ellipse">
            <a:avLst/>
          </a:prstGeom>
          <a:solidFill>
            <a:srgbClr val="ED313E">
              <a:alpha val="62000"/>
            </a:srgbClr>
          </a:solidFill>
          <a:ln>
            <a:noFill/>
          </a:ln>
          <a:effectLst/>
        </p:spPr>
        <p:txBody>
          <a:bodyPr rtlCol="0" anchor="ctr"/>
          <a:lstStyle/>
          <a:p>
            <a:pPr algn="ctr"/>
            <a:endParaRPr/>
          </a:p>
        </p:txBody>
      </p:sp>
      <p:sp>
        <p:nvSpPr>
          <p:cNvPr id="388" name="VALTUILLE DE ABAJO (VILLAFRANCA DEL BIERZO) | 10000.00 EUR | filas 891"/>
          <p:cNvSpPr/>
          <p:nvPr/>
        </p:nvSpPr>
        <p:spPr>
          <a:xfrm>
            <a:off x="2773695" y="2479213"/>
            <a:ext cx="30678" cy="30678"/>
          </a:xfrm>
          <a:prstGeom prst="ellipse">
            <a:avLst/>
          </a:prstGeom>
          <a:solidFill>
            <a:srgbClr val="ED313E">
              <a:alpha val="62000"/>
            </a:srgbClr>
          </a:solidFill>
          <a:ln>
            <a:noFill/>
          </a:ln>
          <a:effectLst/>
        </p:spPr>
        <p:txBody>
          <a:bodyPr rtlCol="0" anchor="ctr"/>
          <a:lstStyle/>
          <a:p>
            <a:pPr algn="ctr"/>
            <a:endParaRPr/>
          </a:p>
        </p:txBody>
      </p:sp>
      <p:sp>
        <p:nvSpPr>
          <p:cNvPr id="389" name="ZUERA | 10000.00 EUR | filas 914"/>
          <p:cNvSpPr/>
          <p:nvPr/>
        </p:nvSpPr>
        <p:spPr>
          <a:xfrm>
            <a:off x="4529792" y="2767138"/>
            <a:ext cx="30678" cy="30678"/>
          </a:xfrm>
          <a:prstGeom prst="ellipse">
            <a:avLst/>
          </a:prstGeom>
          <a:solidFill>
            <a:srgbClr val="ED313E">
              <a:alpha val="62000"/>
            </a:srgbClr>
          </a:solidFill>
          <a:ln>
            <a:noFill/>
          </a:ln>
          <a:effectLst/>
        </p:spPr>
        <p:txBody>
          <a:bodyPr rtlCol="0" anchor="ctr"/>
          <a:lstStyle/>
          <a:p>
            <a:pPr algn="ctr"/>
            <a:endParaRPr/>
          </a:p>
        </p:txBody>
      </p:sp>
      <p:sp>
        <p:nvSpPr>
          <p:cNvPr id="390" name="VEGA DE PAS | 10000.00 EUR | filas 922"/>
          <p:cNvSpPr/>
          <p:nvPr/>
        </p:nvSpPr>
        <p:spPr>
          <a:xfrm>
            <a:off x="3649680" y="2252885"/>
            <a:ext cx="30678" cy="30678"/>
          </a:xfrm>
          <a:prstGeom prst="ellipse">
            <a:avLst/>
          </a:prstGeom>
          <a:solidFill>
            <a:srgbClr val="ED313E">
              <a:alpha val="62000"/>
            </a:srgbClr>
          </a:solidFill>
          <a:ln>
            <a:noFill/>
          </a:ln>
          <a:effectLst/>
        </p:spPr>
        <p:txBody>
          <a:bodyPr rtlCol="0" anchor="ctr"/>
          <a:lstStyle/>
          <a:p>
            <a:pPr algn="ctr"/>
            <a:endParaRPr/>
          </a:p>
        </p:txBody>
      </p:sp>
      <p:sp>
        <p:nvSpPr>
          <p:cNvPr id="391" name="SELVA | 9941.36 EUR | filas 411"/>
          <p:cNvSpPr/>
          <p:nvPr/>
        </p:nvSpPr>
        <p:spPr>
          <a:xfrm>
            <a:off x="5613713" y="3587883"/>
            <a:ext cx="30678" cy="30678"/>
          </a:xfrm>
          <a:prstGeom prst="ellipse">
            <a:avLst/>
          </a:prstGeom>
          <a:solidFill>
            <a:srgbClr val="ED313E">
              <a:alpha val="62000"/>
            </a:srgbClr>
          </a:solidFill>
          <a:ln>
            <a:noFill/>
          </a:ln>
          <a:effectLst/>
        </p:spPr>
        <p:txBody>
          <a:bodyPr rtlCol="0" anchor="ctr"/>
          <a:lstStyle/>
          <a:p>
            <a:pPr algn="ctr"/>
            <a:endParaRPr/>
          </a:p>
        </p:txBody>
      </p:sp>
      <p:sp>
        <p:nvSpPr>
          <p:cNvPr id="392" name="VILLEL | 9853.85 EUR | filas 248,671"/>
          <p:cNvSpPr/>
          <p:nvPr/>
        </p:nvSpPr>
        <p:spPr>
          <a:xfrm>
            <a:off x="4412447" y="3404017"/>
            <a:ext cx="30678" cy="30678"/>
          </a:xfrm>
          <a:prstGeom prst="ellipse">
            <a:avLst/>
          </a:prstGeom>
          <a:solidFill>
            <a:srgbClr val="ED313E">
              <a:alpha val="62000"/>
            </a:srgbClr>
          </a:solidFill>
          <a:ln>
            <a:noFill/>
          </a:ln>
          <a:effectLst/>
        </p:spPr>
        <p:txBody>
          <a:bodyPr rtlCol="0" anchor="ctr"/>
          <a:lstStyle/>
          <a:p>
            <a:pPr algn="ctr"/>
            <a:endParaRPr/>
          </a:p>
        </p:txBody>
      </p:sp>
      <p:sp>
        <p:nvSpPr>
          <p:cNvPr id="393" name="MADROÑO, EL | 9800.00 EUR | filas 299"/>
          <p:cNvSpPr/>
          <p:nvPr/>
        </p:nvSpPr>
        <p:spPr>
          <a:xfrm>
            <a:off x="2847760" y="4381843"/>
            <a:ext cx="30678" cy="30678"/>
          </a:xfrm>
          <a:prstGeom prst="ellipse">
            <a:avLst/>
          </a:prstGeom>
          <a:solidFill>
            <a:srgbClr val="ED313E">
              <a:alpha val="62000"/>
            </a:srgbClr>
          </a:solidFill>
          <a:ln>
            <a:noFill/>
          </a:ln>
          <a:effectLst/>
        </p:spPr>
        <p:txBody>
          <a:bodyPr rtlCol="0" anchor="ctr"/>
          <a:lstStyle/>
          <a:p>
            <a:pPr algn="ctr"/>
            <a:endParaRPr/>
          </a:p>
        </p:txBody>
      </p:sp>
      <p:sp>
        <p:nvSpPr>
          <p:cNvPr id="394" name="VELAMANZÁN | 9534.89 EUR | filas 715"/>
          <p:cNvSpPr/>
          <p:nvPr/>
        </p:nvSpPr>
        <p:spPr>
          <a:xfrm>
            <a:off x="3968441" y="2931529"/>
            <a:ext cx="30678" cy="30678"/>
          </a:xfrm>
          <a:prstGeom prst="ellipse">
            <a:avLst/>
          </a:prstGeom>
          <a:solidFill>
            <a:srgbClr val="ED313E">
              <a:alpha val="62000"/>
            </a:srgbClr>
          </a:solidFill>
          <a:ln>
            <a:noFill/>
          </a:ln>
          <a:effectLst/>
        </p:spPr>
        <p:txBody>
          <a:bodyPr rtlCol="0" anchor="ctr"/>
          <a:lstStyle/>
          <a:p>
            <a:pPr algn="ctr"/>
            <a:endParaRPr/>
          </a:p>
        </p:txBody>
      </p:sp>
      <p:sp>
        <p:nvSpPr>
          <p:cNvPr id="395" name="OLAIBAR | 9234.15 EUR | filas 544,877"/>
          <p:cNvSpPr/>
          <p:nvPr/>
        </p:nvSpPr>
        <p:spPr>
          <a:xfrm>
            <a:off x="4291745" y="2357482"/>
            <a:ext cx="30678" cy="30678"/>
          </a:xfrm>
          <a:prstGeom prst="ellipse">
            <a:avLst/>
          </a:prstGeom>
          <a:solidFill>
            <a:srgbClr val="ED313E">
              <a:alpha val="62000"/>
            </a:srgbClr>
          </a:solidFill>
          <a:ln>
            <a:noFill/>
          </a:ln>
          <a:effectLst/>
        </p:spPr>
        <p:txBody>
          <a:bodyPr rtlCol="0" anchor="ctr"/>
          <a:lstStyle/>
          <a:p>
            <a:pPr algn="ctr"/>
            <a:endParaRPr/>
          </a:p>
        </p:txBody>
      </p:sp>
      <p:sp>
        <p:nvSpPr>
          <p:cNvPr id="396" name="ABEJUELA | 9200.00 EUR | filas 920"/>
          <p:cNvSpPr/>
          <p:nvPr/>
        </p:nvSpPr>
        <p:spPr>
          <a:xfrm>
            <a:off x="4498598" y="3528439"/>
            <a:ext cx="30678" cy="30678"/>
          </a:xfrm>
          <a:prstGeom prst="ellipse">
            <a:avLst/>
          </a:prstGeom>
          <a:solidFill>
            <a:srgbClr val="ED313E">
              <a:alpha val="62000"/>
            </a:srgbClr>
          </a:solidFill>
          <a:ln>
            <a:noFill/>
          </a:ln>
          <a:effectLst/>
        </p:spPr>
        <p:txBody>
          <a:bodyPr rtlCol="0" anchor="ctr"/>
          <a:lstStyle/>
          <a:p>
            <a:pPr algn="ctr"/>
            <a:endParaRPr/>
          </a:p>
        </p:txBody>
      </p:sp>
      <p:sp>
        <p:nvSpPr>
          <p:cNvPr id="397" name="GEA DE ALBARRACÍN | 9189.95 EUR | filas 361,372"/>
          <p:cNvSpPr/>
          <p:nvPr/>
        </p:nvSpPr>
        <p:spPr>
          <a:xfrm>
            <a:off x="4365152" y="3335617"/>
            <a:ext cx="30678" cy="30678"/>
          </a:xfrm>
          <a:prstGeom prst="ellipse">
            <a:avLst/>
          </a:prstGeom>
          <a:solidFill>
            <a:srgbClr val="ED313E">
              <a:alpha val="62000"/>
            </a:srgbClr>
          </a:solidFill>
          <a:ln>
            <a:noFill/>
          </a:ln>
          <a:effectLst/>
        </p:spPr>
        <p:txBody>
          <a:bodyPr rtlCol="0" anchor="ctr"/>
          <a:lstStyle/>
          <a:p>
            <a:pPr algn="ctr"/>
            <a:endParaRPr/>
          </a:p>
        </p:txBody>
      </p:sp>
      <p:sp>
        <p:nvSpPr>
          <p:cNvPr id="398" name="JAITZ/SALINAS DE ORO | 9071.02 EUR | filas 641,757"/>
          <p:cNvSpPr/>
          <p:nvPr/>
        </p:nvSpPr>
        <p:spPr>
          <a:xfrm>
            <a:off x="4205969" y="2406669"/>
            <a:ext cx="30678" cy="30678"/>
          </a:xfrm>
          <a:prstGeom prst="ellipse">
            <a:avLst/>
          </a:prstGeom>
          <a:solidFill>
            <a:srgbClr val="ED313E">
              <a:alpha val="62000"/>
            </a:srgbClr>
          </a:solidFill>
          <a:ln>
            <a:noFill/>
          </a:ln>
          <a:effectLst/>
        </p:spPr>
        <p:txBody>
          <a:bodyPr rtlCol="0" anchor="ctr"/>
          <a:lstStyle/>
          <a:p>
            <a:pPr algn="ctr"/>
            <a:endParaRPr/>
          </a:p>
        </p:txBody>
      </p:sp>
      <p:sp>
        <p:nvSpPr>
          <p:cNvPr id="399" name="OLIVARES | 9000.00 EUR | filas 173,174"/>
          <p:cNvSpPr/>
          <p:nvPr/>
        </p:nvSpPr>
        <p:spPr>
          <a:xfrm>
            <a:off x="2952490" y="4465910"/>
            <a:ext cx="30678" cy="30678"/>
          </a:xfrm>
          <a:prstGeom prst="ellipse">
            <a:avLst/>
          </a:prstGeom>
          <a:solidFill>
            <a:srgbClr val="ED313E">
              <a:alpha val="62000"/>
            </a:srgbClr>
          </a:solidFill>
          <a:ln>
            <a:noFill/>
          </a:ln>
          <a:effectLst/>
        </p:spPr>
        <p:txBody>
          <a:bodyPr rtlCol="0" anchor="ctr"/>
          <a:lstStyle/>
          <a:p>
            <a:pPr algn="ctr"/>
            <a:endParaRPr/>
          </a:p>
        </p:txBody>
      </p:sp>
      <p:sp>
        <p:nvSpPr>
          <p:cNvPr id="400" name="ARDALES | 9000.00 EUR | filas 340"/>
          <p:cNvSpPr/>
          <p:nvPr/>
        </p:nvSpPr>
        <p:spPr>
          <a:xfrm>
            <a:off x="3337205" y="4665367"/>
            <a:ext cx="30678" cy="30678"/>
          </a:xfrm>
          <a:prstGeom prst="ellipse">
            <a:avLst/>
          </a:prstGeom>
          <a:solidFill>
            <a:srgbClr val="ED313E">
              <a:alpha val="62000"/>
            </a:srgbClr>
          </a:solidFill>
          <a:ln>
            <a:noFill/>
          </a:ln>
          <a:effectLst/>
        </p:spPr>
        <p:txBody>
          <a:bodyPr rtlCol="0" anchor="ctr"/>
          <a:lstStyle/>
          <a:p>
            <a:pPr algn="ctr"/>
            <a:endParaRPr/>
          </a:p>
        </p:txBody>
      </p:sp>
      <p:sp>
        <p:nvSpPr>
          <p:cNvPr id="401" name="CAÑETE | 9000.00 EUR | filas 340"/>
          <p:cNvSpPr/>
          <p:nvPr/>
        </p:nvSpPr>
        <p:spPr>
          <a:xfrm>
            <a:off x="3284563" y="4637548"/>
            <a:ext cx="30678" cy="30678"/>
          </a:xfrm>
          <a:prstGeom prst="ellipse">
            <a:avLst/>
          </a:prstGeom>
          <a:solidFill>
            <a:srgbClr val="ED313E">
              <a:alpha val="62000"/>
            </a:srgbClr>
          </a:solidFill>
          <a:ln>
            <a:noFill/>
          </a:ln>
          <a:effectLst/>
        </p:spPr>
        <p:txBody>
          <a:bodyPr rtlCol="0" anchor="ctr"/>
          <a:lstStyle/>
          <a:p>
            <a:pPr algn="ctr"/>
            <a:endParaRPr/>
          </a:p>
        </p:txBody>
      </p:sp>
      <p:sp>
        <p:nvSpPr>
          <p:cNvPr id="402" name="LOSCORRALES | 8998.01 EUR | filas 366"/>
          <p:cNvSpPr/>
          <p:nvPr/>
        </p:nvSpPr>
        <p:spPr>
          <a:xfrm>
            <a:off x="4572256" y="2614502"/>
            <a:ext cx="30678" cy="30678"/>
          </a:xfrm>
          <a:prstGeom prst="ellipse">
            <a:avLst/>
          </a:prstGeom>
          <a:solidFill>
            <a:srgbClr val="ED313E">
              <a:alpha val="62000"/>
            </a:srgbClr>
          </a:solidFill>
          <a:ln>
            <a:noFill/>
          </a:ln>
          <a:effectLst/>
        </p:spPr>
        <p:txBody>
          <a:bodyPr rtlCol="0" anchor="ctr"/>
          <a:lstStyle/>
          <a:p>
            <a:pPr algn="ctr"/>
            <a:endParaRPr/>
          </a:p>
        </p:txBody>
      </p:sp>
      <p:sp>
        <p:nvSpPr>
          <p:cNvPr id="403" name="UNZUÉ | 8966.74 EUR | filas 635,766"/>
          <p:cNvSpPr/>
          <p:nvPr/>
        </p:nvSpPr>
        <p:spPr>
          <a:xfrm>
            <a:off x="4283348" y="2456101"/>
            <a:ext cx="30678" cy="30678"/>
          </a:xfrm>
          <a:prstGeom prst="ellipse">
            <a:avLst/>
          </a:prstGeom>
          <a:solidFill>
            <a:srgbClr val="ED313E">
              <a:alpha val="62000"/>
            </a:srgbClr>
          </a:solidFill>
          <a:ln>
            <a:noFill/>
          </a:ln>
          <a:effectLst/>
        </p:spPr>
        <p:txBody>
          <a:bodyPr rtlCol="0" anchor="ctr"/>
          <a:lstStyle/>
          <a:p>
            <a:pPr algn="ctr"/>
            <a:endParaRPr/>
          </a:p>
        </p:txBody>
      </p:sp>
      <p:sp>
        <p:nvSpPr>
          <p:cNvPr id="404" name="PRADO DEL REY | 8846.43 EUR | filas 42,97"/>
          <p:cNvSpPr/>
          <p:nvPr/>
        </p:nvSpPr>
        <p:spPr>
          <a:xfrm>
            <a:off x="3128142" y="4698206"/>
            <a:ext cx="30678" cy="30678"/>
          </a:xfrm>
          <a:prstGeom prst="ellipse">
            <a:avLst/>
          </a:prstGeom>
          <a:solidFill>
            <a:srgbClr val="ED313E">
              <a:alpha val="62000"/>
            </a:srgbClr>
          </a:solidFill>
          <a:ln>
            <a:noFill/>
          </a:ln>
          <a:effectLst/>
        </p:spPr>
        <p:txBody>
          <a:bodyPr rtlCol="0" anchor="ctr"/>
          <a:lstStyle/>
          <a:p>
            <a:pPr algn="ctr"/>
            <a:endParaRPr/>
          </a:p>
        </p:txBody>
      </p:sp>
      <p:sp>
        <p:nvSpPr>
          <p:cNvPr id="405" name="GERBE (AINSA-SOBRARBE) | 8800.00 EUR | filas 119"/>
          <p:cNvSpPr/>
          <p:nvPr/>
        </p:nvSpPr>
        <p:spPr>
          <a:xfrm>
            <a:off x="4815122" y="2563052"/>
            <a:ext cx="30678" cy="30678"/>
          </a:xfrm>
          <a:prstGeom prst="ellipse">
            <a:avLst/>
          </a:prstGeom>
          <a:solidFill>
            <a:srgbClr val="ED313E">
              <a:alpha val="62000"/>
            </a:srgbClr>
          </a:solidFill>
          <a:ln>
            <a:noFill/>
          </a:ln>
          <a:effectLst/>
        </p:spPr>
        <p:txBody>
          <a:bodyPr rtlCol="0" anchor="ctr"/>
          <a:lstStyle/>
          <a:p>
            <a:pPr algn="ctr"/>
            <a:endParaRPr/>
          </a:p>
        </p:txBody>
      </p:sp>
      <p:sp>
        <p:nvSpPr>
          <p:cNvPr id="406" name="MANCOR DE LA VALL | 8745.67 EUR | filas 412"/>
          <p:cNvSpPr/>
          <p:nvPr/>
        </p:nvSpPr>
        <p:spPr>
          <a:xfrm>
            <a:off x="5605110" y="3589579"/>
            <a:ext cx="30678" cy="30678"/>
          </a:xfrm>
          <a:prstGeom prst="ellipse">
            <a:avLst/>
          </a:prstGeom>
          <a:solidFill>
            <a:srgbClr val="ED313E">
              <a:alpha val="62000"/>
            </a:srgbClr>
          </a:solidFill>
          <a:ln>
            <a:noFill/>
          </a:ln>
          <a:effectLst/>
        </p:spPr>
        <p:txBody>
          <a:bodyPr rtlCol="0" anchor="ctr"/>
          <a:lstStyle/>
          <a:p>
            <a:pPr algn="ctr"/>
            <a:endParaRPr/>
          </a:p>
        </p:txBody>
      </p:sp>
      <p:sp>
        <p:nvSpPr>
          <p:cNvPr id="407" name="BARCELONA | 8712.00 EUR | filas 464"/>
          <p:cNvSpPr/>
          <p:nvPr/>
        </p:nvSpPr>
        <p:spPr>
          <a:xfrm>
            <a:off x="5394121" y="2953341"/>
            <a:ext cx="30678" cy="30678"/>
          </a:xfrm>
          <a:prstGeom prst="ellipse">
            <a:avLst/>
          </a:prstGeom>
          <a:solidFill>
            <a:srgbClr val="ED313E">
              <a:alpha val="62000"/>
            </a:srgbClr>
          </a:solidFill>
          <a:ln>
            <a:noFill/>
          </a:ln>
          <a:effectLst/>
        </p:spPr>
        <p:txBody>
          <a:bodyPr rtlCol="0" anchor="ctr"/>
          <a:lstStyle/>
          <a:p>
            <a:pPr algn="ctr"/>
            <a:endParaRPr/>
          </a:p>
        </p:txBody>
      </p:sp>
      <p:sp>
        <p:nvSpPr>
          <p:cNvPr id="408" name="LABASTIDA | 8532.39 EUR | filas 567"/>
          <p:cNvSpPr/>
          <p:nvPr/>
        </p:nvSpPr>
        <p:spPr>
          <a:xfrm>
            <a:off x="3939375" y="2480838"/>
            <a:ext cx="30678" cy="30678"/>
          </a:xfrm>
          <a:prstGeom prst="ellipse">
            <a:avLst/>
          </a:prstGeom>
          <a:solidFill>
            <a:srgbClr val="ED313E">
              <a:alpha val="62000"/>
            </a:srgbClr>
          </a:solidFill>
          <a:ln>
            <a:noFill/>
          </a:ln>
          <a:effectLst/>
        </p:spPr>
        <p:txBody>
          <a:bodyPr rtlCol="0" anchor="ctr"/>
          <a:lstStyle/>
          <a:p>
            <a:pPr algn="ctr"/>
            <a:endParaRPr/>
          </a:p>
        </p:txBody>
      </p:sp>
      <p:sp>
        <p:nvSpPr>
          <p:cNvPr id="409" name="CAMPILLO DE LLERENA | 8500.00 EUR | filas 80,113"/>
          <p:cNvSpPr/>
          <p:nvPr/>
        </p:nvSpPr>
        <p:spPr>
          <a:xfrm>
            <a:off x="3048156" y="4061992"/>
            <a:ext cx="30678" cy="30678"/>
          </a:xfrm>
          <a:prstGeom prst="ellipse">
            <a:avLst/>
          </a:prstGeom>
          <a:solidFill>
            <a:srgbClr val="ED313E">
              <a:alpha val="62000"/>
            </a:srgbClr>
          </a:solidFill>
          <a:ln>
            <a:noFill/>
          </a:ln>
          <a:effectLst/>
        </p:spPr>
        <p:txBody>
          <a:bodyPr rtlCol="0" anchor="ctr"/>
          <a:lstStyle/>
          <a:p>
            <a:pPr algn="ctr"/>
            <a:endParaRPr/>
          </a:p>
        </p:txBody>
      </p:sp>
      <p:sp>
        <p:nvSpPr>
          <p:cNvPr id="410" name="POLLENÇA | 8500.00 EUR | filas 623"/>
          <p:cNvSpPr/>
          <p:nvPr/>
        </p:nvSpPr>
        <p:spPr>
          <a:xfrm>
            <a:off x="5647208" y="3540435"/>
            <a:ext cx="30678" cy="30678"/>
          </a:xfrm>
          <a:prstGeom prst="ellipse">
            <a:avLst/>
          </a:prstGeom>
          <a:solidFill>
            <a:srgbClr val="ED313E">
              <a:alpha val="62000"/>
            </a:srgbClr>
          </a:solidFill>
          <a:ln>
            <a:noFill/>
          </a:ln>
          <a:effectLst/>
        </p:spPr>
        <p:txBody>
          <a:bodyPr rtlCol="0" anchor="ctr"/>
          <a:lstStyle/>
          <a:p>
            <a:pPr algn="ctr"/>
            <a:endParaRPr/>
          </a:p>
        </p:txBody>
      </p:sp>
      <p:sp>
        <p:nvSpPr>
          <p:cNvPr id="411" name="MALCOCINADO | 8300.00 EUR | filas 262"/>
          <p:cNvSpPr/>
          <p:nvPr/>
        </p:nvSpPr>
        <p:spPr>
          <a:xfrm>
            <a:off x="3088908" y="4204340"/>
            <a:ext cx="30678" cy="30678"/>
          </a:xfrm>
          <a:prstGeom prst="ellipse">
            <a:avLst/>
          </a:prstGeom>
          <a:solidFill>
            <a:srgbClr val="ED313E">
              <a:alpha val="62000"/>
            </a:srgbClr>
          </a:solidFill>
          <a:ln>
            <a:noFill/>
          </a:ln>
          <a:effectLst/>
        </p:spPr>
        <p:txBody>
          <a:bodyPr rtlCol="0" anchor="ctr"/>
          <a:lstStyle/>
          <a:p>
            <a:pPr algn="ctr"/>
            <a:endParaRPr/>
          </a:p>
        </p:txBody>
      </p:sp>
      <p:sp>
        <p:nvSpPr>
          <p:cNvPr id="412" name="MAÑERU | 8144.99 EUR | filas 546"/>
          <p:cNvSpPr/>
          <p:nvPr/>
        </p:nvSpPr>
        <p:spPr>
          <a:xfrm>
            <a:off x="4213445" y="2449311"/>
            <a:ext cx="30678" cy="30678"/>
          </a:xfrm>
          <a:prstGeom prst="ellipse">
            <a:avLst/>
          </a:prstGeom>
          <a:solidFill>
            <a:srgbClr val="ED313E">
              <a:alpha val="62000"/>
            </a:srgbClr>
          </a:solidFill>
          <a:ln>
            <a:noFill/>
          </a:ln>
          <a:effectLst/>
        </p:spPr>
        <p:txBody>
          <a:bodyPr rtlCol="0" anchor="ctr"/>
          <a:lstStyle/>
          <a:p>
            <a:pPr algn="ctr"/>
            <a:endParaRPr/>
          </a:p>
        </p:txBody>
      </p:sp>
      <p:sp>
        <p:nvSpPr>
          <p:cNvPr id="413" name="ALCAUDETE DE LA JARA | 8000.00 EUR | filas 17"/>
          <p:cNvSpPr/>
          <p:nvPr/>
        </p:nvSpPr>
        <p:spPr>
          <a:xfrm>
            <a:off x="3330102" y="3574964"/>
            <a:ext cx="30678" cy="30678"/>
          </a:xfrm>
          <a:prstGeom prst="ellipse">
            <a:avLst/>
          </a:prstGeom>
          <a:solidFill>
            <a:srgbClr val="ED313E">
              <a:alpha val="62000"/>
            </a:srgbClr>
          </a:solidFill>
          <a:ln>
            <a:noFill/>
          </a:ln>
          <a:effectLst/>
        </p:spPr>
        <p:txBody>
          <a:bodyPr rtlCol="0" anchor="ctr"/>
          <a:lstStyle/>
          <a:p>
            <a:pPr algn="ctr"/>
            <a:endParaRPr/>
          </a:p>
        </p:txBody>
      </p:sp>
      <p:sp>
        <p:nvSpPr>
          <p:cNvPr id="414" name="BORNOS | 8000.00 EUR | filas 45"/>
          <p:cNvSpPr/>
          <p:nvPr/>
        </p:nvSpPr>
        <p:spPr>
          <a:xfrm>
            <a:off x="3073560" y="4688456"/>
            <a:ext cx="30678" cy="30678"/>
          </a:xfrm>
          <a:prstGeom prst="ellipse">
            <a:avLst/>
          </a:prstGeom>
          <a:solidFill>
            <a:srgbClr val="ED313E">
              <a:alpha val="62000"/>
            </a:srgbClr>
          </a:solidFill>
          <a:ln>
            <a:noFill/>
          </a:ln>
          <a:effectLst/>
        </p:spPr>
        <p:txBody>
          <a:bodyPr rtlCol="0" anchor="ctr"/>
          <a:lstStyle/>
          <a:p>
            <a:pPr algn="ctr"/>
            <a:endParaRPr/>
          </a:p>
        </p:txBody>
      </p:sp>
      <p:sp>
        <p:nvSpPr>
          <p:cNvPr id="415" name="GRAZALEMA | 8000.00 EUR | filas 123"/>
          <p:cNvSpPr/>
          <p:nvPr/>
        </p:nvSpPr>
        <p:spPr>
          <a:xfrm>
            <a:off x="3184477" y="4709143"/>
            <a:ext cx="30678" cy="30678"/>
          </a:xfrm>
          <a:prstGeom prst="ellipse">
            <a:avLst/>
          </a:prstGeom>
          <a:solidFill>
            <a:srgbClr val="ED313E">
              <a:alpha val="62000"/>
            </a:srgbClr>
          </a:solidFill>
          <a:ln>
            <a:noFill/>
          </a:ln>
          <a:effectLst/>
        </p:spPr>
        <p:txBody>
          <a:bodyPr rtlCol="0" anchor="ctr"/>
          <a:lstStyle/>
          <a:p>
            <a:pPr algn="ctr"/>
            <a:endParaRPr/>
          </a:p>
        </p:txBody>
      </p:sp>
      <p:sp>
        <p:nvSpPr>
          <p:cNvPr id="416" name="CONCUD (TERUEL) | 8000.00 EUR | filas 358"/>
          <p:cNvSpPr/>
          <p:nvPr/>
        </p:nvSpPr>
        <p:spPr>
          <a:xfrm>
            <a:off x="4424122" y="3347680"/>
            <a:ext cx="30678" cy="30678"/>
          </a:xfrm>
          <a:prstGeom prst="ellipse">
            <a:avLst/>
          </a:prstGeom>
          <a:solidFill>
            <a:srgbClr val="ED313E">
              <a:alpha val="62000"/>
            </a:srgbClr>
          </a:solidFill>
          <a:ln>
            <a:noFill/>
          </a:ln>
          <a:effectLst/>
        </p:spPr>
        <p:txBody>
          <a:bodyPr rtlCol="0" anchor="ctr"/>
          <a:lstStyle/>
          <a:p>
            <a:pPr algn="ctr"/>
            <a:endParaRPr/>
          </a:p>
        </p:txBody>
      </p:sp>
      <p:sp>
        <p:nvSpPr>
          <p:cNvPr id="417" name="HINOJOS | 7865.00 EUR | filas 129"/>
          <p:cNvSpPr/>
          <p:nvPr/>
        </p:nvSpPr>
        <p:spPr>
          <a:xfrm>
            <a:off x="2887601" y="4512589"/>
            <a:ext cx="30678" cy="30678"/>
          </a:xfrm>
          <a:prstGeom prst="ellipse">
            <a:avLst/>
          </a:prstGeom>
          <a:solidFill>
            <a:srgbClr val="ED313E">
              <a:alpha val="62000"/>
            </a:srgbClr>
          </a:solidFill>
          <a:ln>
            <a:noFill/>
          </a:ln>
          <a:effectLst/>
        </p:spPr>
        <p:txBody>
          <a:bodyPr rtlCol="0" anchor="ctr"/>
          <a:lstStyle/>
          <a:p>
            <a:pPr algn="ctr"/>
            <a:endParaRPr/>
          </a:p>
        </p:txBody>
      </p:sp>
      <p:sp>
        <p:nvSpPr>
          <p:cNvPr id="418" name="BURGOHONDO | 7850.00 EUR | filas 190"/>
          <p:cNvSpPr/>
          <p:nvPr/>
        </p:nvSpPr>
        <p:spPr>
          <a:xfrm>
            <a:off x="3355259" y="3334861"/>
            <a:ext cx="30678" cy="30678"/>
          </a:xfrm>
          <a:prstGeom prst="ellipse">
            <a:avLst/>
          </a:prstGeom>
          <a:solidFill>
            <a:srgbClr val="ED313E">
              <a:alpha val="62000"/>
            </a:srgbClr>
          </a:solidFill>
          <a:ln>
            <a:noFill/>
          </a:ln>
          <a:effectLst/>
        </p:spPr>
        <p:txBody>
          <a:bodyPr rtlCol="0" anchor="ctr"/>
          <a:lstStyle/>
          <a:p>
            <a:pPr algn="ctr"/>
            <a:endParaRPr/>
          </a:p>
        </p:txBody>
      </p:sp>
      <p:sp>
        <p:nvSpPr>
          <p:cNvPr id="419" name="URRAÚL BAJO/NARDÉS ALDUNATE | 7832.91 EUR | filas 633,761"/>
          <p:cNvSpPr/>
          <p:nvPr/>
        </p:nvSpPr>
        <p:spPr>
          <a:xfrm>
            <a:off x="4360187" y="2456133"/>
            <a:ext cx="30678" cy="30678"/>
          </a:xfrm>
          <a:prstGeom prst="ellipse">
            <a:avLst/>
          </a:prstGeom>
          <a:solidFill>
            <a:srgbClr val="ED313E">
              <a:alpha val="62000"/>
            </a:srgbClr>
          </a:solidFill>
          <a:ln>
            <a:noFill/>
          </a:ln>
          <a:effectLst/>
        </p:spPr>
        <p:txBody>
          <a:bodyPr rtlCol="0" anchor="ctr"/>
          <a:lstStyle/>
          <a:p>
            <a:pPr algn="ctr"/>
            <a:endParaRPr/>
          </a:p>
        </p:txBody>
      </p:sp>
      <p:sp>
        <p:nvSpPr>
          <p:cNvPr id="420" name="IGÚZQUIZA | 7622.58 EUR | filas 760"/>
          <p:cNvSpPr/>
          <p:nvPr/>
        </p:nvSpPr>
        <p:spPr>
          <a:xfrm>
            <a:off x="4148653" y="2458114"/>
            <a:ext cx="30678" cy="30678"/>
          </a:xfrm>
          <a:prstGeom prst="ellipse">
            <a:avLst/>
          </a:prstGeom>
          <a:solidFill>
            <a:srgbClr val="ED313E">
              <a:alpha val="62000"/>
            </a:srgbClr>
          </a:solidFill>
          <a:ln>
            <a:noFill/>
          </a:ln>
          <a:effectLst/>
        </p:spPr>
        <p:txBody>
          <a:bodyPr rtlCol="0" anchor="ctr"/>
          <a:lstStyle/>
          <a:p>
            <a:pPr algn="ctr"/>
            <a:endParaRPr/>
          </a:p>
        </p:txBody>
      </p:sp>
      <p:sp>
        <p:nvSpPr>
          <p:cNvPr id="421" name="BOADILLA DEL MONTE | 7562.50 EUR | filas 687"/>
          <p:cNvSpPr/>
          <p:nvPr/>
        </p:nvSpPr>
        <p:spPr>
          <a:xfrm>
            <a:off x="3621333" y="3336973"/>
            <a:ext cx="30678" cy="30678"/>
          </a:xfrm>
          <a:prstGeom prst="ellipse">
            <a:avLst/>
          </a:prstGeom>
          <a:solidFill>
            <a:srgbClr val="ED313E">
              <a:alpha val="62000"/>
            </a:srgbClr>
          </a:solidFill>
          <a:ln>
            <a:noFill/>
          </a:ln>
          <a:effectLst/>
        </p:spPr>
        <p:txBody>
          <a:bodyPr rtlCol="0" anchor="ctr"/>
          <a:lstStyle/>
          <a:p>
            <a:pPr algn="ctr"/>
            <a:endParaRPr/>
          </a:p>
        </p:txBody>
      </p:sp>
      <p:sp>
        <p:nvSpPr>
          <p:cNvPr id="422" name="CASPE | 7557.19 EUR | filas 707,915"/>
          <p:cNvSpPr/>
          <p:nvPr/>
        </p:nvSpPr>
        <p:spPr>
          <a:xfrm>
            <a:off x="4749427" y="3015214"/>
            <a:ext cx="30678" cy="30678"/>
          </a:xfrm>
          <a:prstGeom prst="ellipse">
            <a:avLst/>
          </a:prstGeom>
          <a:solidFill>
            <a:srgbClr val="ED313E">
              <a:alpha val="62000"/>
            </a:srgbClr>
          </a:solidFill>
          <a:ln>
            <a:noFill/>
          </a:ln>
          <a:effectLst/>
        </p:spPr>
        <p:txBody>
          <a:bodyPr rtlCol="0" anchor="ctr"/>
          <a:lstStyle/>
          <a:p>
            <a:pPr algn="ctr"/>
            <a:endParaRPr/>
          </a:p>
        </p:txBody>
      </p:sp>
      <p:sp>
        <p:nvSpPr>
          <p:cNvPr id="423" name="TABUENCA | 7347.12 EUR | filas 353"/>
          <p:cNvSpPr/>
          <p:nvPr/>
        </p:nvSpPr>
        <p:spPr>
          <a:xfrm>
            <a:off x="4307590" y="2834865"/>
            <a:ext cx="30678" cy="30678"/>
          </a:xfrm>
          <a:prstGeom prst="ellipse">
            <a:avLst/>
          </a:prstGeom>
          <a:solidFill>
            <a:srgbClr val="ED313E">
              <a:alpha val="62000"/>
            </a:srgbClr>
          </a:solidFill>
          <a:ln>
            <a:noFill/>
          </a:ln>
          <a:effectLst/>
        </p:spPr>
        <p:txBody>
          <a:bodyPr rtlCol="0" anchor="ctr"/>
          <a:lstStyle/>
          <a:p>
            <a:pPr algn="ctr"/>
            <a:endParaRPr/>
          </a:p>
        </p:txBody>
      </p:sp>
      <p:sp>
        <p:nvSpPr>
          <p:cNvPr id="424" name="TIEBAS-MURUARTE DE RETA | 7242.02 EUR | filas 636,876"/>
          <p:cNvSpPr/>
          <p:nvPr/>
        </p:nvSpPr>
        <p:spPr>
          <a:xfrm>
            <a:off x="4272042" y="2449634"/>
            <a:ext cx="30678" cy="30678"/>
          </a:xfrm>
          <a:prstGeom prst="ellipse">
            <a:avLst/>
          </a:prstGeom>
          <a:solidFill>
            <a:srgbClr val="ED313E">
              <a:alpha val="62000"/>
            </a:srgbClr>
          </a:solidFill>
          <a:ln>
            <a:noFill/>
          </a:ln>
          <a:effectLst/>
        </p:spPr>
        <p:txBody>
          <a:bodyPr rtlCol="0" anchor="ctr"/>
          <a:lstStyle/>
          <a:p>
            <a:pPr algn="ctr"/>
            <a:endParaRPr/>
          </a:p>
        </p:txBody>
      </p:sp>
      <p:sp>
        <p:nvSpPr>
          <p:cNvPr id="425" name="HERMANDA DE CAMPOO DE SUSO | 7196.63 EUR | filas 921"/>
          <p:cNvSpPr/>
          <p:nvPr/>
        </p:nvSpPr>
        <p:spPr>
          <a:xfrm>
            <a:off x="3511252" y="2301487"/>
            <a:ext cx="30678" cy="30678"/>
          </a:xfrm>
          <a:prstGeom prst="ellipse">
            <a:avLst/>
          </a:prstGeom>
          <a:solidFill>
            <a:srgbClr val="ED313E">
              <a:alpha val="62000"/>
            </a:srgbClr>
          </a:solidFill>
          <a:ln>
            <a:noFill/>
          </a:ln>
          <a:effectLst/>
        </p:spPr>
        <p:txBody>
          <a:bodyPr rtlCol="0" anchor="ctr"/>
          <a:lstStyle/>
          <a:p>
            <a:pPr algn="ctr"/>
            <a:endParaRPr/>
          </a:p>
        </p:txBody>
      </p:sp>
      <p:sp>
        <p:nvSpPr>
          <p:cNvPr id="426" name="SANT LLORENÇ DE BALÀFIA (SANT JOAN DE LABRITJA/SAN JUAN BAUSTISTA) | 7187.40 EUR | filas 626"/>
          <p:cNvSpPr/>
          <p:nvPr/>
        </p:nvSpPr>
        <p:spPr>
          <a:xfrm>
            <a:off x="5194809" y="3863482"/>
            <a:ext cx="30678" cy="30678"/>
          </a:xfrm>
          <a:prstGeom prst="ellipse">
            <a:avLst/>
          </a:prstGeom>
          <a:solidFill>
            <a:srgbClr val="ED313E">
              <a:alpha val="62000"/>
            </a:srgbClr>
          </a:solidFill>
          <a:ln>
            <a:noFill/>
          </a:ln>
          <a:effectLst/>
        </p:spPr>
        <p:txBody>
          <a:bodyPr rtlCol="0" anchor="ctr"/>
          <a:lstStyle/>
          <a:p>
            <a:pPr algn="ctr"/>
            <a:endParaRPr/>
          </a:p>
        </p:txBody>
      </p:sp>
      <p:sp>
        <p:nvSpPr>
          <p:cNvPr id="427" name="SAN VICENTE DE VILAMEÁ (A PONTENOVA) | 7035.40 EUR | filas 907"/>
          <p:cNvSpPr/>
          <p:nvPr/>
        </p:nvSpPr>
        <p:spPr>
          <a:xfrm>
            <a:off x="2642408" y="2182404"/>
            <a:ext cx="30678" cy="30678"/>
          </a:xfrm>
          <a:prstGeom prst="ellipse">
            <a:avLst/>
          </a:prstGeom>
          <a:solidFill>
            <a:srgbClr val="ED313E">
              <a:alpha val="62000"/>
            </a:srgbClr>
          </a:solidFill>
          <a:ln>
            <a:noFill/>
          </a:ln>
          <a:effectLst/>
        </p:spPr>
        <p:txBody>
          <a:bodyPr rtlCol="0" anchor="ctr"/>
          <a:lstStyle/>
          <a:p>
            <a:pPr algn="ctr"/>
            <a:endParaRPr/>
          </a:p>
        </p:txBody>
      </p:sp>
      <p:sp>
        <p:nvSpPr>
          <p:cNvPr id="428" name="ERITZE (IZA) | 6946.57 EUR | filas 525,630"/>
          <p:cNvSpPr/>
          <p:nvPr/>
        </p:nvSpPr>
        <p:spPr>
          <a:xfrm>
            <a:off x="4241746" y="2363729"/>
            <a:ext cx="30678" cy="30678"/>
          </a:xfrm>
          <a:prstGeom prst="ellipse">
            <a:avLst/>
          </a:prstGeom>
          <a:solidFill>
            <a:srgbClr val="ED313E">
              <a:alpha val="62000"/>
            </a:srgbClr>
          </a:solidFill>
          <a:ln>
            <a:noFill/>
          </a:ln>
          <a:effectLst/>
        </p:spPr>
        <p:txBody>
          <a:bodyPr rtlCol="0" anchor="ctr"/>
          <a:lstStyle/>
          <a:p>
            <a:pPr algn="ctr"/>
            <a:endParaRPr/>
          </a:p>
        </p:txBody>
      </p:sp>
      <p:sp>
        <p:nvSpPr>
          <p:cNvPr id="429" name="BURRIANA | 6799.38 EUR | filas 573,594"/>
          <p:cNvSpPr/>
          <p:nvPr/>
        </p:nvSpPr>
        <p:spPr>
          <a:xfrm>
            <a:off x="4736527" y="3536023"/>
            <a:ext cx="30678" cy="30678"/>
          </a:xfrm>
          <a:prstGeom prst="ellipse">
            <a:avLst/>
          </a:prstGeom>
          <a:solidFill>
            <a:srgbClr val="ED313E">
              <a:alpha val="62000"/>
            </a:srgbClr>
          </a:solidFill>
          <a:ln>
            <a:noFill/>
          </a:ln>
          <a:effectLst/>
        </p:spPr>
        <p:txBody>
          <a:bodyPr rtlCol="0" anchor="ctr"/>
          <a:lstStyle/>
          <a:p>
            <a:pPr algn="ctr"/>
            <a:endParaRPr/>
          </a:p>
        </p:txBody>
      </p:sp>
      <p:sp>
        <p:nvSpPr>
          <p:cNvPr id="430" name="CANGAS DE NARCEA | 6763.90 EUR | filas 393"/>
          <p:cNvSpPr/>
          <p:nvPr/>
        </p:nvSpPr>
        <p:spPr>
          <a:xfrm>
            <a:off x="2836670" y="2245278"/>
            <a:ext cx="30678" cy="30678"/>
          </a:xfrm>
          <a:prstGeom prst="ellipse">
            <a:avLst/>
          </a:prstGeom>
          <a:solidFill>
            <a:srgbClr val="ED313E">
              <a:alpha val="62000"/>
            </a:srgbClr>
          </a:solidFill>
          <a:ln>
            <a:noFill/>
          </a:ln>
          <a:effectLst/>
        </p:spPr>
        <p:txBody>
          <a:bodyPr rtlCol="0" anchor="ctr"/>
          <a:lstStyle/>
          <a:p>
            <a:pPr algn="ctr"/>
            <a:endParaRPr/>
          </a:p>
        </p:txBody>
      </p:sp>
      <p:sp>
        <p:nvSpPr>
          <p:cNvPr id="431" name="SOMIEDO | 6763.90 EUR | filas 393"/>
          <p:cNvSpPr/>
          <p:nvPr/>
        </p:nvSpPr>
        <p:spPr>
          <a:xfrm>
            <a:off x="2915926" y="2268899"/>
            <a:ext cx="30678" cy="30678"/>
          </a:xfrm>
          <a:prstGeom prst="ellipse">
            <a:avLst/>
          </a:prstGeom>
          <a:solidFill>
            <a:srgbClr val="ED313E">
              <a:alpha val="62000"/>
            </a:srgbClr>
          </a:solidFill>
          <a:ln>
            <a:noFill/>
          </a:ln>
          <a:effectLst/>
        </p:spPr>
        <p:txBody>
          <a:bodyPr rtlCol="0" anchor="ctr"/>
          <a:lstStyle/>
          <a:p>
            <a:pPr algn="ctr"/>
            <a:endParaRPr/>
          </a:p>
        </p:txBody>
      </p:sp>
      <p:sp>
        <p:nvSpPr>
          <p:cNvPr id="432" name="LAS REGUEDAS | 6763.90 EUR | filas 393"/>
          <p:cNvSpPr/>
          <p:nvPr/>
        </p:nvSpPr>
        <p:spPr>
          <a:xfrm>
            <a:off x="3006244" y="2149524"/>
            <a:ext cx="30678" cy="30678"/>
          </a:xfrm>
          <a:prstGeom prst="ellipse">
            <a:avLst/>
          </a:prstGeom>
          <a:solidFill>
            <a:srgbClr val="ED313E">
              <a:alpha val="62000"/>
            </a:srgbClr>
          </a:solidFill>
          <a:ln>
            <a:noFill/>
          </a:ln>
          <a:effectLst/>
        </p:spPr>
        <p:txBody>
          <a:bodyPr rtlCol="0" anchor="ctr"/>
          <a:lstStyle/>
          <a:p>
            <a:pPr algn="ctr"/>
            <a:endParaRPr/>
          </a:p>
        </p:txBody>
      </p:sp>
      <p:sp>
        <p:nvSpPr>
          <p:cNvPr id="433" name="PARRES | 6763.90 EUR | filas 393"/>
          <p:cNvSpPr/>
          <p:nvPr/>
        </p:nvSpPr>
        <p:spPr>
          <a:xfrm>
            <a:off x="3231563" y="2177147"/>
            <a:ext cx="30678" cy="30678"/>
          </a:xfrm>
          <a:prstGeom prst="ellipse">
            <a:avLst/>
          </a:prstGeom>
          <a:solidFill>
            <a:srgbClr val="ED313E">
              <a:alpha val="62000"/>
            </a:srgbClr>
          </a:solidFill>
          <a:ln>
            <a:noFill/>
          </a:ln>
          <a:effectLst/>
        </p:spPr>
        <p:txBody>
          <a:bodyPr rtlCol="0" anchor="ctr"/>
          <a:lstStyle/>
          <a:p>
            <a:pPr algn="ctr"/>
            <a:endParaRPr/>
          </a:p>
        </p:txBody>
      </p:sp>
      <p:sp>
        <p:nvSpPr>
          <p:cNvPr id="434" name="CILLORIGO DE LIÉBANA | 6524.07 EUR | filas 416,417,419"/>
          <p:cNvSpPr/>
          <p:nvPr/>
        </p:nvSpPr>
        <p:spPr>
          <a:xfrm>
            <a:off x="3405422" y="2233075"/>
            <a:ext cx="30678" cy="30678"/>
          </a:xfrm>
          <a:prstGeom prst="ellipse">
            <a:avLst/>
          </a:prstGeom>
          <a:solidFill>
            <a:srgbClr val="ED313E">
              <a:alpha val="62000"/>
            </a:srgbClr>
          </a:solidFill>
          <a:ln>
            <a:noFill/>
          </a:ln>
          <a:effectLst/>
        </p:spPr>
        <p:txBody>
          <a:bodyPr rtlCol="0" anchor="ctr"/>
          <a:lstStyle/>
          <a:p>
            <a:pPr algn="ctr"/>
            <a:endParaRPr/>
          </a:p>
        </p:txBody>
      </p:sp>
      <p:sp>
        <p:nvSpPr>
          <p:cNvPr id="435" name="BUÑUEL | 6486.66 EUR | filas 543"/>
          <p:cNvSpPr/>
          <p:nvPr/>
        </p:nvSpPr>
        <p:spPr>
          <a:xfrm>
            <a:off x="4337286" y="2722935"/>
            <a:ext cx="30678" cy="30678"/>
          </a:xfrm>
          <a:prstGeom prst="ellipse">
            <a:avLst/>
          </a:prstGeom>
          <a:solidFill>
            <a:srgbClr val="ED313E">
              <a:alpha val="62000"/>
            </a:srgbClr>
          </a:solidFill>
          <a:ln>
            <a:noFill/>
          </a:ln>
          <a:effectLst/>
        </p:spPr>
        <p:txBody>
          <a:bodyPr rtlCol="0" anchor="ctr"/>
          <a:lstStyle/>
          <a:p>
            <a:pPr algn="ctr"/>
            <a:endParaRPr/>
          </a:p>
        </p:txBody>
      </p:sp>
      <p:sp>
        <p:nvSpPr>
          <p:cNvPr id="436" name="SAN SEBASTIAN DE LOS BALLESTEROS | 6428.50 EUR | filas 213,214"/>
          <p:cNvSpPr/>
          <p:nvPr/>
        </p:nvSpPr>
        <p:spPr>
          <a:xfrm>
            <a:off x="3343477" y="4378514"/>
            <a:ext cx="30678" cy="30678"/>
          </a:xfrm>
          <a:prstGeom prst="ellipse">
            <a:avLst/>
          </a:prstGeom>
          <a:solidFill>
            <a:srgbClr val="ED313E">
              <a:alpha val="62000"/>
            </a:srgbClr>
          </a:solidFill>
          <a:ln>
            <a:noFill/>
          </a:ln>
          <a:effectLst/>
        </p:spPr>
        <p:txBody>
          <a:bodyPr rtlCol="0" anchor="ctr"/>
          <a:lstStyle/>
          <a:p>
            <a:pPr algn="ctr"/>
            <a:endParaRPr/>
          </a:p>
        </p:txBody>
      </p:sp>
      <p:sp>
        <p:nvSpPr>
          <p:cNvPr id="437" name="MONTECORTO | 6029.43 EUR | filas 25"/>
          <p:cNvSpPr/>
          <p:nvPr/>
        </p:nvSpPr>
        <p:spPr>
          <a:xfrm>
            <a:off x="3204423" y="4688323"/>
            <a:ext cx="30678" cy="30678"/>
          </a:xfrm>
          <a:prstGeom prst="ellipse">
            <a:avLst/>
          </a:prstGeom>
          <a:solidFill>
            <a:srgbClr val="ED313E">
              <a:alpha val="62000"/>
            </a:srgbClr>
          </a:solidFill>
          <a:ln>
            <a:noFill/>
          </a:ln>
          <a:effectLst/>
        </p:spPr>
        <p:txBody>
          <a:bodyPr rtlCol="0" anchor="ctr"/>
          <a:lstStyle/>
          <a:p>
            <a:pPr algn="ctr"/>
            <a:endParaRPr/>
          </a:p>
        </p:txBody>
      </p:sp>
      <p:sp>
        <p:nvSpPr>
          <p:cNvPr id="438" name="ESTERIBAR | 6007.45 EUR | filas 533,764"/>
          <p:cNvSpPr/>
          <p:nvPr/>
        </p:nvSpPr>
        <p:spPr>
          <a:xfrm>
            <a:off x="4319396" y="2342120"/>
            <a:ext cx="30678" cy="30678"/>
          </a:xfrm>
          <a:prstGeom prst="ellipse">
            <a:avLst/>
          </a:prstGeom>
          <a:solidFill>
            <a:srgbClr val="ED313E">
              <a:alpha val="62000"/>
            </a:srgbClr>
          </a:solidFill>
          <a:ln>
            <a:noFill/>
          </a:ln>
          <a:effectLst/>
        </p:spPr>
        <p:txBody>
          <a:bodyPr rtlCol="0" anchor="ctr"/>
          <a:lstStyle/>
          <a:p>
            <a:pPr algn="ctr"/>
            <a:endParaRPr/>
          </a:p>
        </p:txBody>
      </p:sp>
      <p:sp>
        <p:nvSpPr>
          <p:cNvPr id="439" name="FUENTES DE ANDALUCÍA | 6000.00 EUR | filas 114"/>
          <p:cNvSpPr/>
          <p:nvPr/>
        </p:nvSpPr>
        <p:spPr>
          <a:xfrm>
            <a:off x="3189738" y="4449846"/>
            <a:ext cx="30678" cy="30678"/>
          </a:xfrm>
          <a:prstGeom prst="ellipse">
            <a:avLst/>
          </a:prstGeom>
          <a:solidFill>
            <a:srgbClr val="ED313E">
              <a:alpha val="62000"/>
            </a:srgbClr>
          </a:solidFill>
          <a:ln>
            <a:noFill/>
          </a:ln>
          <a:effectLst/>
        </p:spPr>
        <p:txBody>
          <a:bodyPr rtlCol="0" anchor="ctr"/>
          <a:lstStyle/>
          <a:p>
            <a:pPr algn="ctr"/>
            <a:endParaRPr/>
          </a:p>
        </p:txBody>
      </p:sp>
      <p:sp>
        <p:nvSpPr>
          <p:cNvPr id="440" name="PALMANYOLA (BUNYOLA/BUÑOLA) | 5989.50 EUR | filas 627"/>
          <p:cNvSpPr/>
          <p:nvPr/>
        </p:nvSpPr>
        <p:spPr>
          <a:xfrm>
            <a:off x="5545912" y="3623318"/>
            <a:ext cx="30678" cy="30678"/>
          </a:xfrm>
          <a:prstGeom prst="ellipse">
            <a:avLst/>
          </a:prstGeom>
          <a:solidFill>
            <a:srgbClr val="ED313E">
              <a:alpha val="62000"/>
            </a:srgbClr>
          </a:solidFill>
          <a:ln>
            <a:noFill/>
          </a:ln>
          <a:effectLst/>
        </p:spPr>
        <p:txBody>
          <a:bodyPr rtlCol="0" anchor="ctr"/>
          <a:lstStyle/>
          <a:p>
            <a:pPr algn="ctr"/>
            <a:endParaRPr/>
          </a:p>
        </p:txBody>
      </p:sp>
      <p:sp>
        <p:nvSpPr>
          <p:cNvPr id="441" name="OURENSE | 5865.54 EUR | filas 906"/>
          <p:cNvSpPr/>
          <p:nvPr/>
        </p:nvSpPr>
        <p:spPr>
          <a:xfrm>
            <a:off x="2450607" y="2582153"/>
            <a:ext cx="30678" cy="30678"/>
          </a:xfrm>
          <a:prstGeom prst="ellipse">
            <a:avLst/>
          </a:prstGeom>
          <a:solidFill>
            <a:srgbClr val="ED313E">
              <a:alpha val="62000"/>
            </a:srgbClr>
          </a:solidFill>
          <a:ln>
            <a:noFill/>
          </a:ln>
          <a:effectLst/>
        </p:spPr>
        <p:txBody>
          <a:bodyPr rtlCol="0" anchor="ctr"/>
          <a:lstStyle/>
          <a:p>
            <a:pPr algn="ctr"/>
            <a:endParaRPr/>
          </a:p>
        </p:txBody>
      </p:sp>
      <p:sp>
        <p:nvSpPr>
          <p:cNvPr id="442" name="BAYUBAS DE ABAJO | 5651.93 EUR | filas 442"/>
          <p:cNvSpPr/>
          <p:nvPr/>
        </p:nvSpPr>
        <p:spPr>
          <a:xfrm>
            <a:off x="3910139" y="2901338"/>
            <a:ext cx="30678" cy="30678"/>
          </a:xfrm>
          <a:prstGeom prst="ellipse">
            <a:avLst/>
          </a:prstGeom>
          <a:solidFill>
            <a:srgbClr val="ED313E">
              <a:alpha val="62000"/>
            </a:srgbClr>
          </a:solidFill>
          <a:ln>
            <a:noFill/>
          </a:ln>
          <a:effectLst/>
        </p:spPr>
        <p:txBody>
          <a:bodyPr rtlCol="0" anchor="ctr"/>
          <a:lstStyle/>
          <a:p>
            <a:pPr algn="ctr"/>
            <a:endParaRPr/>
          </a:p>
        </p:txBody>
      </p:sp>
      <p:sp>
        <p:nvSpPr>
          <p:cNvPr id="443" name="LATASA (ODIETA) | 5626.36 EUR | filas 765"/>
          <p:cNvSpPr/>
          <p:nvPr/>
        </p:nvSpPr>
        <p:spPr>
          <a:xfrm>
            <a:off x="4275359" y="2336102"/>
            <a:ext cx="30678" cy="30678"/>
          </a:xfrm>
          <a:prstGeom prst="ellipse">
            <a:avLst/>
          </a:prstGeom>
          <a:solidFill>
            <a:srgbClr val="ED313E">
              <a:alpha val="62000"/>
            </a:srgbClr>
          </a:solidFill>
          <a:ln>
            <a:noFill/>
          </a:ln>
          <a:effectLst/>
        </p:spPr>
        <p:txBody>
          <a:bodyPr rtlCol="0" anchor="ctr"/>
          <a:lstStyle/>
          <a:p>
            <a:pPr algn="ctr"/>
            <a:endParaRPr/>
          </a:p>
        </p:txBody>
      </p:sp>
      <p:sp>
        <p:nvSpPr>
          <p:cNvPr id="444" name="CIRAUQUI/ZIRAUKI | 5601.41 EUR | filas 759"/>
          <p:cNvSpPr/>
          <p:nvPr/>
        </p:nvSpPr>
        <p:spPr>
          <a:xfrm>
            <a:off x="4205405" y="2446713"/>
            <a:ext cx="30678" cy="30678"/>
          </a:xfrm>
          <a:prstGeom prst="ellipse">
            <a:avLst/>
          </a:prstGeom>
          <a:solidFill>
            <a:srgbClr val="ED313E">
              <a:alpha val="62000"/>
            </a:srgbClr>
          </a:solidFill>
          <a:ln>
            <a:noFill/>
          </a:ln>
          <a:effectLst/>
        </p:spPr>
        <p:txBody>
          <a:bodyPr rtlCol="0" anchor="ctr"/>
          <a:lstStyle/>
          <a:p>
            <a:pPr algn="ctr"/>
            <a:endParaRPr/>
          </a:p>
        </p:txBody>
      </p:sp>
      <p:sp>
        <p:nvSpPr>
          <p:cNvPr id="445" name="MORALEDA DE ZAFAYONA | 5400.00 EUR | filas 160"/>
          <p:cNvSpPr/>
          <p:nvPr/>
        </p:nvSpPr>
        <p:spPr>
          <a:xfrm>
            <a:off x="3596113" y="4557864"/>
            <a:ext cx="30678" cy="30678"/>
          </a:xfrm>
          <a:prstGeom prst="ellipse">
            <a:avLst/>
          </a:prstGeom>
          <a:solidFill>
            <a:srgbClr val="ED313E">
              <a:alpha val="62000"/>
            </a:srgbClr>
          </a:solidFill>
          <a:ln>
            <a:noFill/>
          </a:ln>
          <a:effectLst/>
        </p:spPr>
        <p:txBody>
          <a:bodyPr rtlCol="0" anchor="ctr"/>
          <a:lstStyle/>
          <a:p>
            <a:pPr algn="ctr"/>
            <a:endParaRPr/>
          </a:p>
        </p:txBody>
      </p:sp>
      <p:sp>
        <p:nvSpPr>
          <p:cNvPr id="446" name="POLINYÀ | 5300.00 EUR | filas 191,192"/>
          <p:cNvSpPr/>
          <p:nvPr/>
        </p:nvSpPr>
        <p:spPr>
          <a:xfrm>
            <a:off x="5393671" y="2889041"/>
            <a:ext cx="30678" cy="30678"/>
          </a:xfrm>
          <a:prstGeom prst="ellipse">
            <a:avLst/>
          </a:prstGeom>
          <a:solidFill>
            <a:srgbClr val="ED313E">
              <a:alpha val="62000"/>
            </a:srgbClr>
          </a:solidFill>
          <a:ln>
            <a:noFill/>
          </a:ln>
          <a:effectLst/>
        </p:spPr>
        <p:txBody>
          <a:bodyPr rtlCol="0" anchor="ctr"/>
          <a:lstStyle/>
          <a:p>
            <a:pPr algn="ctr"/>
            <a:endParaRPr/>
          </a:p>
        </p:txBody>
      </p:sp>
      <p:sp>
        <p:nvSpPr>
          <p:cNvPr id="447" name="BENAMAHOMA | 5275.00 EUR | filas 42"/>
          <p:cNvSpPr/>
          <p:nvPr/>
        </p:nvSpPr>
        <p:spPr>
          <a:xfrm>
            <a:off x="3154923" y="4706754"/>
            <a:ext cx="30678" cy="30678"/>
          </a:xfrm>
          <a:prstGeom prst="ellipse">
            <a:avLst/>
          </a:prstGeom>
          <a:solidFill>
            <a:srgbClr val="ED313E">
              <a:alpha val="62000"/>
            </a:srgbClr>
          </a:solidFill>
          <a:ln>
            <a:noFill/>
          </a:ln>
          <a:effectLst/>
        </p:spPr>
        <p:txBody>
          <a:bodyPr rtlCol="0" anchor="ctr"/>
          <a:lstStyle/>
          <a:p>
            <a:pPr algn="ctr"/>
            <a:endParaRPr/>
          </a:p>
        </p:txBody>
      </p:sp>
      <p:sp>
        <p:nvSpPr>
          <p:cNvPr id="448" name="OTEIZA | 5242.55 EUR | filas 549"/>
          <p:cNvSpPr/>
          <p:nvPr/>
        </p:nvSpPr>
        <p:spPr>
          <a:xfrm>
            <a:off x="4187351" y="2469279"/>
            <a:ext cx="30678" cy="30678"/>
          </a:xfrm>
          <a:prstGeom prst="ellipse">
            <a:avLst/>
          </a:prstGeom>
          <a:solidFill>
            <a:srgbClr val="ED313E">
              <a:alpha val="62000"/>
            </a:srgbClr>
          </a:solidFill>
          <a:ln>
            <a:noFill/>
          </a:ln>
          <a:effectLst/>
        </p:spPr>
        <p:txBody>
          <a:bodyPr rtlCol="0" anchor="ctr"/>
          <a:lstStyle/>
          <a:p>
            <a:pPr algn="ctr"/>
            <a:endParaRPr/>
          </a:p>
        </p:txBody>
      </p:sp>
      <p:sp>
        <p:nvSpPr>
          <p:cNvPr id="449" name="SAN VICENTE DE FERVENZAS (ARANGA) | 5000.00 EUR | filas 96"/>
          <p:cNvSpPr/>
          <p:nvPr/>
        </p:nvSpPr>
        <p:spPr>
          <a:xfrm>
            <a:off x="2379488" y="2231891"/>
            <a:ext cx="30678" cy="30678"/>
          </a:xfrm>
          <a:prstGeom prst="ellipse">
            <a:avLst/>
          </a:prstGeom>
          <a:solidFill>
            <a:srgbClr val="ED313E">
              <a:alpha val="62000"/>
            </a:srgbClr>
          </a:solidFill>
          <a:ln>
            <a:noFill/>
          </a:ln>
          <a:effectLst/>
        </p:spPr>
        <p:txBody>
          <a:bodyPr rtlCol="0" anchor="ctr"/>
          <a:lstStyle/>
          <a:p>
            <a:pPr algn="ctr"/>
            <a:endParaRPr/>
          </a:p>
        </p:txBody>
      </p:sp>
      <p:sp>
        <p:nvSpPr>
          <p:cNvPr id="450" name="VILARRASO (ARANGA) | 5000.00 EUR | filas 96"/>
          <p:cNvSpPr/>
          <p:nvPr/>
        </p:nvSpPr>
        <p:spPr>
          <a:xfrm>
            <a:off x="2402534" y="2242999"/>
            <a:ext cx="30678" cy="30678"/>
          </a:xfrm>
          <a:prstGeom prst="ellipse">
            <a:avLst/>
          </a:prstGeom>
          <a:solidFill>
            <a:srgbClr val="ED313E">
              <a:alpha val="62000"/>
            </a:srgbClr>
          </a:solidFill>
          <a:ln>
            <a:noFill/>
          </a:ln>
          <a:effectLst/>
        </p:spPr>
        <p:txBody>
          <a:bodyPr rtlCol="0" anchor="ctr"/>
          <a:lstStyle/>
          <a:p>
            <a:pPr algn="ctr"/>
            <a:endParaRPr/>
          </a:p>
        </p:txBody>
      </p:sp>
      <p:sp>
        <p:nvSpPr>
          <p:cNvPr id="451" name="PALOMARES DEL RÍO | 5000.00 EUR | filas 185"/>
          <p:cNvSpPr/>
          <p:nvPr/>
        </p:nvSpPr>
        <p:spPr>
          <a:xfrm>
            <a:off x="2981290" y="4501413"/>
            <a:ext cx="30678" cy="30678"/>
          </a:xfrm>
          <a:prstGeom prst="ellipse">
            <a:avLst/>
          </a:prstGeom>
          <a:solidFill>
            <a:srgbClr val="ED313E">
              <a:alpha val="62000"/>
            </a:srgbClr>
          </a:solidFill>
          <a:ln>
            <a:noFill/>
          </a:ln>
          <a:effectLst/>
        </p:spPr>
        <p:txBody>
          <a:bodyPr rtlCol="0" anchor="ctr"/>
          <a:lstStyle/>
          <a:p>
            <a:pPr algn="ctr"/>
            <a:endParaRPr/>
          </a:p>
        </p:txBody>
      </p:sp>
      <p:sp>
        <p:nvSpPr>
          <p:cNvPr id="452" name="VINARÒS | 5000.00 EUR | filas 249"/>
          <p:cNvSpPr/>
          <p:nvPr/>
        </p:nvSpPr>
        <p:spPr>
          <a:xfrm>
            <a:off x="4900533" y="3312719"/>
            <a:ext cx="30678" cy="30678"/>
          </a:xfrm>
          <a:prstGeom prst="ellipse">
            <a:avLst/>
          </a:prstGeom>
          <a:solidFill>
            <a:srgbClr val="ED313E">
              <a:alpha val="62000"/>
            </a:srgbClr>
          </a:solidFill>
          <a:ln>
            <a:noFill/>
          </a:ln>
          <a:effectLst/>
        </p:spPr>
        <p:txBody>
          <a:bodyPr rtlCol="0" anchor="ctr"/>
          <a:lstStyle/>
          <a:p>
            <a:pPr algn="ctr"/>
            <a:endParaRPr/>
          </a:p>
        </p:txBody>
      </p:sp>
      <p:sp>
        <p:nvSpPr>
          <p:cNvPr id="453" name="VALDERROBRES | 5000.00 EUR | filas 357"/>
          <p:cNvSpPr/>
          <p:nvPr/>
        </p:nvSpPr>
        <p:spPr>
          <a:xfrm>
            <a:off x="4806476" y="3156070"/>
            <a:ext cx="30678" cy="30678"/>
          </a:xfrm>
          <a:prstGeom prst="ellipse">
            <a:avLst/>
          </a:prstGeom>
          <a:solidFill>
            <a:srgbClr val="ED313E">
              <a:alpha val="62000"/>
            </a:srgbClr>
          </a:solidFill>
          <a:ln>
            <a:noFill/>
          </a:ln>
          <a:effectLst/>
        </p:spPr>
        <p:txBody>
          <a:bodyPr rtlCol="0" anchor="ctr"/>
          <a:lstStyle/>
          <a:p>
            <a:pPr algn="ctr"/>
            <a:endParaRPr/>
          </a:p>
        </p:txBody>
      </p:sp>
      <p:sp>
        <p:nvSpPr>
          <p:cNvPr id="454" name="SÁDABA | 5000.00 EUR | filas 374"/>
          <p:cNvSpPr/>
          <p:nvPr/>
        </p:nvSpPr>
        <p:spPr>
          <a:xfrm>
            <a:off x="4387151" y="2603741"/>
            <a:ext cx="30678" cy="30678"/>
          </a:xfrm>
          <a:prstGeom prst="ellipse">
            <a:avLst/>
          </a:prstGeom>
          <a:solidFill>
            <a:srgbClr val="ED313E">
              <a:alpha val="62000"/>
            </a:srgbClr>
          </a:solidFill>
          <a:ln>
            <a:noFill/>
          </a:ln>
          <a:effectLst/>
        </p:spPr>
        <p:txBody>
          <a:bodyPr rtlCol="0" anchor="ctr"/>
          <a:lstStyle/>
          <a:p>
            <a:pPr algn="ctr"/>
            <a:endParaRPr/>
          </a:p>
        </p:txBody>
      </p:sp>
      <p:sp>
        <p:nvSpPr>
          <p:cNvPr id="455" name="LERÍN | 5000.00 EUR | filas 511"/>
          <p:cNvSpPr/>
          <p:nvPr/>
        </p:nvSpPr>
        <p:spPr>
          <a:xfrm>
            <a:off x="4181947" y="2523017"/>
            <a:ext cx="30678" cy="30678"/>
          </a:xfrm>
          <a:prstGeom prst="ellipse">
            <a:avLst/>
          </a:prstGeom>
          <a:solidFill>
            <a:srgbClr val="ED313E">
              <a:alpha val="62000"/>
            </a:srgbClr>
          </a:solidFill>
          <a:ln>
            <a:noFill/>
          </a:ln>
          <a:effectLst/>
        </p:spPr>
        <p:txBody>
          <a:bodyPr rtlCol="0" anchor="ctr"/>
          <a:lstStyle/>
          <a:p>
            <a:pPr algn="ctr"/>
            <a:endParaRPr/>
          </a:p>
        </p:txBody>
      </p:sp>
      <p:sp>
        <p:nvSpPr>
          <p:cNvPr id="456" name="LANTZ (ULTZAMA) | 5000.00 EUR | filas 522"/>
          <p:cNvSpPr/>
          <p:nvPr/>
        </p:nvSpPr>
        <p:spPr>
          <a:xfrm>
            <a:off x="4284872" y="2317559"/>
            <a:ext cx="30678" cy="30678"/>
          </a:xfrm>
          <a:prstGeom prst="ellipse">
            <a:avLst/>
          </a:prstGeom>
          <a:solidFill>
            <a:srgbClr val="ED313E">
              <a:alpha val="62000"/>
            </a:srgbClr>
          </a:solidFill>
          <a:ln>
            <a:noFill/>
          </a:ln>
          <a:effectLst/>
        </p:spPr>
        <p:txBody>
          <a:bodyPr rtlCol="0" anchor="ctr"/>
          <a:lstStyle/>
          <a:p>
            <a:pPr algn="ctr"/>
            <a:endParaRPr/>
          </a:p>
        </p:txBody>
      </p:sp>
      <p:sp>
        <p:nvSpPr>
          <p:cNvPr id="457" name="VILLAMARTÍN DEL SIL (PÁRAMO DE SIL) | 5000.00 EUR | filas 892"/>
          <p:cNvSpPr/>
          <p:nvPr/>
        </p:nvSpPr>
        <p:spPr>
          <a:xfrm>
            <a:off x="2845327" y="2411057"/>
            <a:ext cx="30678" cy="30678"/>
          </a:xfrm>
          <a:prstGeom prst="ellipse">
            <a:avLst/>
          </a:prstGeom>
          <a:solidFill>
            <a:srgbClr val="ED313E">
              <a:alpha val="62000"/>
            </a:srgbClr>
          </a:solidFill>
          <a:ln>
            <a:noFill/>
          </a:ln>
          <a:effectLst/>
        </p:spPr>
        <p:txBody>
          <a:bodyPr rtlCol="0" anchor="ctr"/>
          <a:lstStyle/>
          <a:p>
            <a:pPr algn="ctr"/>
            <a:endParaRPr/>
          </a:p>
        </p:txBody>
      </p:sp>
      <p:sp>
        <p:nvSpPr>
          <p:cNvPr id="458" name="CARUCEDO | 4961.00 EUR | filas 458"/>
          <p:cNvSpPr/>
          <p:nvPr/>
        </p:nvSpPr>
        <p:spPr>
          <a:xfrm>
            <a:off x="2772356" y="2520776"/>
            <a:ext cx="30678" cy="30678"/>
          </a:xfrm>
          <a:prstGeom prst="ellipse">
            <a:avLst/>
          </a:prstGeom>
          <a:solidFill>
            <a:srgbClr val="ED313E">
              <a:alpha val="62000"/>
            </a:srgbClr>
          </a:solidFill>
          <a:ln>
            <a:noFill/>
          </a:ln>
          <a:effectLst/>
        </p:spPr>
        <p:txBody>
          <a:bodyPr rtlCol="0" anchor="ctr"/>
          <a:lstStyle/>
          <a:p>
            <a:pPr algn="ctr"/>
            <a:endParaRPr/>
          </a:p>
        </p:txBody>
      </p:sp>
      <p:sp>
        <p:nvSpPr>
          <p:cNvPr id="459" name="CASTILLEJA DEL CAMPO | 4800.00 EUR | filas 76"/>
          <p:cNvSpPr/>
          <p:nvPr/>
        </p:nvSpPr>
        <p:spPr>
          <a:xfrm>
            <a:off x="2899961" y="4478096"/>
            <a:ext cx="30678" cy="30678"/>
          </a:xfrm>
          <a:prstGeom prst="ellipse">
            <a:avLst/>
          </a:prstGeom>
          <a:solidFill>
            <a:srgbClr val="ED313E">
              <a:alpha val="62000"/>
            </a:srgbClr>
          </a:solidFill>
          <a:ln>
            <a:noFill/>
          </a:ln>
          <a:effectLst/>
        </p:spPr>
        <p:txBody>
          <a:bodyPr rtlCol="0" anchor="ctr"/>
          <a:lstStyle/>
          <a:p>
            <a:pPr algn="ctr"/>
            <a:endParaRPr/>
          </a:p>
        </p:txBody>
      </p:sp>
      <p:sp>
        <p:nvSpPr>
          <p:cNvPr id="460" name="ELORRIO | 4500.00 EUR | filas 558,559"/>
          <p:cNvSpPr/>
          <p:nvPr/>
        </p:nvSpPr>
        <p:spPr>
          <a:xfrm>
            <a:off x="4014119" y="2264104"/>
            <a:ext cx="30678" cy="30678"/>
          </a:xfrm>
          <a:prstGeom prst="ellipse">
            <a:avLst/>
          </a:prstGeom>
          <a:solidFill>
            <a:srgbClr val="ED313E">
              <a:alpha val="62000"/>
            </a:srgbClr>
          </a:solidFill>
          <a:ln>
            <a:noFill/>
          </a:ln>
          <a:effectLst/>
        </p:spPr>
        <p:txBody>
          <a:bodyPr rtlCol="0" anchor="ctr"/>
          <a:lstStyle/>
          <a:p>
            <a:pPr algn="ctr"/>
            <a:endParaRPr/>
          </a:p>
        </p:txBody>
      </p:sp>
      <p:sp>
        <p:nvSpPr>
          <p:cNvPr id="461" name="NOVALLAS | 4497.33 EUR | filas 172"/>
          <p:cNvSpPr/>
          <p:nvPr/>
        </p:nvSpPr>
        <p:spPr>
          <a:xfrm>
            <a:off x="4263221" y="2736475"/>
            <a:ext cx="30678" cy="30678"/>
          </a:xfrm>
          <a:prstGeom prst="ellipse">
            <a:avLst/>
          </a:prstGeom>
          <a:solidFill>
            <a:srgbClr val="ED313E">
              <a:alpha val="62000"/>
            </a:srgbClr>
          </a:solidFill>
          <a:ln>
            <a:noFill/>
          </a:ln>
          <a:effectLst/>
        </p:spPr>
        <p:txBody>
          <a:bodyPr rtlCol="0" anchor="ctr"/>
          <a:lstStyle/>
          <a:p>
            <a:pPr algn="ctr"/>
            <a:endParaRPr/>
          </a:p>
        </p:txBody>
      </p:sp>
      <p:sp>
        <p:nvSpPr>
          <p:cNvPr id="462" name="CENDEA DE OLZA (IBERO) | 4401.55 EUR | filas 554"/>
          <p:cNvSpPr/>
          <p:nvPr/>
        </p:nvSpPr>
        <p:spPr>
          <a:xfrm>
            <a:off x="4239564" y="2396163"/>
            <a:ext cx="30678" cy="30678"/>
          </a:xfrm>
          <a:prstGeom prst="ellipse">
            <a:avLst/>
          </a:prstGeom>
          <a:solidFill>
            <a:srgbClr val="ED313E">
              <a:alpha val="62000"/>
            </a:srgbClr>
          </a:solidFill>
          <a:ln>
            <a:noFill/>
          </a:ln>
          <a:effectLst/>
        </p:spPr>
        <p:txBody>
          <a:bodyPr rtlCol="0" anchor="ctr"/>
          <a:lstStyle/>
          <a:p>
            <a:pPr algn="ctr"/>
            <a:endParaRPr/>
          </a:p>
        </p:txBody>
      </p:sp>
      <p:sp>
        <p:nvSpPr>
          <p:cNvPr id="463" name="VIANA | 4360.87 EUR | filas 632"/>
          <p:cNvSpPr/>
          <p:nvPr/>
        </p:nvSpPr>
        <p:spPr>
          <a:xfrm>
            <a:off x="4064112" y="2510704"/>
            <a:ext cx="30678" cy="30678"/>
          </a:xfrm>
          <a:prstGeom prst="ellipse">
            <a:avLst/>
          </a:prstGeom>
          <a:solidFill>
            <a:srgbClr val="ED313E">
              <a:alpha val="62000"/>
            </a:srgbClr>
          </a:solidFill>
          <a:ln>
            <a:noFill/>
          </a:ln>
          <a:effectLst/>
        </p:spPr>
        <p:txBody>
          <a:bodyPr rtlCol="0" anchor="ctr"/>
          <a:lstStyle/>
          <a:p>
            <a:pPr algn="ctr"/>
            <a:endParaRPr/>
          </a:p>
        </p:txBody>
      </p:sp>
      <p:sp>
        <p:nvSpPr>
          <p:cNvPr id="464" name="CHINCHILLA DE MONTEARAGÓN | 4300.00 EUR | filas 618"/>
          <p:cNvSpPr/>
          <p:nvPr/>
        </p:nvSpPr>
        <p:spPr>
          <a:xfrm>
            <a:off x="4246123" y="3897831"/>
            <a:ext cx="30678" cy="30678"/>
          </a:xfrm>
          <a:prstGeom prst="ellipse">
            <a:avLst/>
          </a:prstGeom>
          <a:solidFill>
            <a:srgbClr val="ED313E">
              <a:alpha val="62000"/>
            </a:srgbClr>
          </a:solidFill>
          <a:ln>
            <a:noFill/>
          </a:ln>
          <a:effectLst/>
        </p:spPr>
        <p:txBody>
          <a:bodyPr rtlCol="0" anchor="ctr"/>
          <a:lstStyle/>
          <a:p>
            <a:pPr algn="ctr"/>
            <a:endParaRPr/>
          </a:p>
        </p:txBody>
      </p:sp>
      <p:sp>
        <p:nvSpPr>
          <p:cNvPr id="465" name="SAN MIGUEL DE DUEÑAS (CONGOSTO) | 4259.20 EUR | filas 459"/>
          <p:cNvSpPr/>
          <p:nvPr/>
        </p:nvSpPr>
        <p:spPr>
          <a:xfrm>
            <a:off x="2844548" y="2483087"/>
            <a:ext cx="30678" cy="30678"/>
          </a:xfrm>
          <a:prstGeom prst="ellipse">
            <a:avLst/>
          </a:prstGeom>
          <a:solidFill>
            <a:srgbClr val="ED313E">
              <a:alpha val="62000"/>
            </a:srgbClr>
          </a:solidFill>
          <a:ln>
            <a:noFill/>
          </a:ln>
          <a:effectLst/>
        </p:spPr>
        <p:txBody>
          <a:bodyPr rtlCol="0" anchor="ctr"/>
          <a:lstStyle/>
          <a:p>
            <a:pPr algn="ctr"/>
            <a:endParaRPr/>
          </a:p>
        </p:txBody>
      </p:sp>
      <p:sp>
        <p:nvSpPr>
          <p:cNvPr id="466" name="ANSOAIN | 4045.94 EUR | filas 530"/>
          <p:cNvSpPr/>
          <p:nvPr/>
        </p:nvSpPr>
        <p:spPr>
          <a:xfrm>
            <a:off x="4279620" y="2383274"/>
            <a:ext cx="30678" cy="30678"/>
          </a:xfrm>
          <a:prstGeom prst="ellipse">
            <a:avLst/>
          </a:prstGeom>
          <a:solidFill>
            <a:srgbClr val="ED313E">
              <a:alpha val="62000"/>
            </a:srgbClr>
          </a:solidFill>
          <a:ln>
            <a:noFill/>
          </a:ln>
          <a:effectLst/>
        </p:spPr>
        <p:txBody>
          <a:bodyPr rtlCol="0" anchor="ctr"/>
          <a:lstStyle/>
          <a:p>
            <a:pPr algn="ctr"/>
            <a:endParaRPr/>
          </a:p>
        </p:txBody>
      </p:sp>
      <p:sp>
        <p:nvSpPr>
          <p:cNvPr id="467" name="GINES | 4000.00 EUR | filas 121"/>
          <p:cNvSpPr/>
          <p:nvPr/>
        </p:nvSpPr>
        <p:spPr>
          <a:xfrm>
            <a:off x="2975303" y="4477631"/>
            <a:ext cx="30678" cy="30678"/>
          </a:xfrm>
          <a:prstGeom prst="ellipse">
            <a:avLst/>
          </a:prstGeom>
          <a:solidFill>
            <a:srgbClr val="ED313E">
              <a:alpha val="62000"/>
            </a:srgbClr>
          </a:solidFill>
          <a:ln>
            <a:noFill/>
          </a:ln>
          <a:effectLst/>
        </p:spPr>
        <p:txBody>
          <a:bodyPr rtlCol="0" anchor="ctr"/>
          <a:lstStyle/>
          <a:p>
            <a:pPr algn="ctr"/>
            <a:endParaRPr/>
          </a:p>
        </p:txBody>
      </p:sp>
      <p:sp>
        <p:nvSpPr>
          <p:cNvPr id="468" name="GODELLA | 4000.00 EUR | filas 122"/>
          <p:cNvSpPr/>
          <p:nvPr/>
        </p:nvSpPr>
        <p:spPr>
          <a:xfrm>
            <a:off x="4640670" y="3677970"/>
            <a:ext cx="30678" cy="30678"/>
          </a:xfrm>
          <a:prstGeom prst="ellipse">
            <a:avLst/>
          </a:prstGeom>
          <a:solidFill>
            <a:srgbClr val="ED313E">
              <a:alpha val="62000"/>
            </a:srgbClr>
          </a:solidFill>
          <a:ln>
            <a:noFill/>
          </a:ln>
          <a:effectLst/>
        </p:spPr>
        <p:txBody>
          <a:bodyPr rtlCol="0" anchor="ctr"/>
          <a:lstStyle/>
          <a:p>
            <a:pPr algn="ctr"/>
            <a:endParaRPr/>
          </a:p>
        </p:txBody>
      </p:sp>
      <p:sp>
        <p:nvSpPr>
          <p:cNvPr id="469" name="ARTÁ | 4000.00 EUR | filas 850"/>
          <p:cNvSpPr/>
          <p:nvPr/>
        </p:nvSpPr>
        <p:spPr>
          <a:xfrm>
            <a:off x="5744768" y="3610920"/>
            <a:ext cx="30678" cy="30678"/>
          </a:xfrm>
          <a:prstGeom prst="ellipse">
            <a:avLst/>
          </a:prstGeom>
          <a:solidFill>
            <a:srgbClr val="ED313E">
              <a:alpha val="62000"/>
            </a:srgbClr>
          </a:solidFill>
          <a:ln>
            <a:noFill/>
          </a:ln>
          <a:effectLst/>
        </p:spPr>
        <p:txBody>
          <a:bodyPr rtlCol="0" anchor="ctr"/>
          <a:lstStyle/>
          <a:p>
            <a:pPr algn="ctr"/>
            <a:endParaRPr/>
          </a:p>
        </p:txBody>
      </p:sp>
      <p:sp>
        <p:nvSpPr>
          <p:cNvPr id="470" name="ANUE | 3878.94 EUR | filas 878"/>
          <p:cNvSpPr/>
          <p:nvPr/>
        </p:nvSpPr>
        <p:spPr>
          <a:xfrm>
            <a:off x="4285452" y="2331532"/>
            <a:ext cx="30678" cy="30678"/>
          </a:xfrm>
          <a:prstGeom prst="ellipse">
            <a:avLst/>
          </a:prstGeom>
          <a:solidFill>
            <a:srgbClr val="ED313E">
              <a:alpha val="62000"/>
            </a:srgbClr>
          </a:solidFill>
          <a:ln>
            <a:noFill/>
          </a:ln>
          <a:effectLst/>
        </p:spPr>
        <p:txBody>
          <a:bodyPr rtlCol="0" anchor="ctr"/>
          <a:lstStyle/>
          <a:p>
            <a:pPr algn="ctr"/>
            <a:endParaRPr/>
          </a:p>
        </p:txBody>
      </p:sp>
      <p:sp>
        <p:nvSpPr>
          <p:cNvPr id="471" name="CENDEA DE CIZUR | 3863.32 EUR | filas 872"/>
          <p:cNvSpPr/>
          <p:nvPr/>
        </p:nvSpPr>
        <p:spPr>
          <a:xfrm>
            <a:off x="4253233" y="2411458"/>
            <a:ext cx="30678" cy="30678"/>
          </a:xfrm>
          <a:prstGeom prst="ellipse">
            <a:avLst/>
          </a:prstGeom>
          <a:solidFill>
            <a:srgbClr val="ED313E">
              <a:alpha val="62000"/>
            </a:srgbClr>
          </a:solidFill>
          <a:ln>
            <a:noFill/>
          </a:ln>
          <a:effectLst/>
        </p:spPr>
        <p:txBody>
          <a:bodyPr rtlCol="0" anchor="ctr"/>
          <a:lstStyle/>
          <a:p>
            <a:pPr algn="ctr"/>
            <a:endParaRPr/>
          </a:p>
        </p:txBody>
      </p:sp>
      <p:sp>
        <p:nvSpPr>
          <p:cNvPr id="472" name="ZÚÑIGA | 3853.88 EUR | filas 868"/>
          <p:cNvSpPr/>
          <p:nvPr/>
        </p:nvSpPr>
        <p:spPr>
          <a:xfrm>
            <a:off x="4085132" y="2439556"/>
            <a:ext cx="30678" cy="30678"/>
          </a:xfrm>
          <a:prstGeom prst="ellipse">
            <a:avLst/>
          </a:prstGeom>
          <a:solidFill>
            <a:srgbClr val="ED313E">
              <a:alpha val="62000"/>
            </a:srgbClr>
          </a:solidFill>
          <a:ln>
            <a:noFill/>
          </a:ln>
          <a:effectLst/>
        </p:spPr>
        <p:txBody>
          <a:bodyPr rtlCol="0" anchor="ctr"/>
          <a:lstStyle/>
          <a:p>
            <a:pPr algn="ctr"/>
            <a:endParaRPr/>
          </a:p>
        </p:txBody>
      </p:sp>
      <p:sp>
        <p:nvSpPr>
          <p:cNvPr id="473" name="MAGALLÓN | 3630.00 EUR | filas 365"/>
          <p:cNvSpPr/>
          <p:nvPr/>
        </p:nvSpPr>
        <p:spPr>
          <a:xfrm>
            <a:off x="4332058" y="2781239"/>
            <a:ext cx="30678" cy="30678"/>
          </a:xfrm>
          <a:prstGeom prst="ellipse">
            <a:avLst/>
          </a:prstGeom>
          <a:solidFill>
            <a:srgbClr val="ED313E">
              <a:alpha val="62000"/>
            </a:srgbClr>
          </a:solidFill>
          <a:ln>
            <a:noFill/>
          </a:ln>
          <a:effectLst/>
        </p:spPr>
        <p:txBody>
          <a:bodyPr rtlCol="0" anchor="ctr"/>
          <a:lstStyle/>
          <a:p>
            <a:pPr algn="ctr"/>
            <a:endParaRPr/>
          </a:p>
        </p:txBody>
      </p:sp>
      <p:sp>
        <p:nvSpPr>
          <p:cNvPr id="474" name="ABERIN | 3628.75 EUR | filas 550"/>
          <p:cNvSpPr/>
          <p:nvPr/>
        </p:nvSpPr>
        <p:spPr>
          <a:xfrm>
            <a:off x="4171259" y="2469075"/>
            <a:ext cx="30678" cy="30678"/>
          </a:xfrm>
          <a:prstGeom prst="ellipse">
            <a:avLst/>
          </a:prstGeom>
          <a:solidFill>
            <a:srgbClr val="ED313E">
              <a:alpha val="62000"/>
            </a:srgbClr>
          </a:solidFill>
          <a:ln>
            <a:noFill/>
          </a:ln>
          <a:effectLst/>
        </p:spPr>
        <p:txBody>
          <a:bodyPr rtlCol="0" anchor="ctr"/>
          <a:lstStyle/>
          <a:p>
            <a:pPr algn="ctr"/>
            <a:endParaRPr/>
          </a:p>
        </p:txBody>
      </p:sp>
      <p:sp>
        <p:nvSpPr>
          <p:cNvPr id="475" name="ARCOS DE LA FRONTERA | 3571.43 EUR | filas 97"/>
          <p:cNvSpPr/>
          <p:nvPr/>
        </p:nvSpPr>
        <p:spPr>
          <a:xfrm>
            <a:off x="3053556" y="4710036"/>
            <a:ext cx="30678" cy="30678"/>
          </a:xfrm>
          <a:prstGeom prst="ellipse">
            <a:avLst/>
          </a:prstGeom>
          <a:solidFill>
            <a:srgbClr val="ED313E">
              <a:alpha val="62000"/>
            </a:srgbClr>
          </a:solidFill>
          <a:ln>
            <a:noFill/>
          </a:ln>
          <a:effectLst/>
        </p:spPr>
        <p:txBody>
          <a:bodyPr rtlCol="0" anchor="ctr"/>
          <a:lstStyle/>
          <a:p>
            <a:pPr algn="ctr"/>
            <a:endParaRPr/>
          </a:p>
        </p:txBody>
      </p:sp>
      <p:sp>
        <p:nvSpPr>
          <p:cNvPr id="476" name="EL BOSQUE | 3571.43 EUR | filas 97"/>
          <p:cNvSpPr/>
          <p:nvPr/>
        </p:nvSpPr>
        <p:spPr>
          <a:xfrm>
            <a:off x="3143306" y="4709303"/>
            <a:ext cx="30678" cy="30678"/>
          </a:xfrm>
          <a:prstGeom prst="ellipse">
            <a:avLst/>
          </a:prstGeom>
          <a:solidFill>
            <a:srgbClr val="ED313E">
              <a:alpha val="62000"/>
            </a:srgbClr>
          </a:solidFill>
          <a:ln>
            <a:noFill/>
          </a:ln>
          <a:effectLst/>
        </p:spPr>
        <p:txBody>
          <a:bodyPr rtlCol="0" anchor="ctr"/>
          <a:lstStyle/>
          <a:p>
            <a:pPr algn="ctr"/>
            <a:endParaRPr/>
          </a:p>
        </p:txBody>
      </p:sp>
      <p:sp>
        <p:nvSpPr>
          <p:cNvPr id="477" name="SASAMÓN | 3527.52 EUR | filas 426,450"/>
          <p:cNvSpPr/>
          <p:nvPr/>
        </p:nvSpPr>
        <p:spPr>
          <a:xfrm>
            <a:off x="3573401" y="2549807"/>
            <a:ext cx="30678" cy="30678"/>
          </a:xfrm>
          <a:prstGeom prst="ellipse">
            <a:avLst/>
          </a:prstGeom>
          <a:solidFill>
            <a:srgbClr val="ED313E">
              <a:alpha val="62000"/>
            </a:srgbClr>
          </a:solidFill>
          <a:ln>
            <a:noFill/>
          </a:ln>
          <a:effectLst/>
        </p:spPr>
        <p:txBody>
          <a:bodyPr rtlCol="0" anchor="ctr"/>
          <a:lstStyle/>
          <a:p>
            <a:pPr algn="ctr"/>
            <a:endParaRPr/>
          </a:p>
        </p:txBody>
      </p:sp>
      <p:sp>
        <p:nvSpPr>
          <p:cNvPr id="478" name="ZALBA (LIZOÁIN-ARRIASGOTI) | 3486.95 EUR | filas 642"/>
          <p:cNvSpPr/>
          <p:nvPr/>
        </p:nvSpPr>
        <p:spPr>
          <a:xfrm>
            <a:off x="4335066" y="2383177"/>
            <a:ext cx="30678" cy="30678"/>
          </a:xfrm>
          <a:prstGeom prst="ellipse">
            <a:avLst/>
          </a:prstGeom>
          <a:solidFill>
            <a:srgbClr val="ED313E">
              <a:alpha val="62000"/>
            </a:srgbClr>
          </a:solidFill>
          <a:ln>
            <a:noFill/>
          </a:ln>
          <a:effectLst/>
        </p:spPr>
        <p:txBody>
          <a:bodyPr rtlCol="0" anchor="ctr"/>
          <a:lstStyle/>
          <a:p>
            <a:pPr algn="ctr"/>
            <a:endParaRPr/>
          </a:p>
        </p:txBody>
      </p:sp>
      <p:sp>
        <p:nvSpPr>
          <p:cNvPr id="479" name="LARRAYA (CENDEA DE CIZUR) | 3483.35 EUR | filas 871"/>
          <p:cNvSpPr/>
          <p:nvPr/>
        </p:nvSpPr>
        <p:spPr>
          <a:xfrm>
            <a:off x="4242922" y="2406016"/>
            <a:ext cx="30678" cy="30678"/>
          </a:xfrm>
          <a:prstGeom prst="ellipse">
            <a:avLst/>
          </a:prstGeom>
          <a:solidFill>
            <a:srgbClr val="ED313E">
              <a:alpha val="62000"/>
            </a:srgbClr>
          </a:solidFill>
          <a:ln>
            <a:noFill/>
          </a:ln>
          <a:effectLst/>
        </p:spPr>
        <p:txBody>
          <a:bodyPr rtlCol="0" anchor="ctr"/>
          <a:lstStyle/>
          <a:p>
            <a:pPr algn="ctr"/>
            <a:endParaRPr/>
          </a:p>
        </p:txBody>
      </p:sp>
      <p:sp>
        <p:nvSpPr>
          <p:cNvPr id="480" name="ETXARRI ARANATZ | 3474.70 EUR | filas 773"/>
          <p:cNvSpPr/>
          <p:nvPr/>
        </p:nvSpPr>
        <p:spPr>
          <a:xfrm>
            <a:off x="4154475" y="2353805"/>
            <a:ext cx="30678" cy="30678"/>
          </a:xfrm>
          <a:prstGeom prst="ellipse">
            <a:avLst/>
          </a:prstGeom>
          <a:solidFill>
            <a:srgbClr val="ED313E">
              <a:alpha val="62000"/>
            </a:srgbClr>
          </a:solidFill>
          <a:ln>
            <a:noFill/>
          </a:ln>
          <a:effectLst/>
        </p:spPr>
        <p:txBody>
          <a:bodyPr rtlCol="0" anchor="ctr"/>
          <a:lstStyle/>
          <a:p>
            <a:pPr algn="ctr"/>
            <a:endParaRPr/>
          </a:p>
        </p:txBody>
      </p:sp>
      <p:sp>
        <p:nvSpPr>
          <p:cNvPr id="481" name="LOZA/LOTZA (BERROPLANO) | 3432.56 EUR | filas 875"/>
          <p:cNvSpPr/>
          <p:nvPr/>
        </p:nvSpPr>
        <p:spPr>
          <a:xfrm>
            <a:off x="4257223" y="2380395"/>
            <a:ext cx="30678" cy="30678"/>
          </a:xfrm>
          <a:prstGeom prst="ellipse">
            <a:avLst/>
          </a:prstGeom>
          <a:solidFill>
            <a:srgbClr val="ED313E">
              <a:alpha val="62000"/>
            </a:srgbClr>
          </a:solidFill>
          <a:ln>
            <a:noFill/>
          </a:ln>
          <a:effectLst/>
        </p:spPr>
        <p:txBody>
          <a:bodyPr rtlCol="0" anchor="ctr"/>
          <a:lstStyle/>
          <a:p>
            <a:pPr algn="ctr"/>
            <a:endParaRPr/>
          </a:p>
        </p:txBody>
      </p:sp>
      <p:sp>
        <p:nvSpPr>
          <p:cNvPr id="482" name="LÁRRAGA | 3299.31 EUR | filas 541"/>
          <p:cNvSpPr/>
          <p:nvPr/>
        </p:nvSpPr>
        <p:spPr>
          <a:xfrm>
            <a:off x="4217854" y="2493320"/>
            <a:ext cx="30678" cy="30678"/>
          </a:xfrm>
          <a:prstGeom prst="ellipse">
            <a:avLst/>
          </a:prstGeom>
          <a:solidFill>
            <a:srgbClr val="ED313E">
              <a:alpha val="62000"/>
            </a:srgbClr>
          </a:solidFill>
          <a:ln>
            <a:noFill/>
          </a:ln>
          <a:effectLst/>
        </p:spPr>
        <p:txBody>
          <a:bodyPr rtlCol="0" anchor="ctr"/>
          <a:lstStyle/>
          <a:p>
            <a:pPr algn="ctr"/>
            <a:endParaRPr/>
          </a:p>
        </p:txBody>
      </p:sp>
      <p:sp>
        <p:nvSpPr>
          <p:cNvPr id="483" name="BAKAIKU | 3107.90 EUR | filas 873"/>
          <p:cNvSpPr/>
          <p:nvPr/>
        </p:nvSpPr>
        <p:spPr>
          <a:xfrm>
            <a:off x="4143447" y="2359815"/>
            <a:ext cx="30678" cy="30678"/>
          </a:xfrm>
          <a:prstGeom prst="ellipse">
            <a:avLst/>
          </a:prstGeom>
          <a:solidFill>
            <a:srgbClr val="ED313E">
              <a:alpha val="62000"/>
            </a:srgbClr>
          </a:solidFill>
          <a:ln>
            <a:noFill/>
          </a:ln>
          <a:effectLst/>
        </p:spPr>
        <p:txBody>
          <a:bodyPr rtlCol="0" anchor="ctr"/>
          <a:lstStyle/>
          <a:p>
            <a:pPr algn="ctr"/>
            <a:endParaRPr/>
          </a:p>
        </p:txBody>
      </p:sp>
      <p:sp>
        <p:nvSpPr>
          <p:cNvPr id="484" name="ERATSUN | 3030.99 EUR | filas 762"/>
          <p:cNvSpPr/>
          <p:nvPr/>
        </p:nvSpPr>
        <p:spPr>
          <a:xfrm>
            <a:off x="4233185" y="2283436"/>
            <a:ext cx="30678" cy="30678"/>
          </a:xfrm>
          <a:prstGeom prst="ellipse">
            <a:avLst/>
          </a:prstGeom>
          <a:solidFill>
            <a:srgbClr val="ED313E">
              <a:alpha val="62000"/>
            </a:srgbClr>
          </a:solidFill>
          <a:ln>
            <a:noFill/>
          </a:ln>
          <a:effectLst/>
        </p:spPr>
        <p:txBody>
          <a:bodyPr rtlCol="0" anchor="ctr"/>
          <a:lstStyle/>
          <a:p>
            <a:pPr algn="ctr"/>
            <a:endParaRPr/>
          </a:p>
        </p:txBody>
      </p:sp>
      <p:sp>
        <p:nvSpPr>
          <p:cNvPr id="485" name="CALAMOCHA | 3000.00 EUR | filas 60"/>
          <p:cNvSpPr/>
          <p:nvPr/>
        </p:nvSpPr>
        <p:spPr>
          <a:xfrm>
            <a:off x="4379049" y="3138621"/>
            <a:ext cx="30678" cy="30678"/>
          </a:xfrm>
          <a:prstGeom prst="ellipse">
            <a:avLst/>
          </a:prstGeom>
          <a:solidFill>
            <a:srgbClr val="ED313E">
              <a:alpha val="62000"/>
            </a:srgbClr>
          </a:solidFill>
          <a:ln>
            <a:noFill/>
          </a:ln>
          <a:effectLst/>
        </p:spPr>
        <p:txBody>
          <a:bodyPr rtlCol="0" anchor="ctr"/>
          <a:lstStyle/>
          <a:p>
            <a:pPr algn="ctr"/>
            <a:endParaRPr/>
          </a:p>
        </p:txBody>
      </p:sp>
      <p:sp>
        <p:nvSpPr>
          <p:cNvPr id="486" name="TERRASSA | 3000.00 EUR | filas 228"/>
          <p:cNvSpPr/>
          <p:nvPr/>
        </p:nvSpPr>
        <p:spPr>
          <a:xfrm>
            <a:off x="5353650" y="2889426"/>
            <a:ext cx="30678" cy="30678"/>
          </a:xfrm>
          <a:prstGeom prst="ellipse">
            <a:avLst/>
          </a:prstGeom>
          <a:solidFill>
            <a:srgbClr val="ED313E">
              <a:alpha val="62000"/>
            </a:srgbClr>
          </a:solidFill>
          <a:ln>
            <a:noFill/>
          </a:ln>
          <a:effectLst/>
        </p:spPr>
        <p:txBody>
          <a:bodyPr rtlCol="0" anchor="ctr"/>
          <a:lstStyle/>
          <a:p>
            <a:pPr algn="ctr"/>
            <a:endParaRPr/>
          </a:p>
        </p:txBody>
      </p:sp>
      <p:sp>
        <p:nvSpPr>
          <p:cNvPr id="487" name="AGORRETA (ESTERÍBAR) | 3000.00 EUR | filas 510"/>
          <p:cNvSpPr/>
          <p:nvPr/>
        </p:nvSpPr>
        <p:spPr>
          <a:xfrm>
            <a:off x="4323423" y="2338376"/>
            <a:ext cx="30678" cy="30678"/>
          </a:xfrm>
          <a:prstGeom prst="ellipse">
            <a:avLst/>
          </a:prstGeom>
          <a:solidFill>
            <a:srgbClr val="ED313E">
              <a:alpha val="62000"/>
            </a:srgbClr>
          </a:solidFill>
          <a:ln>
            <a:noFill/>
          </a:ln>
          <a:effectLst/>
        </p:spPr>
        <p:txBody>
          <a:bodyPr rtlCol="0" anchor="ctr"/>
          <a:lstStyle/>
          <a:p>
            <a:pPr algn="ctr"/>
            <a:endParaRPr/>
          </a:p>
        </p:txBody>
      </p:sp>
      <p:sp>
        <p:nvSpPr>
          <p:cNvPr id="488" name="CIÁURRIZ (ODIETA) | 3000.00 EUR | filas 514"/>
          <p:cNvSpPr/>
          <p:nvPr/>
        </p:nvSpPr>
        <p:spPr>
          <a:xfrm>
            <a:off x="4280245" y="2345516"/>
            <a:ext cx="30678" cy="30678"/>
          </a:xfrm>
          <a:prstGeom prst="ellipse">
            <a:avLst/>
          </a:prstGeom>
          <a:solidFill>
            <a:srgbClr val="ED313E">
              <a:alpha val="62000"/>
            </a:srgbClr>
          </a:solidFill>
          <a:ln>
            <a:noFill/>
          </a:ln>
          <a:effectLst/>
        </p:spPr>
        <p:txBody>
          <a:bodyPr rtlCol="0" anchor="ctr"/>
          <a:lstStyle/>
          <a:p>
            <a:pPr algn="ctr"/>
            <a:endParaRPr/>
          </a:p>
        </p:txBody>
      </p:sp>
      <p:sp>
        <p:nvSpPr>
          <p:cNvPr id="489" name="ELKARTE (BERRIOPLANO) | 3000.00 EUR | filas 517"/>
          <p:cNvSpPr/>
          <p:nvPr/>
        </p:nvSpPr>
        <p:spPr>
          <a:xfrm>
            <a:off x="4259833" y="2368995"/>
            <a:ext cx="30678" cy="30678"/>
          </a:xfrm>
          <a:prstGeom prst="ellipse">
            <a:avLst/>
          </a:prstGeom>
          <a:solidFill>
            <a:srgbClr val="ED313E">
              <a:alpha val="62000"/>
            </a:srgbClr>
          </a:solidFill>
          <a:ln>
            <a:noFill/>
          </a:ln>
          <a:effectLst/>
        </p:spPr>
        <p:txBody>
          <a:bodyPr rtlCol="0" anchor="ctr"/>
          <a:lstStyle/>
          <a:p>
            <a:pPr algn="ctr"/>
            <a:endParaRPr/>
          </a:p>
        </p:txBody>
      </p:sp>
      <p:sp>
        <p:nvSpPr>
          <p:cNvPr id="490" name="LETE (IZA) | 3000.00 EUR | filas 520"/>
          <p:cNvSpPr/>
          <p:nvPr/>
        </p:nvSpPr>
        <p:spPr>
          <a:xfrm>
            <a:off x="4233140" y="2370729"/>
            <a:ext cx="30678" cy="30678"/>
          </a:xfrm>
          <a:prstGeom prst="ellipse">
            <a:avLst/>
          </a:prstGeom>
          <a:solidFill>
            <a:srgbClr val="ED313E">
              <a:alpha val="62000"/>
            </a:srgbClr>
          </a:solidFill>
          <a:ln>
            <a:noFill/>
          </a:ln>
          <a:effectLst/>
        </p:spPr>
        <p:txBody>
          <a:bodyPr rtlCol="0" anchor="ctr"/>
          <a:lstStyle/>
          <a:p>
            <a:pPr algn="ctr"/>
            <a:endParaRPr/>
          </a:p>
        </p:txBody>
      </p:sp>
      <p:sp>
        <p:nvSpPr>
          <p:cNvPr id="491" name="ARMAÑANZAS | 3000.00 EUR | filas 521"/>
          <p:cNvSpPr/>
          <p:nvPr/>
        </p:nvSpPr>
        <p:spPr>
          <a:xfrm>
            <a:off x="4089646" y="2492817"/>
            <a:ext cx="30678" cy="30678"/>
          </a:xfrm>
          <a:prstGeom prst="ellipse">
            <a:avLst/>
          </a:prstGeom>
          <a:solidFill>
            <a:srgbClr val="ED313E">
              <a:alpha val="62000"/>
            </a:srgbClr>
          </a:solidFill>
          <a:ln>
            <a:noFill/>
          </a:ln>
          <a:effectLst/>
        </p:spPr>
        <p:txBody>
          <a:bodyPr rtlCol="0" anchor="ctr"/>
          <a:lstStyle/>
          <a:p>
            <a:pPr algn="ctr"/>
            <a:endParaRPr/>
          </a:p>
        </p:txBody>
      </p:sp>
      <p:sp>
        <p:nvSpPr>
          <p:cNvPr id="492" name="ALTSASU | 3000.00 EUR | filas 524"/>
          <p:cNvSpPr/>
          <p:nvPr/>
        </p:nvSpPr>
        <p:spPr>
          <a:xfrm>
            <a:off x="4123850" y="2358799"/>
            <a:ext cx="30678" cy="30678"/>
          </a:xfrm>
          <a:prstGeom prst="ellipse">
            <a:avLst/>
          </a:prstGeom>
          <a:solidFill>
            <a:srgbClr val="ED313E">
              <a:alpha val="62000"/>
            </a:srgbClr>
          </a:solidFill>
          <a:ln>
            <a:noFill/>
          </a:ln>
          <a:effectLst/>
        </p:spPr>
        <p:txBody>
          <a:bodyPr rtlCol="0" anchor="ctr"/>
          <a:lstStyle/>
          <a:p>
            <a:pPr algn="ctr"/>
            <a:endParaRPr/>
          </a:p>
        </p:txBody>
      </p:sp>
      <p:sp>
        <p:nvSpPr>
          <p:cNvPr id="493" name="MORÓN DE ALMAZÁN | 3000.00 EUR | filas 665"/>
          <p:cNvSpPr/>
          <p:nvPr/>
        </p:nvSpPr>
        <p:spPr>
          <a:xfrm>
            <a:off x="4051979" y="2945435"/>
            <a:ext cx="30678" cy="30678"/>
          </a:xfrm>
          <a:prstGeom prst="ellipse">
            <a:avLst/>
          </a:prstGeom>
          <a:solidFill>
            <a:srgbClr val="ED313E">
              <a:alpha val="62000"/>
            </a:srgbClr>
          </a:solidFill>
          <a:ln>
            <a:noFill/>
          </a:ln>
          <a:effectLst/>
        </p:spPr>
        <p:txBody>
          <a:bodyPr rtlCol="0" anchor="ctr"/>
          <a:lstStyle/>
          <a:p>
            <a:pPr algn="ctr"/>
            <a:endParaRPr/>
          </a:p>
        </p:txBody>
      </p:sp>
      <p:sp>
        <p:nvSpPr>
          <p:cNvPr id="494" name="SAN AGUSTÍN | 3000.00 EUR | filas 919"/>
          <p:cNvSpPr/>
          <p:nvPr/>
        </p:nvSpPr>
        <p:spPr>
          <a:xfrm>
            <a:off x="4557509" y="3471072"/>
            <a:ext cx="30678" cy="30678"/>
          </a:xfrm>
          <a:prstGeom prst="ellipse">
            <a:avLst/>
          </a:prstGeom>
          <a:solidFill>
            <a:srgbClr val="ED313E">
              <a:alpha val="62000"/>
            </a:srgbClr>
          </a:solidFill>
          <a:ln>
            <a:noFill/>
          </a:ln>
          <a:effectLst/>
        </p:spPr>
        <p:txBody>
          <a:bodyPr rtlCol="0" anchor="ctr"/>
          <a:lstStyle/>
          <a:p>
            <a:pPr algn="ctr"/>
            <a:endParaRPr/>
          </a:p>
        </p:txBody>
      </p:sp>
      <p:sp>
        <p:nvSpPr>
          <p:cNvPr id="495" name="LA FARATELLA | 2935.93 EUR | filas 468"/>
          <p:cNvSpPr/>
          <p:nvPr/>
        </p:nvSpPr>
        <p:spPr>
          <a:xfrm>
            <a:off x="4900238" y="3044276"/>
            <a:ext cx="30678" cy="30678"/>
          </a:xfrm>
          <a:prstGeom prst="ellipse">
            <a:avLst/>
          </a:prstGeom>
          <a:solidFill>
            <a:srgbClr val="ED313E">
              <a:alpha val="62000"/>
            </a:srgbClr>
          </a:solidFill>
          <a:ln>
            <a:noFill/>
          </a:ln>
          <a:effectLst/>
        </p:spPr>
        <p:txBody>
          <a:bodyPr rtlCol="0" anchor="ctr"/>
          <a:lstStyle/>
          <a:p>
            <a:pPr algn="ctr"/>
            <a:endParaRPr/>
          </a:p>
        </p:txBody>
      </p:sp>
      <p:sp>
        <p:nvSpPr>
          <p:cNvPr id="496" name="SARASATE (IZA) | 2684.50 EUR | filas 512"/>
          <p:cNvSpPr/>
          <p:nvPr/>
        </p:nvSpPr>
        <p:spPr>
          <a:xfrm>
            <a:off x="4237856" y="2358036"/>
            <a:ext cx="30678" cy="30678"/>
          </a:xfrm>
          <a:prstGeom prst="ellipse">
            <a:avLst/>
          </a:prstGeom>
          <a:solidFill>
            <a:srgbClr val="ED313E">
              <a:alpha val="62000"/>
            </a:srgbClr>
          </a:solidFill>
          <a:ln>
            <a:noFill/>
          </a:ln>
          <a:effectLst/>
        </p:spPr>
        <p:txBody>
          <a:bodyPr rtlCol="0" anchor="ctr"/>
          <a:lstStyle/>
          <a:p>
            <a:pPr algn="ctr"/>
            <a:endParaRPr/>
          </a:p>
        </p:txBody>
      </p:sp>
      <p:sp>
        <p:nvSpPr>
          <p:cNvPr id="497" name="LARRIÓN (ALLÍN) | 2684.50 EUR | filas 518"/>
          <p:cNvSpPr/>
          <p:nvPr/>
        </p:nvSpPr>
        <p:spPr>
          <a:xfrm>
            <a:off x="4151142" y="2433478"/>
            <a:ext cx="30678" cy="30678"/>
          </a:xfrm>
          <a:prstGeom prst="ellipse">
            <a:avLst/>
          </a:prstGeom>
          <a:solidFill>
            <a:srgbClr val="ED313E">
              <a:alpha val="62000"/>
            </a:srgbClr>
          </a:solidFill>
          <a:ln>
            <a:noFill/>
          </a:ln>
          <a:effectLst/>
        </p:spPr>
        <p:txBody>
          <a:bodyPr rtlCol="0" anchor="ctr"/>
          <a:lstStyle/>
          <a:p>
            <a:pPr algn="ctr"/>
            <a:endParaRPr/>
          </a:p>
        </p:txBody>
      </p:sp>
      <p:sp>
        <p:nvSpPr>
          <p:cNvPr id="498" name="BELATE (ULTZAMA) | 2616.00 EUR | filas 526"/>
          <p:cNvSpPr/>
          <p:nvPr/>
        </p:nvSpPr>
        <p:spPr>
          <a:xfrm>
            <a:off x="4280810" y="2308211"/>
            <a:ext cx="30678" cy="30678"/>
          </a:xfrm>
          <a:prstGeom prst="ellipse">
            <a:avLst/>
          </a:prstGeom>
          <a:solidFill>
            <a:srgbClr val="ED313E">
              <a:alpha val="62000"/>
            </a:srgbClr>
          </a:solidFill>
          <a:ln>
            <a:noFill/>
          </a:ln>
          <a:effectLst/>
        </p:spPr>
        <p:txBody>
          <a:bodyPr rtlCol="0" anchor="ctr"/>
          <a:lstStyle/>
          <a:p>
            <a:pPr algn="ctr"/>
            <a:endParaRPr/>
          </a:p>
        </p:txBody>
      </p:sp>
      <p:sp>
        <p:nvSpPr>
          <p:cNvPr id="499" name="VILLALUENGA DEL ROSARIO | 2500.00 EUR | filas 697"/>
          <p:cNvSpPr/>
          <p:nvPr/>
        </p:nvSpPr>
        <p:spPr>
          <a:xfrm>
            <a:off x="3178681" y="4731878"/>
            <a:ext cx="30678" cy="30678"/>
          </a:xfrm>
          <a:prstGeom prst="ellipse">
            <a:avLst/>
          </a:prstGeom>
          <a:solidFill>
            <a:srgbClr val="ED313E">
              <a:alpha val="62000"/>
            </a:srgbClr>
          </a:solidFill>
          <a:ln>
            <a:noFill/>
          </a:ln>
          <a:effectLst/>
        </p:spPr>
        <p:txBody>
          <a:bodyPr rtlCol="0" anchor="ctr"/>
          <a:lstStyle/>
          <a:p>
            <a:pPr algn="ctr"/>
            <a:endParaRPr/>
          </a:p>
        </p:txBody>
      </p:sp>
      <p:sp>
        <p:nvSpPr>
          <p:cNvPr id="500" name="CHICLANA | 2500.00 EUR | filas 697"/>
          <p:cNvSpPr/>
          <p:nvPr/>
        </p:nvSpPr>
        <p:spPr>
          <a:xfrm>
            <a:off x="2955289" y="4834261"/>
            <a:ext cx="30678" cy="30678"/>
          </a:xfrm>
          <a:prstGeom prst="ellipse">
            <a:avLst/>
          </a:prstGeom>
          <a:solidFill>
            <a:srgbClr val="ED313E">
              <a:alpha val="62000"/>
            </a:srgbClr>
          </a:solidFill>
          <a:ln>
            <a:noFill/>
          </a:ln>
          <a:effectLst/>
        </p:spPr>
        <p:txBody>
          <a:bodyPr rtlCol="0" anchor="ctr"/>
          <a:lstStyle/>
          <a:p>
            <a:pPr algn="ctr"/>
            <a:endParaRPr/>
          </a:p>
        </p:txBody>
      </p:sp>
      <p:sp>
        <p:nvSpPr>
          <p:cNvPr id="501" name="ZAHARA DE LA SIERRA | 2500.00 EUR | filas 697"/>
          <p:cNvSpPr/>
          <p:nvPr/>
        </p:nvSpPr>
        <p:spPr>
          <a:xfrm>
            <a:off x="3176855" y="4679402"/>
            <a:ext cx="30678" cy="30678"/>
          </a:xfrm>
          <a:prstGeom prst="ellipse">
            <a:avLst/>
          </a:prstGeom>
          <a:solidFill>
            <a:srgbClr val="ED313E">
              <a:alpha val="62000"/>
            </a:srgbClr>
          </a:solidFill>
          <a:ln>
            <a:noFill/>
          </a:ln>
          <a:effectLst/>
        </p:spPr>
        <p:txBody>
          <a:bodyPr rtlCol="0" anchor="ctr"/>
          <a:lstStyle/>
          <a:p>
            <a:pPr algn="ctr"/>
            <a:endParaRPr/>
          </a:p>
        </p:txBody>
      </p:sp>
      <p:sp>
        <p:nvSpPr>
          <p:cNvPr id="502" name="TORREALHÁMIQUE | 2500.00 EUR | filas 888"/>
          <p:cNvSpPr/>
          <p:nvPr/>
        </p:nvSpPr>
        <p:spPr>
          <a:xfrm>
            <a:off x="3223022" y="4651399"/>
            <a:ext cx="30678" cy="30678"/>
          </a:xfrm>
          <a:prstGeom prst="ellipse">
            <a:avLst/>
          </a:prstGeom>
          <a:solidFill>
            <a:srgbClr val="ED313E">
              <a:alpha val="62000"/>
            </a:srgbClr>
          </a:solidFill>
          <a:ln>
            <a:noFill/>
          </a:ln>
          <a:effectLst/>
        </p:spPr>
        <p:txBody>
          <a:bodyPr rtlCol="0" anchor="ctr"/>
          <a:lstStyle/>
          <a:p>
            <a:pPr algn="ctr"/>
            <a:endParaRPr/>
          </a:p>
        </p:txBody>
      </p:sp>
      <p:sp>
        <p:nvSpPr>
          <p:cNvPr id="503" name="ALGAR | 2500.00 EUR | filas 888"/>
          <p:cNvSpPr/>
          <p:nvPr/>
        </p:nvSpPr>
        <p:spPr>
          <a:xfrm>
            <a:off x="3099688" y="4745737"/>
            <a:ext cx="30678" cy="30678"/>
          </a:xfrm>
          <a:prstGeom prst="ellipse">
            <a:avLst/>
          </a:prstGeom>
          <a:solidFill>
            <a:srgbClr val="ED313E">
              <a:alpha val="62000"/>
            </a:srgbClr>
          </a:solidFill>
          <a:ln>
            <a:noFill/>
          </a:ln>
          <a:effectLst/>
        </p:spPr>
        <p:txBody>
          <a:bodyPr rtlCol="0" anchor="ctr"/>
          <a:lstStyle/>
          <a:p>
            <a:pPr algn="ctr"/>
            <a:endParaRPr/>
          </a:p>
        </p:txBody>
      </p:sp>
      <p:sp>
        <p:nvSpPr>
          <p:cNvPr id="504" name="GOLDARATZ | 2483.69 EUR | filas 547"/>
          <p:cNvSpPr/>
          <p:nvPr/>
        </p:nvSpPr>
        <p:spPr>
          <a:xfrm>
            <a:off x="4221698" y="2336703"/>
            <a:ext cx="30678" cy="30678"/>
          </a:xfrm>
          <a:prstGeom prst="ellipse">
            <a:avLst/>
          </a:prstGeom>
          <a:solidFill>
            <a:srgbClr val="ED313E">
              <a:alpha val="62000"/>
            </a:srgbClr>
          </a:solidFill>
          <a:ln>
            <a:noFill/>
          </a:ln>
          <a:effectLst/>
        </p:spPr>
        <p:txBody>
          <a:bodyPr rtlCol="0" anchor="ctr"/>
          <a:lstStyle/>
          <a:p>
            <a:pPr algn="ctr"/>
            <a:endParaRPr/>
          </a:p>
        </p:txBody>
      </p:sp>
      <p:sp>
        <p:nvSpPr>
          <p:cNvPr id="505" name="MUXIKA | 2250.00 EUR | filas 560"/>
          <p:cNvSpPr/>
          <p:nvPr/>
        </p:nvSpPr>
        <p:spPr>
          <a:xfrm>
            <a:off x="3970978" y="2200077"/>
            <a:ext cx="30678" cy="30678"/>
          </a:xfrm>
          <a:prstGeom prst="ellipse">
            <a:avLst/>
          </a:prstGeom>
          <a:solidFill>
            <a:srgbClr val="ED313E">
              <a:alpha val="62000"/>
            </a:srgbClr>
          </a:solidFill>
          <a:ln>
            <a:noFill/>
          </a:ln>
          <a:effectLst/>
        </p:spPr>
        <p:txBody>
          <a:bodyPr rtlCol="0" anchor="ctr"/>
          <a:lstStyle/>
          <a:p>
            <a:pPr algn="ctr"/>
            <a:endParaRPr/>
          </a:p>
        </p:txBody>
      </p:sp>
      <p:sp>
        <p:nvSpPr>
          <p:cNvPr id="506" name="SONDIKA | 2250.00 EUR | filas 561"/>
          <p:cNvSpPr/>
          <p:nvPr/>
        </p:nvSpPr>
        <p:spPr>
          <a:xfrm>
            <a:off x="3899451" y="2201009"/>
            <a:ext cx="30678" cy="30678"/>
          </a:xfrm>
          <a:prstGeom prst="ellipse">
            <a:avLst/>
          </a:prstGeom>
          <a:solidFill>
            <a:srgbClr val="ED313E">
              <a:alpha val="62000"/>
            </a:srgbClr>
          </a:solidFill>
          <a:ln>
            <a:noFill/>
          </a:ln>
          <a:effectLst/>
        </p:spPr>
        <p:txBody>
          <a:bodyPr rtlCol="0" anchor="ctr"/>
          <a:lstStyle/>
          <a:p>
            <a:pPr algn="ctr"/>
            <a:endParaRPr/>
          </a:p>
        </p:txBody>
      </p:sp>
      <p:sp>
        <p:nvSpPr>
          <p:cNvPr id="507" name="RABANERA DEL PINAR | 2148.28 EUR | filas 449"/>
          <p:cNvSpPr/>
          <p:nvPr/>
        </p:nvSpPr>
        <p:spPr>
          <a:xfrm>
            <a:off x="3821532" y="2757220"/>
            <a:ext cx="30678" cy="30678"/>
          </a:xfrm>
          <a:prstGeom prst="ellipse">
            <a:avLst/>
          </a:prstGeom>
          <a:solidFill>
            <a:srgbClr val="ED313E">
              <a:alpha val="62000"/>
            </a:srgbClr>
          </a:solidFill>
          <a:ln>
            <a:noFill/>
          </a:ln>
          <a:effectLst/>
        </p:spPr>
        <p:txBody>
          <a:bodyPr rtlCol="0" anchor="ctr"/>
          <a:lstStyle/>
          <a:p>
            <a:pPr algn="ctr"/>
            <a:endParaRPr/>
          </a:p>
        </p:txBody>
      </p:sp>
      <p:sp>
        <p:nvSpPr>
          <p:cNvPr id="508" name="AIBAR | 2023.50 EUR | filas 516"/>
          <p:cNvSpPr/>
          <p:nvPr/>
        </p:nvSpPr>
        <p:spPr>
          <a:xfrm>
            <a:off x="4361385" y="2480279"/>
            <a:ext cx="30678" cy="30678"/>
          </a:xfrm>
          <a:prstGeom prst="ellipse">
            <a:avLst/>
          </a:prstGeom>
          <a:solidFill>
            <a:srgbClr val="ED313E">
              <a:alpha val="62000"/>
            </a:srgbClr>
          </a:solidFill>
          <a:ln>
            <a:noFill/>
          </a:ln>
          <a:effectLst/>
        </p:spPr>
        <p:txBody>
          <a:bodyPr rtlCol="0" anchor="ctr"/>
          <a:lstStyle/>
          <a:p>
            <a:pPr algn="ctr"/>
            <a:endParaRPr/>
          </a:p>
        </p:txBody>
      </p:sp>
      <p:sp>
        <p:nvSpPr>
          <p:cNvPr id="509" name="CIEZA | 2021.85 EUR | filas 416"/>
          <p:cNvSpPr/>
          <p:nvPr/>
        </p:nvSpPr>
        <p:spPr>
          <a:xfrm>
            <a:off x="3544365" y="2225791"/>
            <a:ext cx="30678" cy="30678"/>
          </a:xfrm>
          <a:prstGeom prst="ellipse">
            <a:avLst/>
          </a:prstGeom>
          <a:solidFill>
            <a:srgbClr val="ED313E">
              <a:alpha val="62000"/>
            </a:srgbClr>
          </a:solidFill>
          <a:ln>
            <a:noFill/>
          </a:ln>
          <a:effectLst/>
        </p:spPr>
        <p:txBody>
          <a:bodyPr rtlCol="0" anchor="ctr"/>
          <a:lstStyle/>
          <a:p>
            <a:pPr algn="ctr"/>
            <a:endParaRPr/>
          </a:p>
        </p:txBody>
      </p:sp>
      <p:sp>
        <p:nvSpPr>
          <p:cNvPr id="510" name="ANIEVAS | 2021.85 EUR | filas 416"/>
          <p:cNvSpPr/>
          <p:nvPr/>
        </p:nvSpPr>
        <p:spPr>
          <a:xfrm>
            <a:off x="3586407" y="2239327"/>
            <a:ext cx="30678" cy="30678"/>
          </a:xfrm>
          <a:prstGeom prst="ellipse">
            <a:avLst/>
          </a:prstGeom>
          <a:solidFill>
            <a:srgbClr val="ED313E">
              <a:alpha val="62000"/>
            </a:srgbClr>
          </a:solidFill>
          <a:ln>
            <a:noFill/>
          </a:ln>
          <a:effectLst/>
        </p:spPr>
        <p:txBody>
          <a:bodyPr rtlCol="0" anchor="ctr"/>
          <a:lstStyle/>
          <a:p>
            <a:pPr algn="ctr"/>
            <a:endParaRPr/>
          </a:p>
        </p:txBody>
      </p:sp>
      <p:sp>
        <p:nvSpPr>
          <p:cNvPr id="511" name="PIÉLAGOS | 2021.85 EUR | filas 416"/>
          <p:cNvSpPr/>
          <p:nvPr/>
        </p:nvSpPr>
        <p:spPr>
          <a:xfrm>
            <a:off x="3604390" y="2160569"/>
            <a:ext cx="30678" cy="30678"/>
          </a:xfrm>
          <a:prstGeom prst="ellipse">
            <a:avLst/>
          </a:prstGeom>
          <a:solidFill>
            <a:srgbClr val="ED313E">
              <a:alpha val="62000"/>
            </a:srgbClr>
          </a:solidFill>
          <a:ln>
            <a:noFill/>
          </a:ln>
          <a:effectLst/>
        </p:spPr>
        <p:txBody>
          <a:bodyPr rtlCol="0" anchor="ctr"/>
          <a:lstStyle/>
          <a:p>
            <a:pPr algn="ctr"/>
            <a:endParaRPr/>
          </a:p>
        </p:txBody>
      </p:sp>
      <p:sp>
        <p:nvSpPr>
          <p:cNvPr id="512" name="TORELLÓ | 2000.00 EUR | filas 231"/>
          <p:cNvSpPr/>
          <p:nvPr/>
        </p:nvSpPr>
        <p:spPr>
          <a:xfrm>
            <a:off x="5426959" y="2696266"/>
            <a:ext cx="30678" cy="30678"/>
          </a:xfrm>
          <a:prstGeom prst="ellipse">
            <a:avLst/>
          </a:prstGeom>
          <a:solidFill>
            <a:srgbClr val="ED313E">
              <a:alpha val="62000"/>
            </a:srgbClr>
          </a:solidFill>
          <a:ln>
            <a:noFill/>
          </a:ln>
          <a:effectLst/>
        </p:spPr>
        <p:txBody>
          <a:bodyPr rtlCol="0" anchor="ctr"/>
          <a:lstStyle/>
          <a:p>
            <a:pPr algn="ctr"/>
            <a:endParaRPr/>
          </a:p>
        </p:txBody>
      </p:sp>
      <p:sp>
        <p:nvSpPr>
          <p:cNvPr id="513" name="TORREMOCHA DE JARAMA | 2000.00 EUR | filas 234"/>
          <p:cNvSpPr/>
          <p:nvPr/>
        </p:nvSpPr>
        <p:spPr>
          <a:xfrm>
            <a:off x="3733887" y="3171479"/>
            <a:ext cx="30678" cy="30678"/>
          </a:xfrm>
          <a:prstGeom prst="ellipse">
            <a:avLst/>
          </a:prstGeom>
          <a:solidFill>
            <a:srgbClr val="ED313E">
              <a:alpha val="62000"/>
            </a:srgbClr>
          </a:solidFill>
          <a:ln>
            <a:noFill/>
          </a:ln>
          <a:effectLst/>
        </p:spPr>
        <p:txBody>
          <a:bodyPr rtlCol="0" anchor="ctr"/>
          <a:lstStyle/>
          <a:p>
            <a:pPr algn="ctr"/>
            <a:endParaRPr/>
          </a:p>
        </p:txBody>
      </p:sp>
      <p:sp>
        <p:nvSpPr>
          <p:cNvPr id="514" name="CUBILLAS DE SANTA MARTA | 1993.66 EUR | filas 446"/>
          <p:cNvSpPr/>
          <p:nvPr/>
        </p:nvSpPr>
        <p:spPr>
          <a:xfrm>
            <a:off x="3405734" y="2780924"/>
            <a:ext cx="30678" cy="30678"/>
          </a:xfrm>
          <a:prstGeom prst="ellipse">
            <a:avLst/>
          </a:prstGeom>
          <a:solidFill>
            <a:srgbClr val="ED313E">
              <a:alpha val="62000"/>
            </a:srgbClr>
          </a:solidFill>
          <a:ln>
            <a:noFill/>
          </a:ln>
          <a:effectLst/>
        </p:spPr>
        <p:txBody>
          <a:bodyPr rtlCol="0" anchor="ctr"/>
          <a:lstStyle/>
          <a:p>
            <a:pPr algn="ctr"/>
            <a:endParaRPr/>
          </a:p>
        </p:txBody>
      </p:sp>
      <p:sp>
        <p:nvSpPr>
          <p:cNvPr id="515" name="MONREAL DEL CAMPO | 1720.00 EUR | filas 381"/>
          <p:cNvSpPr/>
          <p:nvPr/>
        </p:nvSpPr>
        <p:spPr>
          <a:xfrm>
            <a:off x="4363545" y="3188864"/>
            <a:ext cx="30678" cy="30678"/>
          </a:xfrm>
          <a:prstGeom prst="ellipse">
            <a:avLst/>
          </a:prstGeom>
          <a:solidFill>
            <a:srgbClr val="ED313E">
              <a:alpha val="62000"/>
            </a:srgbClr>
          </a:solidFill>
          <a:ln>
            <a:noFill/>
          </a:ln>
          <a:effectLst/>
        </p:spPr>
        <p:txBody>
          <a:bodyPr rtlCol="0" anchor="ctr"/>
          <a:lstStyle/>
          <a:p>
            <a:pPr algn="ctr"/>
            <a:endParaRPr/>
          </a:p>
        </p:txBody>
      </p:sp>
      <p:sp>
        <p:nvSpPr>
          <p:cNvPr id="516" name="ELÍA (VALLE DE EGÜÉS) | 1686.98 EUR | filas 643"/>
          <p:cNvSpPr/>
          <p:nvPr/>
        </p:nvSpPr>
        <p:spPr>
          <a:xfrm>
            <a:off x="4315352" y="2380190"/>
            <a:ext cx="30678" cy="30678"/>
          </a:xfrm>
          <a:prstGeom prst="ellipse">
            <a:avLst/>
          </a:prstGeom>
          <a:solidFill>
            <a:srgbClr val="ED313E">
              <a:alpha val="62000"/>
            </a:srgbClr>
          </a:solidFill>
          <a:ln>
            <a:noFill/>
          </a:ln>
          <a:effectLst/>
        </p:spPr>
        <p:txBody>
          <a:bodyPr rtlCol="0" anchor="ctr"/>
          <a:lstStyle/>
          <a:p>
            <a:pPr algn="ctr"/>
            <a:endParaRPr/>
          </a:p>
        </p:txBody>
      </p:sp>
      <p:sp>
        <p:nvSpPr>
          <p:cNvPr id="517" name="ALFARO | 1501.84 EUR | filas 532"/>
          <p:cNvSpPr/>
          <p:nvPr/>
        </p:nvSpPr>
        <p:spPr>
          <a:xfrm>
            <a:off x="4246835" y="2644966"/>
            <a:ext cx="30678" cy="30678"/>
          </a:xfrm>
          <a:prstGeom prst="ellipse">
            <a:avLst/>
          </a:prstGeom>
          <a:solidFill>
            <a:srgbClr val="ED313E">
              <a:alpha val="62000"/>
            </a:srgbClr>
          </a:solidFill>
          <a:ln>
            <a:noFill/>
          </a:ln>
          <a:effectLst/>
        </p:spPr>
        <p:txBody>
          <a:bodyPr rtlCol="0" anchor="ctr"/>
          <a:lstStyle/>
          <a:p>
            <a:pPr algn="ctr"/>
            <a:endParaRPr/>
          </a:p>
        </p:txBody>
      </p:sp>
      <p:sp>
        <p:nvSpPr>
          <p:cNvPr id="518" name="LA ORBADA | 1500.00 EUR | filas 432"/>
          <p:cNvSpPr/>
          <p:nvPr/>
        </p:nvSpPr>
        <p:spPr>
          <a:xfrm>
            <a:off x="3150124" y="3067536"/>
            <a:ext cx="30678" cy="30678"/>
          </a:xfrm>
          <a:prstGeom prst="ellipse">
            <a:avLst/>
          </a:prstGeom>
          <a:solidFill>
            <a:srgbClr val="ED313E">
              <a:alpha val="62000"/>
            </a:srgbClr>
          </a:solidFill>
          <a:ln>
            <a:noFill/>
          </a:ln>
          <a:effectLst/>
        </p:spPr>
        <p:txBody>
          <a:bodyPr rtlCol="0" anchor="ctr"/>
          <a:lstStyle/>
          <a:p>
            <a:pPr algn="ctr"/>
            <a:endParaRPr/>
          </a:p>
        </p:txBody>
      </p:sp>
      <p:sp>
        <p:nvSpPr>
          <p:cNvPr id="519" name="VILLATUERTA | 1424.94 EUR | filas 555"/>
          <p:cNvSpPr/>
          <p:nvPr/>
        </p:nvSpPr>
        <p:spPr>
          <a:xfrm>
            <a:off x="4175493" y="2453403"/>
            <a:ext cx="30678" cy="30678"/>
          </a:xfrm>
          <a:prstGeom prst="ellipse">
            <a:avLst/>
          </a:prstGeom>
          <a:solidFill>
            <a:srgbClr val="ED313E">
              <a:alpha val="62000"/>
            </a:srgbClr>
          </a:solidFill>
          <a:ln>
            <a:noFill/>
          </a:ln>
          <a:effectLst/>
        </p:spPr>
        <p:txBody>
          <a:bodyPr rtlCol="0" anchor="ctr"/>
          <a:lstStyle/>
          <a:p>
            <a:pPr algn="ctr"/>
            <a:endParaRPr/>
          </a:p>
        </p:txBody>
      </p:sp>
      <p:sp>
        <p:nvSpPr>
          <p:cNvPr id="520" name="ALCARAZ | 1333.33 EUR | filas 622"/>
          <p:cNvSpPr/>
          <p:nvPr/>
        </p:nvSpPr>
        <p:spPr>
          <a:xfrm>
            <a:off x="4029275" y="4000413"/>
            <a:ext cx="30678" cy="30678"/>
          </a:xfrm>
          <a:prstGeom prst="ellipse">
            <a:avLst/>
          </a:prstGeom>
          <a:solidFill>
            <a:srgbClr val="ED313E">
              <a:alpha val="62000"/>
            </a:srgbClr>
          </a:solidFill>
          <a:ln>
            <a:noFill/>
          </a:ln>
          <a:effectLst/>
        </p:spPr>
        <p:txBody>
          <a:bodyPr rtlCol="0" anchor="ctr"/>
          <a:lstStyle/>
          <a:p>
            <a:pPr algn="ctr"/>
            <a:endParaRPr/>
          </a:p>
        </p:txBody>
      </p:sp>
      <p:sp>
        <p:nvSpPr>
          <p:cNvPr id="521" name="EL SALOBRE | 1333.33 EUR | filas 622"/>
          <p:cNvSpPr/>
          <p:nvPr/>
        </p:nvSpPr>
        <p:spPr>
          <a:xfrm>
            <a:off x="4011909" y="4028120"/>
            <a:ext cx="30678" cy="30678"/>
          </a:xfrm>
          <a:prstGeom prst="ellipse">
            <a:avLst/>
          </a:prstGeom>
          <a:solidFill>
            <a:srgbClr val="ED313E">
              <a:alpha val="62000"/>
            </a:srgbClr>
          </a:solidFill>
          <a:ln>
            <a:noFill/>
          </a:ln>
          <a:effectLst/>
        </p:spPr>
        <p:txBody>
          <a:bodyPr rtlCol="0" anchor="ctr"/>
          <a:lstStyle/>
          <a:p>
            <a:pPr algn="ctr"/>
            <a:endParaRPr/>
          </a:p>
        </p:txBody>
      </p:sp>
      <p:sp>
        <p:nvSpPr>
          <p:cNvPr id="522" name="CASILLAS DE FLORES | 1269.50 EUR | filas 436"/>
          <p:cNvSpPr/>
          <p:nvPr/>
        </p:nvSpPr>
        <p:spPr>
          <a:xfrm>
            <a:off x="2776752" y="3346636"/>
            <a:ext cx="30678" cy="30678"/>
          </a:xfrm>
          <a:prstGeom prst="ellipse">
            <a:avLst/>
          </a:prstGeom>
          <a:solidFill>
            <a:srgbClr val="ED313E">
              <a:alpha val="62000"/>
            </a:srgbClr>
          </a:solidFill>
          <a:ln>
            <a:noFill/>
          </a:ln>
          <a:effectLst/>
        </p:spPr>
        <p:txBody>
          <a:bodyPr rtlCol="0" anchor="ctr"/>
          <a:lstStyle/>
          <a:p>
            <a:pPr algn="ctr"/>
            <a:endParaRPr/>
          </a:p>
        </p:txBody>
      </p:sp>
      <p:sp>
        <p:nvSpPr>
          <p:cNvPr id="523" name="BELZUNCE (JULASPEÑA) | 1169.45 EUR | filas 534"/>
          <p:cNvSpPr/>
          <p:nvPr/>
        </p:nvSpPr>
        <p:spPr>
          <a:xfrm>
            <a:off x="4265982" y="2356993"/>
            <a:ext cx="30678" cy="30678"/>
          </a:xfrm>
          <a:prstGeom prst="ellipse">
            <a:avLst/>
          </a:prstGeom>
          <a:solidFill>
            <a:srgbClr val="ED313E">
              <a:alpha val="62000"/>
            </a:srgbClr>
          </a:solidFill>
          <a:ln>
            <a:noFill/>
          </a:ln>
          <a:effectLst/>
        </p:spPr>
        <p:txBody>
          <a:bodyPr rtlCol="0" anchor="ctr"/>
          <a:lstStyle/>
          <a:p>
            <a:pPr algn="ctr"/>
            <a:endParaRPr/>
          </a:p>
        </p:txBody>
      </p:sp>
      <p:sp>
        <p:nvSpPr>
          <p:cNvPr id="524" name="CELLA | 1149.50 EUR | filas 361"/>
          <p:cNvSpPr/>
          <p:nvPr/>
        </p:nvSpPr>
        <p:spPr>
          <a:xfrm>
            <a:off x="4384440" y="3319847"/>
            <a:ext cx="30678" cy="30678"/>
          </a:xfrm>
          <a:prstGeom prst="ellipse">
            <a:avLst/>
          </a:prstGeom>
          <a:solidFill>
            <a:srgbClr val="ED313E">
              <a:alpha val="62000"/>
            </a:srgbClr>
          </a:solidFill>
          <a:ln>
            <a:noFill/>
          </a:ln>
          <a:effectLst/>
        </p:spPr>
        <p:txBody>
          <a:bodyPr rtlCol="0" anchor="ctr"/>
          <a:lstStyle/>
          <a:p>
            <a:pPr algn="ctr"/>
            <a:endParaRPr/>
          </a:p>
        </p:txBody>
      </p:sp>
      <p:sp>
        <p:nvSpPr>
          <p:cNvPr id="525" name="OIARTZUN | 1030.75 EUR | filas 563"/>
          <p:cNvSpPr/>
          <p:nvPr/>
        </p:nvSpPr>
        <p:spPr>
          <a:xfrm>
            <a:off x="4214613" y="2195771"/>
            <a:ext cx="30678" cy="30678"/>
          </a:xfrm>
          <a:prstGeom prst="ellipse">
            <a:avLst/>
          </a:prstGeom>
          <a:solidFill>
            <a:srgbClr val="ED313E">
              <a:alpha val="62000"/>
            </a:srgbClr>
          </a:solidFill>
          <a:ln>
            <a:noFill/>
          </a:ln>
          <a:effectLst/>
        </p:spPr>
        <p:txBody>
          <a:bodyPr rtlCol="0" anchor="ctr"/>
          <a:lstStyle/>
          <a:p>
            <a:pPr algn="ctr"/>
            <a:endParaRPr/>
          </a:p>
        </p:txBody>
      </p:sp>
      <p:sp>
        <p:nvSpPr>
          <p:cNvPr id="526" name="ERRO | 914.50 EUR | filas 556"/>
          <p:cNvSpPr/>
          <p:nvPr/>
        </p:nvSpPr>
        <p:spPr>
          <a:xfrm>
            <a:off x="4335335" y="2339772"/>
            <a:ext cx="30678" cy="30678"/>
          </a:xfrm>
          <a:prstGeom prst="ellipse">
            <a:avLst/>
          </a:prstGeom>
          <a:solidFill>
            <a:srgbClr val="ED313E">
              <a:alpha val="62000"/>
            </a:srgbClr>
          </a:solidFill>
          <a:ln>
            <a:noFill/>
          </a:ln>
          <a:effectLst/>
        </p:spPr>
        <p:txBody>
          <a:bodyPr rtlCol="0" anchor="ctr"/>
          <a:lstStyle/>
          <a:p>
            <a:pPr algn="ctr"/>
            <a:endParaRPr/>
          </a:p>
        </p:txBody>
      </p:sp>
      <p:sp>
        <p:nvSpPr>
          <p:cNvPr id="527" name="VALDEALGORFA | 907.50 EUR | filas 375"/>
          <p:cNvSpPr/>
          <p:nvPr/>
        </p:nvSpPr>
        <p:spPr>
          <a:xfrm>
            <a:off x="4750819" y="3111037"/>
            <a:ext cx="30678" cy="30678"/>
          </a:xfrm>
          <a:prstGeom prst="ellipse">
            <a:avLst/>
          </a:prstGeom>
          <a:solidFill>
            <a:srgbClr val="ED313E">
              <a:alpha val="62000"/>
            </a:srgbClr>
          </a:solidFill>
          <a:ln>
            <a:noFill/>
          </a:ln>
          <a:effectLst/>
        </p:spPr>
        <p:txBody>
          <a:bodyPr rtlCol="0" anchor="ctr"/>
          <a:lstStyle/>
          <a:p>
            <a:pPr algn="ctr"/>
            <a:endParaRPr/>
          </a:p>
        </p:txBody>
      </p:sp>
      <p:sp>
        <p:nvSpPr>
          <p:cNvPr id="528" name="MOLINILLO | 877.25 EUR | filas 435"/>
          <p:cNvSpPr/>
          <p:nvPr/>
        </p:nvSpPr>
        <p:spPr>
          <a:xfrm>
            <a:off x="3014390" y="3313369"/>
            <a:ext cx="30678" cy="30678"/>
          </a:xfrm>
          <a:prstGeom prst="ellipse">
            <a:avLst/>
          </a:prstGeom>
          <a:solidFill>
            <a:srgbClr val="ED313E">
              <a:alpha val="62000"/>
            </a:srgbClr>
          </a:solidFill>
          <a:ln>
            <a:noFill/>
          </a:ln>
          <a:effectLst/>
        </p:spPr>
        <p:txBody>
          <a:bodyPr rtlCol="0" anchor="ctr"/>
          <a:lstStyle/>
          <a:p>
            <a:pPr algn="ctr"/>
            <a:endParaRPr/>
          </a:p>
        </p:txBody>
      </p:sp>
      <p:sp>
        <p:nvSpPr>
          <p:cNvPr id="529" name="TextBox 528"/>
          <p:cNvSpPr txBox="1"/>
          <p:nvPr/>
        </p:nvSpPr>
        <p:spPr>
          <a:xfrm>
            <a:off x="502920" y="1609344"/>
            <a:ext cx="5577840" cy="200055"/>
          </a:xfrm>
          <a:prstGeom prst="rect">
            <a:avLst/>
          </a:prstGeom>
          <a:noFill/>
        </p:spPr>
        <p:txBody>
          <a:bodyPr wrap="square" lIns="0" tIns="0" rIns="0" bIns="0">
            <a:spAutoFit/>
          </a:bodyPr>
          <a:lstStyle/>
          <a:p>
            <a:pPr>
              <a:spcAft>
                <a:spcPts val="300"/>
              </a:spcAft>
              <a:defRPr sz="1300" b="1">
                <a:solidFill>
                  <a:srgbClr val="73A89A"/>
                </a:solidFill>
                <a:latin typeface="Arial"/>
              </a:defRPr>
            </a:pPr>
            <a:r>
              <a:rPr dirty="0"/>
              <a:t>Cumulative amount by locality · </a:t>
            </a:r>
            <a:r>
              <a:rPr lang="es-ES" dirty="0"/>
              <a:t>2019-2026</a:t>
            </a:r>
            <a:endParaRPr dirty="0"/>
          </a:p>
        </p:txBody>
      </p:sp>
      <p:sp>
        <p:nvSpPr>
          <p:cNvPr id="531" name="TextBox 530"/>
          <p:cNvSpPr txBox="1"/>
          <p:nvPr/>
        </p:nvSpPr>
        <p:spPr>
          <a:xfrm>
            <a:off x="502920" y="5504688"/>
            <a:ext cx="5532120" cy="237744"/>
          </a:xfrm>
          <a:prstGeom prst="rect">
            <a:avLst/>
          </a:prstGeom>
          <a:noFill/>
        </p:spPr>
        <p:txBody>
          <a:bodyPr wrap="square" lIns="0" tIns="0" rIns="0" bIns="0">
            <a:spAutoFit/>
          </a:bodyPr>
          <a:lstStyle/>
          <a:p>
            <a:pPr>
              <a:spcAft>
                <a:spcPts val="300"/>
              </a:spcAft>
              <a:defRPr sz="1300" b="1">
                <a:solidFill>
                  <a:srgbClr val="292525"/>
                </a:solidFill>
                <a:latin typeface="Arial"/>
              </a:defRPr>
            </a:pPr>
            <a:r>
              <a:t>462 localities · 845 incorporated source rows</a:t>
            </a:r>
          </a:p>
        </p:txBody>
      </p:sp>
      <p:sp>
        <p:nvSpPr>
          <p:cNvPr id="532" name="TextBox 531"/>
          <p:cNvSpPr txBox="1"/>
          <p:nvPr/>
        </p:nvSpPr>
        <p:spPr>
          <a:xfrm>
            <a:off x="502920" y="5852160"/>
            <a:ext cx="5532120" cy="301752"/>
          </a:xfrm>
          <a:prstGeom prst="rect">
            <a:avLst/>
          </a:prstGeom>
          <a:noFill/>
        </p:spPr>
        <p:txBody>
          <a:bodyPr wrap="square" lIns="0" tIns="0" rIns="0" bIns="0">
            <a:spAutoFit/>
          </a:bodyPr>
          <a:lstStyle/>
          <a:p>
            <a:pPr>
              <a:spcAft>
                <a:spcPts val="300"/>
              </a:spcAft>
              <a:defRPr sz="1000" b="0">
                <a:solidFill>
                  <a:srgbClr val="585254"/>
                </a:solidFill>
                <a:latin typeface="Arial"/>
              </a:defRPr>
            </a:pPr>
            <a:r>
              <a:t>Bubble area = amount; minimum visible size for small amounts.</a:t>
            </a:r>
          </a:p>
        </p:txBody>
      </p:sp>
      <p:sp>
        <p:nvSpPr>
          <p:cNvPr id="533" name="Oval 532"/>
          <p:cNvSpPr/>
          <p:nvPr/>
        </p:nvSpPr>
        <p:spPr>
          <a:xfrm>
            <a:off x="1005840" y="6228618"/>
            <a:ext cx="33467" cy="33467"/>
          </a:xfrm>
          <a:prstGeom prst="ellipse">
            <a:avLst/>
          </a:prstGeom>
          <a:solidFill>
            <a:srgbClr val="C82025"/>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534" name="TextBox 533"/>
          <p:cNvSpPr txBox="1"/>
          <p:nvPr/>
        </p:nvSpPr>
        <p:spPr>
          <a:xfrm>
            <a:off x="1188720" y="6135624"/>
            <a:ext cx="1097280" cy="228600"/>
          </a:xfrm>
          <a:prstGeom prst="rect">
            <a:avLst/>
          </a:prstGeom>
          <a:noFill/>
        </p:spPr>
        <p:txBody>
          <a:bodyPr wrap="square" lIns="0" tIns="0" rIns="0" bIns="0">
            <a:spAutoFit/>
          </a:bodyPr>
          <a:lstStyle/>
          <a:p>
            <a:pPr>
              <a:spcAft>
                <a:spcPts val="300"/>
              </a:spcAft>
              <a:defRPr sz="1100" b="0">
                <a:solidFill>
                  <a:srgbClr val="292525"/>
                </a:solidFill>
                <a:latin typeface="Arial"/>
              </a:defRPr>
            </a:pPr>
            <a:r>
              <a:t>€10,000</a:t>
            </a:r>
          </a:p>
        </p:txBody>
      </p:sp>
      <p:sp>
        <p:nvSpPr>
          <p:cNvPr id="535" name="Oval 534"/>
          <p:cNvSpPr/>
          <p:nvPr/>
        </p:nvSpPr>
        <p:spPr>
          <a:xfrm>
            <a:off x="2560320" y="6223040"/>
            <a:ext cx="44622" cy="44622"/>
          </a:xfrm>
          <a:prstGeom prst="ellipse">
            <a:avLst/>
          </a:prstGeom>
          <a:solidFill>
            <a:srgbClr val="C82025"/>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536" name="TextBox 535"/>
          <p:cNvSpPr txBox="1"/>
          <p:nvPr/>
        </p:nvSpPr>
        <p:spPr>
          <a:xfrm>
            <a:off x="2743200" y="6135624"/>
            <a:ext cx="1097280" cy="228600"/>
          </a:xfrm>
          <a:prstGeom prst="rect">
            <a:avLst/>
          </a:prstGeom>
          <a:noFill/>
        </p:spPr>
        <p:txBody>
          <a:bodyPr wrap="square" lIns="0" tIns="0" rIns="0" bIns="0">
            <a:spAutoFit/>
          </a:bodyPr>
          <a:lstStyle/>
          <a:p>
            <a:pPr>
              <a:spcAft>
                <a:spcPts val="300"/>
              </a:spcAft>
              <a:defRPr sz="1100" b="0">
                <a:solidFill>
                  <a:srgbClr val="292525"/>
                </a:solidFill>
                <a:latin typeface="Arial"/>
              </a:defRPr>
            </a:pPr>
            <a:r>
              <a:t>€50,000</a:t>
            </a:r>
          </a:p>
        </p:txBody>
      </p:sp>
      <p:sp>
        <p:nvSpPr>
          <p:cNvPr id="537" name="Oval 536"/>
          <p:cNvSpPr/>
          <p:nvPr/>
        </p:nvSpPr>
        <p:spPr>
          <a:xfrm>
            <a:off x="4114800" y="6200729"/>
            <a:ext cx="89245" cy="89245"/>
          </a:xfrm>
          <a:prstGeom prst="ellipse">
            <a:avLst/>
          </a:prstGeom>
          <a:solidFill>
            <a:srgbClr val="C82025"/>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538" name="TextBox 537"/>
          <p:cNvSpPr txBox="1"/>
          <p:nvPr/>
        </p:nvSpPr>
        <p:spPr>
          <a:xfrm>
            <a:off x="4297680" y="6135624"/>
            <a:ext cx="1097280" cy="228600"/>
          </a:xfrm>
          <a:prstGeom prst="rect">
            <a:avLst/>
          </a:prstGeom>
          <a:noFill/>
        </p:spPr>
        <p:txBody>
          <a:bodyPr wrap="square" lIns="0" tIns="0" rIns="0" bIns="0">
            <a:spAutoFit/>
          </a:bodyPr>
          <a:lstStyle/>
          <a:p>
            <a:pPr>
              <a:spcAft>
                <a:spcPts val="300"/>
              </a:spcAft>
              <a:defRPr sz="1100" b="0">
                <a:solidFill>
                  <a:srgbClr val="292525"/>
                </a:solidFill>
                <a:latin typeface="Arial"/>
              </a:defRPr>
            </a:pPr>
            <a:r>
              <a:t>€200,000</a:t>
            </a:r>
          </a:p>
        </p:txBody>
      </p:sp>
      <p:graphicFrame>
        <p:nvGraphicFramePr>
          <p:cNvPr id="539" name="Table 538"/>
          <p:cNvGraphicFramePr>
            <a:graphicFrameLocks noGrp="1"/>
          </p:cNvGraphicFramePr>
          <p:nvPr>
            <p:extLst>
              <p:ext uri="{D42A27DB-BD31-4B8C-83A1-F6EECF244321}">
                <p14:modId xmlns:p14="http://schemas.microsoft.com/office/powerpoint/2010/main" val="2584609696"/>
              </p:ext>
            </p:extLst>
          </p:nvPr>
        </p:nvGraphicFramePr>
        <p:xfrm>
          <a:off x="6236208" y="1618488"/>
          <a:ext cx="5422392" cy="4197096"/>
        </p:xfrm>
        <a:graphic>
          <a:graphicData uri="http://schemas.openxmlformats.org/drawingml/2006/table">
            <a:tbl>
              <a:tblPr firstRow="1" bandRow="1">
                <a:tableStyleId>{5C22544A-7EE6-4342-B048-85BDC9FD1C3A}</a:tableStyleId>
              </a:tblPr>
              <a:tblGrid>
                <a:gridCol w="2578608">
                  <a:extLst>
                    <a:ext uri="{9D8B030D-6E8A-4147-A177-3AD203B41FA5}">
                      <a16:colId xmlns:a16="http://schemas.microsoft.com/office/drawing/2014/main" val="20000"/>
                    </a:ext>
                  </a:extLst>
                </a:gridCol>
                <a:gridCol w="1618488">
                  <a:extLst>
                    <a:ext uri="{9D8B030D-6E8A-4147-A177-3AD203B41FA5}">
                      <a16:colId xmlns:a16="http://schemas.microsoft.com/office/drawing/2014/main" val="20001"/>
                    </a:ext>
                  </a:extLst>
                </a:gridCol>
                <a:gridCol w="1225296">
                  <a:extLst>
                    <a:ext uri="{9D8B030D-6E8A-4147-A177-3AD203B41FA5}">
                      <a16:colId xmlns:a16="http://schemas.microsoft.com/office/drawing/2014/main" val="20002"/>
                    </a:ext>
                  </a:extLst>
                </a:gridCol>
              </a:tblGrid>
              <a:tr h="475488">
                <a:tc>
                  <a:txBody>
                    <a:bodyPr/>
                    <a:lstStyle/>
                    <a:p>
                      <a:pPr>
                        <a:defRPr sz="1100" b="1">
                          <a:solidFill>
                            <a:srgbClr val="FFFFFF"/>
                          </a:solidFill>
                          <a:latin typeface="Arial"/>
                        </a:defRPr>
                      </a:pPr>
                      <a:r>
                        <a:t>Funding route</a:t>
                      </a:r>
                    </a:p>
                  </a:txBody>
                  <a:tcPr marL="109728" marR="73152" marT="91440" marB="36576" anchor="ctr">
                    <a:solidFill>
                      <a:srgbClr val="73A89A"/>
                    </a:solidFill>
                  </a:tcPr>
                </a:tc>
                <a:tc>
                  <a:txBody>
                    <a:bodyPr/>
                    <a:lstStyle/>
                    <a:p>
                      <a:pPr algn="r">
                        <a:defRPr sz="1100" b="1">
                          <a:solidFill>
                            <a:srgbClr val="FFFFFF"/>
                          </a:solidFill>
                          <a:latin typeface="Arial"/>
                        </a:defRPr>
                      </a:pPr>
                      <a:r>
                        <a:t>Amount (€)</a:t>
                      </a:r>
                    </a:p>
                  </a:txBody>
                  <a:tcPr marL="109728" marR="73152" marT="91440" marB="36576" anchor="ctr">
                    <a:solidFill>
                      <a:srgbClr val="73A89A"/>
                    </a:solidFill>
                  </a:tcPr>
                </a:tc>
                <a:tc>
                  <a:txBody>
                    <a:bodyPr/>
                    <a:lstStyle/>
                    <a:p>
                      <a:pPr algn="r">
                        <a:defRPr sz="1100" b="1">
                          <a:solidFill>
                            <a:srgbClr val="FFFFFF"/>
                          </a:solidFill>
                          <a:latin typeface="Arial"/>
                        </a:defRPr>
                      </a:pPr>
                      <a:r>
                        <a:t>Interventions</a:t>
                      </a:r>
                    </a:p>
                  </a:txBody>
                  <a:tcPr marL="109728" marR="73152" marT="91440" marB="36576" anchor="ctr">
                    <a:solidFill>
                      <a:srgbClr val="73A89A"/>
                    </a:solidFill>
                  </a:tcPr>
                </a:tc>
                <a:extLst>
                  <a:ext uri="{0D108BD9-81ED-4DB2-BD59-A6C34878D82A}">
                    <a16:rowId xmlns:a16="http://schemas.microsoft.com/office/drawing/2014/main" val="10000"/>
                  </a:ext>
                </a:extLst>
              </a:tr>
              <a:tr h="649224">
                <a:tc>
                  <a:txBody>
                    <a:bodyPr/>
                    <a:lstStyle/>
                    <a:p>
                      <a:pPr>
                        <a:defRPr sz="1400" b="0">
                          <a:solidFill>
                            <a:srgbClr val="292525"/>
                          </a:solidFill>
                          <a:latin typeface="Arial"/>
                        </a:defRPr>
                      </a:pPr>
                      <a:r>
                        <a:t>Direct execution by SEMD</a:t>
                      </a:r>
                    </a:p>
                  </a:txBody>
                  <a:tcPr marL="109728" marR="73152" marT="91440" marB="36576" anchor="ctr">
                    <a:solidFill>
                      <a:srgbClr val="EEF5F2"/>
                    </a:solidFill>
                  </a:tcPr>
                </a:tc>
                <a:tc>
                  <a:txBody>
                    <a:bodyPr/>
                    <a:lstStyle/>
                    <a:p>
                      <a:pPr algn="r">
                        <a:defRPr sz="1400" b="0">
                          <a:solidFill>
                            <a:srgbClr val="292525"/>
                          </a:solidFill>
                          <a:latin typeface="Arial"/>
                        </a:defRPr>
                      </a:pPr>
                      <a:r>
                        <a:t>825,699.99</a:t>
                      </a:r>
                    </a:p>
                  </a:txBody>
                  <a:tcPr marL="109728" marR="73152" marT="91440" marB="36576" anchor="ctr">
                    <a:solidFill>
                      <a:srgbClr val="EEF5F2"/>
                    </a:solidFill>
                  </a:tcPr>
                </a:tc>
                <a:tc>
                  <a:txBody>
                    <a:bodyPr/>
                    <a:lstStyle/>
                    <a:p>
                      <a:pPr algn="r">
                        <a:defRPr sz="1400" b="0">
                          <a:solidFill>
                            <a:srgbClr val="292525"/>
                          </a:solidFill>
                          <a:latin typeface="Arial"/>
                        </a:defRPr>
                      </a:pPr>
                      <a:r>
                        <a:t>20</a:t>
                      </a:r>
                    </a:p>
                  </a:txBody>
                  <a:tcPr marL="109728" marR="73152" marT="91440" marB="36576" anchor="ctr">
                    <a:solidFill>
                      <a:srgbClr val="EEF5F2"/>
                    </a:solidFill>
                  </a:tcPr>
                </a:tc>
                <a:extLst>
                  <a:ext uri="{0D108BD9-81ED-4DB2-BD59-A6C34878D82A}">
                    <a16:rowId xmlns:a16="http://schemas.microsoft.com/office/drawing/2014/main" val="10001"/>
                  </a:ext>
                </a:extLst>
              </a:tr>
              <a:tr h="649224">
                <a:tc>
                  <a:txBody>
                    <a:bodyPr/>
                    <a:lstStyle/>
                    <a:p>
                      <a:pPr>
                        <a:defRPr sz="1400" b="0">
                          <a:solidFill>
                            <a:srgbClr val="292525"/>
                          </a:solidFill>
                          <a:latin typeface="Arial"/>
                        </a:defRPr>
                      </a:pPr>
                      <a:r>
                        <a:rPr dirty="0"/>
                        <a:t>Competitive grants</a:t>
                      </a:r>
                      <a:r>
                        <a:rPr lang="es-ES" dirty="0"/>
                        <a:t> (</a:t>
                      </a:r>
                      <a:r>
                        <a:rPr lang="es-ES" dirty="0" err="1"/>
                        <a:t>Univ&amp;Associations</a:t>
                      </a:r>
                      <a:r>
                        <a:rPr lang="es-ES" dirty="0"/>
                        <a:t>)</a:t>
                      </a:r>
                      <a:endParaRPr dirty="0"/>
                    </a:p>
                  </a:txBody>
                  <a:tcPr marL="109728" marR="73152" marT="91440" marB="36576" anchor="ctr">
                    <a:solidFill>
                      <a:srgbClr val="F4EFEC"/>
                    </a:solidFill>
                  </a:tcPr>
                </a:tc>
                <a:tc>
                  <a:txBody>
                    <a:bodyPr/>
                    <a:lstStyle/>
                    <a:p>
                      <a:pPr algn="r">
                        <a:defRPr sz="1400" b="0">
                          <a:solidFill>
                            <a:srgbClr val="292525"/>
                          </a:solidFill>
                          <a:latin typeface="Arial"/>
                        </a:defRPr>
                      </a:pPr>
                      <a:r>
                        <a:t>305,943.07</a:t>
                      </a:r>
                    </a:p>
                  </a:txBody>
                  <a:tcPr marL="109728" marR="73152" marT="91440" marB="36576" anchor="ctr">
                    <a:solidFill>
                      <a:srgbClr val="F4EFEC"/>
                    </a:solidFill>
                  </a:tcPr>
                </a:tc>
                <a:tc>
                  <a:txBody>
                    <a:bodyPr/>
                    <a:lstStyle/>
                    <a:p>
                      <a:pPr algn="r">
                        <a:defRPr sz="1400" b="0">
                          <a:solidFill>
                            <a:srgbClr val="292525"/>
                          </a:solidFill>
                          <a:latin typeface="Arial"/>
                        </a:defRPr>
                      </a:pPr>
                      <a:r>
                        <a:t>16</a:t>
                      </a:r>
                    </a:p>
                  </a:txBody>
                  <a:tcPr marL="109728" marR="73152" marT="91440" marB="36576" anchor="ctr">
                    <a:solidFill>
                      <a:srgbClr val="F4EFEC"/>
                    </a:solidFill>
                  </a:tcPr>
                </a:tc>
                <a:extLst>
                  <a:ext uri="{0D108BD9-81ED-4DB2-BD59-A6C34878D82A}">
                    <a16:rowId xmlns:a16="http://schemas.microsoft.com/office/drawing/2014/main" val="10002"/>
                  </a:ext>
                </a:extLst>
              </a:tr>
              <a:tr h="649224">
                <a:tc>
                  <a:txBody>
                    <a:bodyPr/>
                    <a:lstStyle/>
                    <a:p>
                      <a:pPr>
                        <a:defRPr sz="1400" b="0">
                          <a:solidFill>
                            <a:srgbClr val="292525"/>
                          </a:solidFill>
                          <a:latin typeface="Arial"/>
                        </a:defRPr>
                      </a:pPr>
                      <a:r>
                        <a:t>Direct municipal grants</a:t>
                      </a:r>
                    </a:p>
                  </a:txBody>
                  <a:tcPr marL="109728" marR="73152" marT="91440" marB="36576" anchor="ctr">
                    <a:solidFill>
                      <a:srgbClr val="EEF5F2"/>
                    </a:solidFill>
                  </a:tcPr>
                </a:tc>
                <a:tc>
                  <a:txBody>
                    <a:bodyPr/>
                    <a:lstStyle/>
                    <a:p>
                      <a:pPr algn="r">
                        <a:defRPr sz="1400" b="0">
                          <a:solidFill>
                            <a:srgbClr val="292525"/>
                          </a:solidFill>
                          <a:latin typeface="Arial"/>
                        </a:defRPr>
                      </a:pPr>
                      <a:r>
                        <a:t>6,372,668.16</a:t>
                      </a:r>
                    </a:p>
                  </a:txBody>
                  <a:tcPr marL="109728" marR="73152" marT="91440" marB="36576" anchor="ctr">
                    <a:solidFill>
                      <a:srgbClr val="EEF5F2"/>
                    </a:solidFill>
                  </a:tcPr>
                </a:tc>
                <a:tc>
                  <a:txBody>
                    <a:bodyPr/>
                    <a:lstStyle/>
                    <a:p>
                      <a:pPr algn="r">
                        <a:defRPr sz="1400" b="0">
                          <a:solidFill>
                            <a:srgbClr val="292525"/>
                          </a:solidFill>
                          <a:latin typeface="Arial"/>
                        </a:defRPr>
                      </a:pPr>
                      <a:r>
                        <a:t>49</a:t>
                      </a:r>
                    </a:p>
                  </a:txBody>
                  <a:tcPr marL="109728" marR="73152" marT="91440" marB="36576" anchor="ctr">
                    <a:solidFill>
                      <a:srgbClr val="EEF5F2"/>
                    </a:solidFill>
                  </a:tcPr>
                </a:tc>
                <a:extLst>
                  <a:ext uri="{0D108BD9-81ED-4DB2-BD59-A6C34878D82A}">
                    <a16:rowId xmlns:a16="http://schemas.microsoft.com/office/drawing/2014/main" val="10003"/>
                  </a:ext>
                </a:extLst>
              </a:tr>
              <a:tr h="649224">
                <a:tc>
                  <a:txBody>
                    <a:bodyPr/>
                    <a:lstStyle/>
                    <a:p>
                      <a:pPr>
                        <a:defRPr sz="1400" b="0">
                          <a:solidFill>
                            <a:srgbClr val="292525"/>
                          </a:solidFill>
                          <a:latin typeface="Arial"/>
                        </a:defRPr>
                      </a:pPr>
                      <a:r>
                        <a:t>FEMP → municipalities</a:t>
                      </a:r>
                    </a:p>
                  </a:txBody>
                  <a:tcPr marL="109728" marR="73152" marT="91440" marB="36576" anchor="ctr">
                    <a:solidFill>
                      <a:srgbClr val="F4EFEC"/>
                    </a:solidFill>
                  </a:tcPr>
                </a:tc>
                <a:tc>
                  <a:txBody>
                    <a:bodyPr/>
                    <a:lstStyle/>
                    <a:p>
                      <a:pPr algn="r">
                        <a:defRPr sz="1400" b="0">
                          <a:solidFill>
                            <a:srgbClr val="292525"/>
                          </a:solidFill>
                          <a:latin typeface="Arial"/>
                        </a:defRPr>
                      </a:pPr>
                      <a:r>
                        <a:t>6,144,473.62</a:t>
                      </a:r>
                    </a:p>
                  </a:txBody>
                  <a:tcPr marL="109728" marR="73152" marT="91440" marB="36576" anchor="ctr">
                    <a:solidFill>
                      <a:srgbClr val="F4EFEC"/>
                    </a:solidFill>
                  </a:tcPr>
                </a:tc>
                <a:tc>
                  <a:txBody>
                    <a:bodyPr/>
                    <a:lstStyle/>
                    <a:p>
                      <a:pPr algn="r">
                        <a:defRPr sz="1400" b="0">
                          <a:solidFill>
                            <a:srgbClr val="292525"/>
                          </a:solidFill>
                          <a:latin typeface="Arial"/>
                        </a:defRPr>
                      </a:pPr>
                      <a:r>
                        <a:t>308</a:t>
                      </a:r>
                    </a:p>
                  </a:txBody>
                  <a:tcPr marL="109728" marR="73152" marT="91440" marB="36576" anchor="ctr">
                    <a:solidFill>
                      <a:srgbClr val="F4EFEC"/>
                    </a:solidFill>
                  </a:tcPr>
                </a:tc>
                <a:extLst>
                  <a:ext uri="{0D108BD9-81ED-4DB2-BD59-A6C34878D82A}">
                    <a16:rowId xmlns:a16="http://schemas.microsoft.com/office/drawing/2014/main" val="10004"/>
                  </a:ext>
                </a:extLst>
              </a:tr>
              <a:tr h="649224">
                <a:tc>
                  <a:txBody>
                    <a:bodyPr/>
                    <a:lstStyle/>
                    <a:p>
                      <a:pPr>
                        <a:defRPr sz="1400" b="0">
                          <a:solidFill>
                            <a:srgbClr val="292525"/>
                          </a:solidFill>
                          <a:latin typeface="Arial"/>
                        </a:defRPr>
                      </a:pPr>
                      <a:r>
                        <a:t>Territorial Council → regions</a:t>
                      </a:r>
                    </a:p>
                  </a:txBody>
                  <a:tcPr marL="109728" marR="73152" marT="91440" marB="36576" anchor="ctr">
                    <a:solidFill>
                      <a:srgbClr val="EEF5F2"/>
                    </a:solidFill>
                  </a:tcPr>
                </a:tc>
                <a:tc>
                  <a:txBody>
                    <a:bodyPr/>
                    <a:lstStyle/>
                    <a:p>
                      <a:pPr algn="r">
                        <a:defRPr sz="1400" b="0">
                          <a:solidFill>
                            <a:srgbClr val="292525"/>
                          </a:solidFill>
                          <a:latin typeface="Arial"/>
                        </a:defRPr>
                      </a:pPr>
                      <a:r>
                        <a:t>11,932,848.78</a:t>
                      </a:r>
                    </a:p>
                  </a:txBody>
                  <a:tcPr marL="109728" marR="73152" marT="91440" marB="36576" anchor="ctr">
                    <a:solidFill>
                      <a:srgbClr val="EEF5F2"/>
                    </a:solidFill>
                  </a:tcPr>
                </a:tc>
                <a:tc>
                  <a:txBody>
                    <a:bodyPr/>
                    <a:lstStyle/>
                    <a:p>
                      <a:pPr algn="r">
                        <a:defRPr sz="1400" b="0">
                          <a:solidFill>
                            <a:srgbClr val="292525"/>
                          </a:solidFill>
                          <a:latin typeface="Arial"/>
                        </a:defRPr>
                      </a:pPr>
                      <a:r>
                        <a:rPr dirty="0"/>
                        <a:t>518</a:t>
                      </a:r>
                    </a:p>
                  </a:txBody>
                  <a:tcPr marL="109728" marR="73152" marT="91440" marB="36576" anchor="ctr">
                    <a:solidFill>
                      <a:srgbClr val="EEF5F2"/>
                    </a:solidFill>
                  </a:tcPr>
                </a:tc>
                <a:extLst>
                  <a:ext uri="{0D108BD9-81ED-4DB2-BD59-A6C34878D82A}">
                    <a16:rowId xmlns:a16="http://schemas.microsoft.com/office/drawing/2014/main" val="10005"/>
                  </a:ext>
                </a:extLst>
              </a:tr>
              <a:tr h="475488">
                <a:tc>
                  <a:txBody>
                    <a:bodyPr/>
                    <a:lstStyle/>
                    <a:p>
                      <a:pPr>
                        <a:defRPr sz="1400" b="1">
                          <a:solidFill>
                            <a:srgbClr val="292525"/>
                          </a:solidFill>
                          <a:latin typeface="Arial"/>
                        </a:defRPr>
                      </a:pPr>
                      <a:r>
                        <a:t>TOTAL</a:t>
                      </a:r>
                    </a:p>
                  </a:txBody>
                  <a:tcPr marL="109728" marR="73152" marT="91440" marB="36576" anchor="ctr">
                    <a:solidFill>
                      <a:srgbClr val="F4EFEC"/>
                    </a:solidFill>
                  </a:tcPr>
                </a:tc>
                <a:tc>
                  <a:txBody>
                    <a:bodyPr/>
                    <a:lstStyle/>
                    <a:p>
                      <a:pPr algn="r">
                        <a:defRPr sz="1400" b="1">
                          <a:solidFill>
                            <a:srgbClr val="292525"/>
                          </a:solidFill>
                          <a:latin typeface="Arial"/>
                        </a:defRPr>
                      </a:pPr>
                      <a:r>
                        <a:t>25,581,633.62</a:t>
                      </a:r>
                    </a:p>
                  </a:txBody>
                  <a:tcPr marL="109728" marR="73152" marT="91440" marB="36576" anchor="ctr">
                    <a:solidFill>
                      <a:srgbClr val="F4EFEC"/>
                    </a:solidFill>
                  </a:tcPr>
                </a:tc>
                <a:tc>
                  <a:txBody>
                    <a:bodyPr/>
                    <a:lstStyle/>
                    <a:p>
                      <a:pPr algn="r">
                        <a:defRPr sz="1400" b="1">
                          <a:solidFill>
                            <a:srgbClr val="292525"/>
                          </a:solidFill>
                          <a:latin typeface="Arial"/>
                        </a:defRPr>
                      </a:pPr>
                      <a:r>
                        <a:rPr dirty="0"/>
                        <a:t>911</a:t>
                      </a:r>
                    </a:p>
                  </a:txBody>
                  <a:tcPr marL="109728" marR="73152" marT="91440" marB="36576" anchor="ctr">
                    <a:solidFill>
                      <a:srgbClr val="F4EFEC"/>
                    </a:solidFill>
                  </a:tcPr>
                </a:tc>
                <a:extLst>
                  <a:ext uri="{0D108BD9-81ED-4DB2-BD59-A6C34878D82A}">
                    <a16:rowId xmlns:a16="http://schemas.microsoft.com/office/drawing/2014/main" val="10006"/>
                  </a:ext>
                </a:extLst>
              </a:tr>
            </a:tbl>
          </a:graphicData>
        </a:graphic>
      </p:graphicFrame>
      <p:sp>
        <p:nvSpPr>
          <p:cNvPr id="540" name="TextBox 539"/>
          <p:cNvSpPr txBox="1"/>
          <p:nvPr/>
        </p:nvSpPr>
        <p:spPr>
          <a:xfrm>
            <a:off x="6236208" y="6035040"/>
            <a:ext cx="5422392" cy="237744"/>
          </a:xfrm>
          <a:prstGeom prst="rect">
            <a:avLst/>
          </a:prstGeom>
          <a:noFill/>
        </p:spPr>
        <p:txBody>
          <a:bodyPr wrap="square" lIns="0" tIns="0" rIns="0" bIns="0">
            <a:spAutoFit/>
          </a:bodyPr>
          <a:lstStyle/>
          <a:p>
            <a:pPr>
              <a:spcAft>
                <a:spcPts val="300"/>
              </a:spcAft>
              <a:defRPr sz="1000" b="0">
                <a:solidFill>
                  <a:srgbClr val="585254"/>
                </a:solidFill>
                <a:latin typeface="Arial"/>
              </a:defRPr>
            </a:pPr>
            <a:r>
              <a:t>Interventions are not distinct localities; the two totals differ in scope.</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502920" y="320040"/>
            <a:ext cx="8229600" cy="237744"/>
          </a:xfrm>
          <a:prstGeom prst="rect">
            <a:avLst/>
          </a:prstGeom>
          <a:noFill/>
        </p:spPr>
        <p:txBody>
          <a:bodyPr wrap="square" lIns="0" tIns="0" rIns="0" bIns="0" anchor="t">
            <a:spAutoFit/>
          </a:bodyPr>
          <a:lstStyle/>
          <a:p>
            <a:r>
              <a:rPr sz="1500" b="1">
                <a:solidFill>
                  <a:srgbClr val="73A89A"/>
                </a:solidFill>
                <a:latin typeface="Arial"/>
              </a:rPr>
              <a:t>PART 3 OF 4</a:t>
            </a:r>
          </a:p>
        </p:txBody>
      </p:sp>
      <p:pic>
        <p:nvPicPr>
          <p:cNvPr id="3" name="Picture 2" descr="image.png"/>
          <p:cNvPicPr>
            <a:picLocks noChangeAspect="1"/>
          </p:cNvPicPr>
          <p:nvPr/>
        </p:nvPicPr>
        <p:blipFill>
          <a:blip r:embed="rId2"/>
          <a:stretch>
            <a:fillRect/>
          </a:stretch>
        </p:blipFill>
        <p:spPr>
          <a:xfrm>
            <a:off x="8851392" y="155448"/>
            <a:ext cx="2834640" cy="811987"/>
          </a:xfrm>
          <a:prstGeom prst="rect">
            <a:avLst/>
          </a:prstGeom>
        </p:spPr>
      </p:pic>
      <p:sp>
        <p:nvSpPr>
          <p:cNvPr id="4" name="Rectangle 3"/>
          <p:cNvSpPr/>
          <p:nvPr/>
        </p:nvSpPr>
        <p:spPr>
          <a:xfrm>
            <a:off x="502920" y="6428232"/>
            <a:ext cx="11155680" cy="10972"/>
          </a:xfrm>
          <a:prstGeom prst="rect">
            <a:avLst/>
          </a:prstGeom>
          <a:solidFill>
            <a:srgbClr val="EAE9E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5" name="Rectangle 4"/>
          <p:cNvSpPr/>
          <p:nvPr/>
        </p:nvSpPr>
        <p:spPr>
          <a:xfrm>
            <a:off x="502920" y="1500000"/>
            <a:ext cx="502920" cy="50292"/>
          </a:xfrm>
          <a:prstGeom prst="rect">
            <a:avLst/>
          </a:prstGeom>
          <a:solidFill>
            <a:srgbClr val="73A89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6" name="TextBox 5"/>
          <p:cNvSpPr txBox="1"/>
          <p:nvPr/>
        </p:nvSpPr>
        <p:spPr>
          <a:xfrm>
            <a:off x="502920" y="1750000"/>
            <a:ext cx="3000000" cy="1700000"/>
          </a:xfrm>
          <a:prstGeom prst="rect">
            <a:avLst/>
          </a:prstGeom>
          <a:noFill/>
        </p:spPr>
        <p:txBody>
          <a:bodyPr wrap="square" lIns="0" tIns="0" rIns="0" bIns="0" anchor="t">
            <a:spAutoFit/>
          </a:bodyPr>
          <a:lstStyle/>
          <a:p>
            <a:r>
              <a:rPr sz="12000" b="0">
                <a:solidFill>
                  <a:srgbClr val="73A89A"/>
                </a:solidFill>
                <a:latin typeface="Georgia"/>
              </a:rPr>
              <a:t>3</a:t>
            </a:r>
          </a:p>
        </p:txBody>
      </p:sp>
      <p:sp>
        <p:nvSpPr>
          <p:cNvPr id="7" name="TextBox 6"/>
          <p:cNvSpPr txBox="1"/>
          <p:nvPr/>
        </p:nvSpPr>
        <p:spPr>
          <a:xfrm>
            <a:off x="502920" y="3700000"/>
            <a:ext cx="10500000" cy="1700000"/>
          </a:xfrm>
          <a:prstGeom prst="rect">
            <a:avLst/>
          </a:prstGeom>
          <a:noFill/>
        </p:spPr>
        <p:txBody>
          <a:bodyPr wrap="square" lIns="0" tIns="0" rIns="0" bIns="0" anchor="t">
            <a:spAutoFit/>
          </a:bodyPr>
          <a:lstStyle/>
          <a:p>
            <a:r>
              <a:rPr sz="4000" b="0">
                <a:solidFill>
                  <a:srgbClr val="292525"/>
                </a:solidFill>
                <a:latin typeface="Georgia"/>
              </a:rPr>
              <a:t>Map of mass graves</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502920" y="320040"/>
            <a:ext cx="10972800" cy="201168"/>
          </a:xfrm>
          <a:prstGeom prst="rect">
            <a:avLst/>
          </a:prstGeom>
          <a:noFill/>
        </p:spPr>
        <p:txBody>
          <a:bodyPr wrap="square" lIns="0" tIns="0" rIns="0" bIns="0">
            <a:spAutoFit/>
          </a:bodyPr>
          <a:lstStyle/>
          <a:p>
            <a:pPr>
              <a:spcAft>
                <a:spcPts val="400"/>
              </a:spcAft>
            </a:pPr>
            <a:r>
              <a:rPr sz="1500" b="1">
                <a:solidFill>
                  <a:srgbClr val="73A89A"/>
                </a:solidFill>
                <a:latin typeface="Arial"/>
              </a:rPr>
              <a:t>STATE MAP OF FOSAS</a:t>
            </a:r>
          </a:p>
        </p:txBody>
      </p:sp>
      <p:sp>
        <p:nvSpPr>
          <p:cNvPr id="3" name="TextBox 2"/>
          <p:cNvSpPr txBox="1"/>
          <p:nvPr/>
        </p:nvSpPr>
        <p:spPr>
          <a:xfrm>
            <a:off x="502920" y="987552"/>
            <a:ext cx="10972800" cy="438912"/>
          </a:xfrm>
          <a:prstGeom prst="rect">
            <a:avLst/>
          </a:prstGeom>
          <a:noFill/>
        </p:spPr>
        <p:txBody>
          <a:bodyPr wrap="square" lIns="0" tIns="0" rIns="0" bIns="0">
            <a:spAutoFit/>
          </a:bodyPr>
          <a:lstStyle/>
          <a:p>
            <a:pPr>
              <a:spcAft>
                <a:spcPts val="400"/>
              </a:spcAft>
            </a:pPr>
            <a:r>
              <a:rPr lang="es-ES" sz="2800" b="0" dirty="0" err="1">
                <a:solidFill>
                  <a:srgbClr val="251F21"/>
                </a:solidFill>
                <a:latin typeface="Georgia"/>
              </a:rPr>
              <a:t>Wher</a:t>
            </a:r>
            <a:r>
              <a:rPr lang="es-ES" sz="2800" dirty="0" err="1">
                <a:solidFill>
                  <a:srgbClr val="251F21"/>
                </a:solidFill>
                <a:latin typeface="Georgia"/>
              </a:rPr>
              <a:t>e</a:t>
            </a:r>
            <a:r>
              <a:rPr lang="es-ES" sz="2800" dirty="0">
                <a:solidFill>
                  <a:srgbClr val="251F21"/>
                </a:solidFill>
                <a:latin typeface="Georgia"/>
              </a:rPr>
              <a:t> </a:t>
            </a:r>
            <a:r>
              <a:rPr lang="es-ES" sz="2800" dirty="0" err="1">
                <a:solidFill>
                  <a:srgbClr val="251F21"/>
                </a:solidFill>
                <a:latin typeface="Georgia"/>
              </a:rPr>
              <a:t>to</a:t>
            </a:r>
            <a:r>
              <a:rPr lang="es-ES" sz="2800" dirty="0">
                <a:solidFill>
                  <a:srgbClr val="251F21"/>
                </a:solidFill>
                <a:latin typeface="Georgia"/>
              </a:rPr>
              <a:t> look </a:t>
            </a:r>
            <a:r>
              <a:rPr lang="es-ES" sz="2800" dirty="0" err="1">
                <a:solidFill>
                  <a:srgbClr val="251F21"/>
                </a:solidFill>
                <a:latin typeface="Georgia"/>
              </a:rPr>
              <a:t>for</a:t>
            </a:r>
            <a:r>
              <a:rPr lang="es-ES" sz="2800" dirty="0">
                <a:solidFill>
                  <a:srgbClr val="251F21"/>
                </a:solidFill>
                <a:latin typeface="Georgia"/>
              </a:rPr>
              <a:t> </a:t>
            </a:r>
            <a:r>
              <a:rPr lang="es-ES" sz="2800" dirty="0" err="1">
                <a:solidFill>
                  <a:srgbClr val="251F21"/>
                </a:solidFill>
                <a:latin typeface="Georgia"/>
              </a:rPr>
              <a:t>the</a:t>
            </a:r>
            <a:r>
              <a:rPr lang="es-ES" sz="2800" dirty="0">
                <a:solidFill>
                  <a:srgbClr val="251F21"/>
                </a:solidFill>
                <a:latin typeface="Georgia"/>
              </a:rPr>
              <a:t> </a:t>
            </a:r>
            <a:r>
              <a:rPr lang="es-ES" sz="2800" dirty="0" err="1">
                <a:solidFill>
                  <a:srgbClr val="251F21"/>
                </a:solidFill>
                <a:latin typeface="Georgia"/>
              </a:rPr>
              <a:t>victims</a:t>
            </a:r>
            <a:r>
              <a:rPr lang="es-ES" sz="2800" dirty="0">
                <a:solidFill>
                  <a:srgbClr val="251F21"/>
                </a:solidFill>
                <a:latin typeface="Georgia"/>
              </a:rPr>
              <a:t>? </a:t>
            </a:r>
            <a:r>
              <a:rPr sz="2800" b="0" dirty="0">
                <a:solidFill>
                  <a:srgbClr val="251F21"/>
                </a:solidFill>
                <a:latin typeface="Georgia"/>
              </a:rPr>
              <a:t>State Map of </a:t>
            </a:r>
            <a:r>
              <a:rPr lang="es-ES" sz="2800" dirty="0">
                <a:solidFill>
                  <a:srgbClr val="251F21"/>
                </a:solidFill>
                <a:latin typeface="Georgia"/>
              </a:rPr>
              <a:t>Mass graves</a:t>
            </a:r>
            <a:endParaRPr sz="2800" b="0" dirty="0">
              <a:solidFill>
                <a:srgbClr val="251F21"/>
              </a:solidFill>
              <a:latin typeface="Georgia"/>
            </a:endParaRPr>
          </a:p>
        </p:txBody>
      </p:sp>
      <p:sp>
        <p:nvSpPr>
          <p:cNvPr id="4" name="Rectangle 3"/>
          <p:cNvSpPr/>
          <p:nvPr/>
        </p:nvSpPr>
        <p:spPr>
          <a:xfrm>
            <a:off x="502920" y="6428232"/>
            <a:ext cx="11155680" cy="10972"/>
          </a:xfrm>
          <a:prstGeom prst="rect">
            <a:avLst/>
          </a:prstGeom>
          <a:solidFill>
            <a:srgbClr val="EAE9EA"/>
          </a:solidFill>
          <a:ln>
            <a:noFill/>
          </a:ln>
          <a:effectLst/>
        </p:spPr>
        <p:style>
          <a:lnRef idx="1">
            <a:schemeClr val="accent1"/>
          </a:lnRef>
          <a:fillRef idx="3">
            <a:schemeClr val="accent1"/>
          </a:fillRef>
          <a:effectRef idx="0">
            <a:schemeClr val="accent1"/>
          </a:effectRef>
          <a:fontRef idx="minor">
            <a:schemeClr val="lt1"/>
          </a:fontRef>
        </p:style>
        <p:txBody>
          <a:bodyPr rtlCol="0" anchor="ctr"/>
          <a:lstStyle/>
          <a:p>
            <a:pPr algn="ctr"/>
            <a:endParaRPr/>
          </a:p>
        </p:txBody>
      </p:sp>
      <p:sp>
        <p:nvSpPr>
          <p:cNvPr id="5" name="TextBox 4"/>
          <p:cNvSpPr txBox="1"/>
          <p:nvPr/>
        </p:nvSpPr>
        <p:spPr>
          <a:xfrm>
            <a:off x="502920" y="6510528"/>
            <a:ext cx="10607040" cy="237744"/>
          </a:xfrm>
          <a:prstGeom prst="rect">
            <a:avLst/>
          </a:prstGeom>
          <a:noFill/>
        </p:spPr>
        <p:txBody>
          <a:bodyPr wrap="square" lIns="0" tIns="0" rIns="0" bIns="0">
            <a:spAutoFit/>
          </a:bodyPr>
          <a:lstStyle/>
          <a:p>
            <a:pPr>
              <a:spcAft>
                <a:spcPts val="400"/>
              </a:spcAft>
            </a:pPr>
            <a:r>
              <a:rPr sz="900" b="0">
                <a:solidFill>
                  <a:srgbClr val="585254"/>
                </a:solidFill>
                <a:latin typeface="Arial"/>
              </a:rPr>
              <a:t>Sources: Ministerio de Política Territorial y Memoria Democrática, Mapa estatal de fosas (read 4 Oct 2026); BOE, Law 20/2022, art. 17. Victim total counted from the map’s public records.</a:t>
            </a:r>
          </a:p>
        </p:txBody>
      </p:sp>
      <p:sp>
        <p:nvSpPr>
          <p:cNvPr id="6" name="TextBox 5"/>
          <p:cNvSpPr txBox="1"/>
          <p:nvPr/>
        </p:nvSpPr>
        <p:spPr>
          <a:xfrm>
            <a:off x="11247120" y="6510528"/>
            <a:ext cx="365760" cy="182880"/>
          </a:xfrm>
          <a:prstGeom prst="rect">
            <a:avLst/>
          </a:prstGeom>
          <a:noFill/>
        </p:spPr>
        <p:txBody>
          <a:bodyPr wrap="square" lIns="0" tIns="0" rIns="0" bIns="0">
            <a:spAutoFit/>
          </a:bodyPr>
          <a:lstStyle/>
          <a:p>
            <a:r>
              <a:t>7</a:t>
            </a:r>
          </a:p>
        </p:txBody>
      </p:sp>
      <p:pic>
        <p:nvPicPr>
          <p:cNvPr id="7" name="Picture 6" descr="Map of Spain with dots marking fosas, from the RTVE project El país de las 6.000 fosas"/>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502920" y="1499616"/>
            <a:ext cx="5029200" cy="4247121"/>
          </a:xfrm>
          <a:prstGeom prst="rect">
            <a:avLst/>
          </a:prstGeom>
        </p:spPr>
      </p:pic>
      <p:sp>
        <p:nvSpPr>
          <p:cNvPr id="8" name="TextBox 7"/>
          <p:cNvSpPr txBox="1"/>
          <p:nvPr/>
        </p:nvSpPr>
        <p:spPr>
          <a:xfrm>
            <a:off x="502920" y="5797296"/>
            <a:ext cx="5029200" cy="457200"/>
          </a:xfrm>
          <a:prstGeom prst="rect">
            <a:avLst/>
          </a:prstGeom>
          <a:noFill/>
        </p:spPr>
        <p:txBody>
          <a:bodyPr wrap="square" lIns="0" tIns="0" rIns="0" bIns="0">
            <a:spAutoFit/>
          </a:bodyPr>
          <a:lstStyle/>
          <a:p>
            <a:pPr>
              <a:spcAft>
                <a:spcPts val="400"/>
              </a:spcAft>
            </a:pPr>
            <a:r>
              <a:rPr sz="900" b="0">
                <a:solidFill>
                  <a:srgbClr val="585254"/>
                </a:solidFill>
                <a:latin typeface="Arial"/>
              </a:rPr>
              <a:t>Image: “El país de las 6.000 fosas”, RTVE.es with the Ministerio de Política Territorial y Memoria Democrática (screenshot, 4 Oct 2026).</a:t>
            </a:r>
          </a:p>
        </p:txBody>
      </p:sp>
      <p:sp>
        <p:nvSpPr>
          <p:cNvPr id="9" name="Rectangle 8"/>
          <p:cNvSpPr/>
          <p:nvPr/>
        </p:nvSpPr>
        <p:spPr>
          <a:xfrm>
            <a:off x="5897880" y="1499616"/>
            <a:ext cx="2834640" cy="1554480"/>
          </a:xfrm>
          <a:prstGeom prst="rect">
            <a:avLst/>
          </a:prstGeom>
          <a:solidFill>
            <a:srgbClr val="EFF5F2"/>
          </a:solidFill>
          <a:ln>
            <a:noFill/>
          </a:ln>
          <a:effectLst/>
        </p:spPr>
        <p:style>
          <a:lnRef idx="1">
            <a:schemeClr val="accent1"/>
          </a:lnRef>
          <a:fillRef idx="3">
            <a:schemeClr val="accent1"/>
          </a:fillRef>
          <a:effectRef idx="0">
            <a:schemeClr val="accent1"/>
          </a:effectRef>
          <a:fontRef idx="minor">
            <a:schemeClr val="lt1"/>
          </a:fontRef>
        </p:style>
        <p:txBody>
          <a:bodyPr rtlCol="0" anchor="ctr"/>
          <a:lstStyle/>
          <a:p>
            <a:pPr algn="ctr"/>
            <a:endParaRPr/>
          </a:p>
        </p:txBody>
      </p:sp>
      <p:sp>
        <p:nvSpPr>
          <p:cNvPr id="10" name="TextBox 9"/>
          <p:cNvSpPr txBox="1"/>
          <p:nvPr/>
        </p:nvSpPr>
        <p:spPr>
          <a:xfrm>
            <a:off x="6080760" y="1645920"/>
            <a:ext cx="2468880" cy="731520"/>
          </a:xfrm>
          <a:prstGeom prst="rect">
            <a:avLst/>
          </a:prstGeom>
          <a:noFill/>
        </p:spPr>
        <p:txBody>
          <a:bodyPr wrap="square" lIns="0" tIns="0" rIns="0" bIns="0">
            <a:spAutoFit/>
          </a:bodyPr>
          <a:lstStyle/>
          <a:p>
            <a:pPr>
              <a:spcAft>
                <a:spcPts val="400"/>
              </a:spcAft>
            </a:pPr>
            <a:r>
              <a:rPr sz="4400" b="1">
                <a:solidFill>
                  <a:srgbClr val="73A89A"/>
                </a:solidFill>
                <a:latin typeface="Arial"/>
              </a:rPr>
              <a:t>5,932</a:t>
            </a:r>
          </a:p>
        </p:txBody>
      </p:sp>
      <p:sp>
        <p:nvSpPr>
          <p:cNvPr id="11" name="TextBox 10"/>
          <p:cNvSpPr txBox="1"/>
          <p:nvPr/>
        </p:nvSpPr>
        <p:spPr>
          <a:xfrm>
            <a:off x="6080760" y="2423160"/>
            <a:ext cx="2468880" cy="200055"/>
          </a:xfrm>
          <a:prstGeom prst="rect">
            <a:avLst/>
          </a:prstGeom>
          <a:noFill/>
        </p:spPr>
        <p:txBody>
          <a:bodyPr wrap="square" lIns="0" tIns="0" rIns="0" bIns="0">
            <a:spAutoFit/>
          </a:bodyPr>
          <a:lstStyle/>
          <a:p>
            <a:pPr>
              <a:spcAft>
                <a:spcPts val="400"/>
              </a:spcAft>
            </a:pPr>
            <a:r>
              <a:rPr lang="es-ES" sz="1300" b="0" dirty="0">
                <a:solidFill>
                  <a:srgbClr val="585254"/>
                </a:solidFill>
                <a:latin typeface="Arial"/>
              </a:rPr>
              <a:t>Mass graves </a:t>
            </a:r>
            <a:r>
              <a:rPr sz="1300" b="0" dirty="0">
                <a:solidFill>
                  <a:srgbClr val="585254"/>
                </a:solidFill>
                <a:latin typeface="Arial"/>
              </a:rPr>
              <a:t>on the State Map</a:t>
            </a:r>
          </a:p>
        </p:txBody>
      </p:sp>
      <p:sp>
        <p:nvSpPr>
          <p:cNvPr id="12" name="Rectangle 11"/>
          <p:cNvSpPr/>
          <p:nvPr/>
        </p:nvSpPr>
        <p:spPr>
          <a:xfrm>
            <a:off x="8823960" y="1499616"/>
            <a:ext cx="2834640" cy="1554480"/>
          </a:xfrm>
          <a:prstGeom prst="rect">
            <a:avLst/>
          </a:prstGeom>
          <a:solidFill>
            <a:srgbClr val="EFF5F2"/>
          </a:solidFill>
          <a:ln>
            <a:noFill/>
          </a:ln>
          <a:effectLst/>
        </p:spPr>
        <p:style>
          <a:lnRef idx="1">
            <a:schemeClr val="accent1"/>
          </a:lnRef>
          <a:fillRef idx="3">
            <a:schemeClr val="accent1"/>
          </a:fillRef>
          <a:effectRef idx="0">
            <a:schemeClr val="accent1"/>
          </a:effectRef>
          <a:fontRef idx="minor">
            <a:schemeClr val="lt1"/>
          </a:fontRef>
        </p:style>
        <p:txBody>
          <a:bodyPr rtlCol="0" anchor="ctr"/>
          <a:lstStyle/>
          <a:p>
            <a:pPr algn="ctr"/>
            <a:endParaRPr/>
          </a:p>
        </p:txBody>
      </p:sp>
      <p:sp>
        <p:nvSpPr>
          <p:cNvPr id="13" name="TextBox 12"/>
          <p:cNvSpPr txBox="1"/>
          <p:nvPr/>
        </p:nvSpPr>
        <p:spPr>
          <a:xfrm>
            <a:off x="9006840" y="1645920"/>
            <a:ext cx="2468880" cy="731520"/>
          </a:xfrm>
          <a:prstGeom prst="rect">
            <a:avLst/>
          </a:prstGeom>
          <a:noFill/>
        </p:spPr>
        <p:txBody>
          <a:bodyPr wrap="square" lIns="0" tIns="0" rIns="0" bIns="0">
            <a:spAutoFit/>
          </a:bodyPr>
          <a:lstStyle/>
          <a:p>
            <a:pPr>
              <a:spcAft>
                <a:spcPts val="400"/>
              </a:spcAft>
            </a:pPr>
            <a:r>
              <a:rPr sz="4400" b="1">
                <a:solidFill>
                  <a:srgbClr val="73A89A"/>
                </a:solidFill>
                <a:latin typeface="Arial"/>
              </a:rPr>
              <a:t>62,530</a:t>
            </a:r>
          </a:p>
        </p:txBody>
      </p:sp>
      <p:sp>
        <p:nvSpPr>
          <p:cNvPr id="14" name="TextBox 13"/>
          <p:cNvSpPr txBox="1"/>
          <p:nvPr/>
        </p:nvSpPr>
        <p:spPr>
          <a:xfrm>
            <a:off x="9006840" y="2423160"/>
            <a:ext cx="2468880" cy="400110"/>
          </a:xfrm>
          <a:prstGeom prst="rect">
            <a:avLst/>
          </a:prstGeom>
          <a:noFill/>
        </p:spPr>
        <p:txBody>
          <a:bodyPr wrap="square" lIns="0" tIns="0" rIns="0" bIns="0">
            <a:spAutoFit/>
          </a:bodyPr>
          <a:lstStyle/>
          <a:p>
            <a:pPr>
              <a:spcAft>
                <a:spcPts val="400"/>
              </a:spcAft>
            </a:pPr>
            <a:r>
              <a:rPr sz="1300" b="0" dirty="0">
                <a:solidFill>
                  <a:srgbClr val="585254"/>
                </a:solidFill>
                <a:latin typeface="Arial"/>
              </a:rPr>
              <a:t>victims named and linked to those </a:t>
            </a:r>
            <a:r>
              <a:rPr lang="es-ES" sz="1300" dirty="0" err="1">
                <a:solidFill>
                  <a:srgbClr val="585254"/>
                </a:solidFill>
                <a:latin typeface="Arial"/>
              </a:rPr>
              <a:t>mass</a:t>
            </a:r>
            <a:r>
              <a:rPr lang="es-ES" sz="1300" dirty="0">
                <a:solidFill>
                  <a:srgbClr val="585254"/>
                </a:solidFill>
                <a:latin typeface="Arial"/>
              </a:rPr>
              <a:t> graves</a:t>
            </a:r>
            <a:endParaRPr sz="1300" b="0" dirty="0">
              <a:solidFill>
                <a:srgbClr val="585254"/>
              </a:solidFill>
              <a:latin typeface="Arial"/>
            </a:endParaRPr>
          </a:p>
        </p:txBody>
      </p:sp>
      <p:sp>
        <p:nvSpPr>
          <p:cNvPr id="15" name="Rectangle 14"/>
          <p:cNvSpPr/>
          <p:nvPr/>
        </p:nvSpPr>
        <p:spPr>
          <a:xfrm>
            <a:off x="5897880" y="3200400"/>
            <a:ext cx="5760720" cy="1463040"/>
          </a:xfrm>
          <a:prstGeom prst="rect">
            <a:avLst/>
          </a:prstGeom>
          <a:solidFill>
            <a:srgbClr val="EFF5F2"/>
          </a:solidFill>
          <a:ln>
            <a:noFill/>
          </a:ln>
          <a:effectLst/>
        </p:spPr>
        <p:style>
          <a:lnRef idx="1">
            <a:schemeClr val="accent1"/>
          </a:lnRef>
          <a:fillRef idx="3">
            <a:schemeClr val="accent1"/>
          </a:fillRef>
          <a:effectRef idx="0">
            <a:schemeClr val="accent1"/>
          </a:effectRef>
          <a:fontRef idx="minor">
            <a:schemeClr val="lt1"/>
          </a:fontRef>
        </p:style>
        <p:txBody>
          <a:bodyPr rtlCol="0" anchor="ctr"/>
          <a:lstStyle/>
          <a:p>
            <a:pPr algn="ctr"/>
            <a:endParaRPr/>
          </a:p>
        </p:txBody>
      </p:sp>
      <p:sp>
        <p:nvSpPr>
          <p:cNvPr id="16" name="TextBox 15"/>
          <p:cNvSpPr txBox="1"/>
          <p:nvPr/>
        </p:nvSpPr>
        <p:spPr>
          <a:xfrm>
            <a:off x="6080760" y="3337560"/>
            <a:ext cx="5394959" cy="274320"/>
          </a:xfrm>
          <a:prstGeom prst="rect">
            <a:avLst/>
          </a:prstGeom>
          <a:noFill/>
        </p:spPr>
        <p:txBody>
          <a:bodyPr wrap="square" lIns="0" tIns="0" rIns="0" bIns="0">
            <a:spAutoFit/>
          </a:bodyPr>
          <a:lstStyle/>
          <a:p>
            <a:pPr>
              <a:spcAft>
                <a:spcPts val="400"/>
              </a:spcAft>
            </a:pPr>
            <a:r>
              <a:rPr sz="1700" b="1">
                <a:solidFill>
                  <a:srgbClr val="251F21"/>
                </a:solidFill>
                <a:latin typeface="Arial"/>
              </a:rPr>
              <a:t>Legal basis: Article 17, Law 20/2022</a:t>
            </a:r>
          </a:p>
        </p:txBody>
      </p:sp>
      <p:sp>
        <p:nvSpPr>
          <p:cNvPr id="17" name="TextBox 16"/>
          <p:cNvSpPr txBox="1"/>
          <p:nvPr/>
        </p:nvSpPr>
        <p:spPr>
          <a:xfrm>
            <a:off x="6080760" y="3666744"/>
            <a:ext cx="5394959" cy="914400"/>
          </a:xfrm>
          <a:prstGeom prst="rect">
            <a:avLst/>
          </a:prstGeom>
          <a:noFill/>
        </p:spPr>
        <p:txBody>
          <a:bodyPr wrap="square" lIns="0" tIns="0" rIns="0" bIns="0">
            <a:spAutoFit/>
          </a:bodyPr>
          <a:lstStyle/>
          <a:p>
            <a:pPr>
              <a:spcAft>
                <a:spcPts val="400"/>
              </a:spcAft>
            </a:pPr>
            <a:r>
              <a:rPr sz="1300" b="0">
                <a:solidFill>
                  <a:srgbClr val="585254"/>
                </a:solidFill>
                <a:latin typeface="Arial"/>
              </a:rPr>
              <a:t>The State Administration must produce an integrated map of the location of missing persons covering all of Spain, fed by data from the competent administrations. The cartography is public and updated periodically.</a:t>
            </a:r>
          </a:p>
        </p:txBody>
      </p:sp>
      <p:sp>
        <p:nvSpPr>
          <p:cNvPr id="18" name="Rectangle 17"/>
          <p:cNvSpPr/>
          <p:nvPr/>
        </p:nvSpPr>
        <p:spPr>
          <a:xfrm>
            <a:off x="5897880" y="4791456"/>
            <a:ext cx="5760720" cy="1426464"/>
          </a:xfrm>
          <a:prstGeom prst="rect">
            <a:avLst/>
          </a:prstGeom>
          <a:solidFill>
            <a:srgbClr val="EFF5F2"/>
          </a:solidFill>
          <a:ln>
            <a:noFill/>
          </a:ln>
          <a:effectLst/>
        </p:spPr>
        <p:style>
          <a:lnRef idx="1">
            <a:schemeClr val="accent1"/>
          </a:lnRef>
          <a:fillRef idx="3">
            <a:schemeClr val="accent1"/>
          </a:fillRef>
          <a:effectRef idx="0">
            <a:schemeClr val="accent1"/>
          </a:effectRef>
          <a:fontRef idx="minor">
            <a:schemeClr val="lt1"/>
          </a:fontRef>
        </p:style>
        <p:txBody>
          <a:bodyPr rtlCol="0" anchor="ctr"/>
          <a:lstStyle/>
          <a:p>
            <a:pPr algn="ctr"/>
            <a:endParaRPr/>
          </a:p>
        </p:txBody>
      </p:sp>
      <p:sp>
        <p:nvSpPr>
          <p:cNvPr id="19" name="TextBox 18"/>
          <p:cNvSpPr txBox="1"/>
          <p:nvPr/>
        </p:nvSpPr>
        <p:spPr>
          <a:xfrm>
            <a:off x="6080760" y="4928616"/>
            <a:ext cx="5394959" cy="274320"/>
          </a:xfrm>
          <a:prstGeom prst="rect">
            <a:avLst/>
          </a:prstGeom>
          <a:noFill/>
        </p:spPr>
        <p:txBody>
          <a:bodyPr wrap="square" lIns="0" tIns="0" rIns="0" bIns="0">
            <a:spAutoFit/>
          </a:bodyPr>
          <a:lstStyle/>
          <a:p>
            <a:pPr>
              <a:spcAft>
                <a:spcPts val="400"/>
              </a:spcAft>
            </a:pPr>
            <a:r>
              <a:rPr sz="1700" b="1">
                <a:solidFill>
                  <a:srgbClr val="251F21"/>
                </a:solidFill>
                <a:latin typeface="Arial"/>
              </a:rPr>
              <a:t>A living tool</a:t>
            </a:r>
          </a:p>
        </p:txBody>
      </p:sp>
      <p:sp>
        <p:nvSpPr>
          <p:cNvPr id="20" name="TextBox 19"/>
          <p:cNvSpPr txBox="1"/>
          <p:nvPr/>
        </p:nvSpPr>
        <p:spPr>
          <a:xfrm>
            <a:off x="6080760" y="5257800"/>
            <a:ext cx="5394959" cy="877824"/>
          </a:xfrm>
          <a:prstGeom prst="rect">
            <a:avLst/>
          </a:prstGeom>
          <a:noFill/>
        </p:spPr>
        <p:txBody>
          <a:bodyPr wrap="square" lIns="0" tIns="0" rIns="0" bIns="0">
            <a:spAutoFit/>
          </a:bodyPr>
          <a:lstStyle/>
          <a:p>
            <a:pPr>
              <a:spcAft>
                <a:spcPts val="400"/>
              </a:spcAft>
            </a:pPr>
            <a:r>
              <a:rPr sz="1300" b="0">
                <a:solidFill>
                  <a:srgbClr val="585254"/>
                </a:solidFill>
                <a:latin typeface="Arial"/>
              </a:rPr>
              <a:t>Built by the Ministry with the Autonomous Communities, universities, associations and foundations. Updated gradually; the audiovisual version was made with RTVE.</a:t>
            </a:r>
          </a:p>
        </p:txBody>
      </p:sp>
      <p:pic>
        <p:nvPicPr>
          <p:cNvPr id="21" name="Picture 20" descr="image.png"/>
          <p:cNvPicPr>
            <a:picLocks noChangeAspect="1"/>
          </p:cNvPicPr>
          <p:nvPr/>
        </p:nvPicPr>
        <p:blipFill>
          <a:blip r:embed="rId4"/>
          <a:stretch>
            <a:fillRect/>
          </a:stretch>
        </p:blipFill>
        <p:spPr>
          <a:xfrm>
            <a:off x="8851392" y="155448"/>
            <a:ext cx="2834640" cy="811987"/>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0"/>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11"/>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12"/>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13"/>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14"/>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15"/>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16"/>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17"/>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18"/>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19"/>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20"/>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nodeType="clickEffect">
                                  <p:stCondLst>
                                    <p:cond delay="0"/>
                                  </p:stCondLst>
                                  <p:childTnLst>
                                    <p:set>
                                      <p:cBhvr>
                                        <p:cTn id="32"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10" grpId="0"/>
      <p:bldP spid="11" grpId="0"/>
      <p:bldP spid="12" grpId="0" animBg="1"/>
      <p:bldP spid="13" grpId="0"/>
      <p:bldP spid="14" grpId="0"/>
      <p:bldP spid="15" grpId="0" animBg="1"/>
      <p:bldP spid="16" grpId="0"/>
      <p:bldP spid="17" grpId="0"/>
      <p:bldP spid="18" grpId="0" animBg="1"/>
      <p:bldP spid="19" grpId="0"/>
      <p:bldP spid="20"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502920" y="320040"/>
            <a:ext cx="8229600" cy="237744"/>
          </a:xfrm>
          <a:prstGeom prst="rect">
            <a:avLst/>
          </a:prstGeom>
          <a:noFill/>
        </p:spPr>
        <p:txBody>
          <a:bodyPr wrap="square" lIns="0" tIns="0" rIns="0" bIns="0" anchor="t">
            <a:spAutoFit/>
          </a:bodyPr>
          <a:lstStyle/>
          <a:p>
            <a:r>
              <a:rPr sz="1500" b="1">
                <a:solidFill>
                  <a:srgbClr val="73A89A"/>
                </a:solidFill>
                <a:latin typeface="Arial"/>
              </a:rPr>
              <a:t>PART 4 OF 4</a:t>
            </a:r>
          </a:p>
        </p:txBody>
      </p:sp>
      <p:pic>
        <p:nvPicPr>
          <p:cNvPr id="3" name="Picture 2" descr="image.png"/>
          <p:cNvPicPr>
            <a:picLocks noChangeAspect="1"/>
          </p:cNvPicPr>
          <p:nvPr/>
        </p:nvPicPr>
        <p:blipFill>
          <a:blip r:embed="rId2"/>
          <a:stretch>
            <a:fillRect/>
          </a:stretch>
        </p:blipFill>
        <p:spPr>
          <a:xfrm>
            <a:off x="8851392" y="155448"/>
            <a:ext cx="2834640" cy="811987"/>
          </a:xfrm>
          <a:prstGeom prst="rect">
            <a:avLst/>
          </a:prstGeom>
        </p:spPr>
      </p:pic>
      <p:sp>
        <p:nvSpPr>
          <p:cNvPr id="4" name="Rectangle 3"/>
          <p:cNvSpPr/>
          <p:nvPr/>
        </p:nvSpPr>
        <p:spPr>
          <a:xfrm>
            <a:off x="502920" y="6428232"/>
            <a:ext cx="11155680" cy="10972"/>
          </a:xfrm>
          <a:prstGeom prst="rect">
            <a:avLst/>
          </a:prstGeom>
          <a:solidFill>
            <a:srgbClr val="EAE9E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5" name="Rectangle 4"/>
          <p:cNvSpPr/>
          <p:nvPr/>
        </p:nvSpPr>
        <p:spPr>
          <a:xfrm>
            <a:off x="502920" y="1500000"/>
            <a:ext cx="502920" cy="50292"/>
          </a:xfrm>
          <a:prstGeom prst="rect">
            <a:avLst/>
          </a:prstGeom>
          <a:solidFill>
            <a:srgbClr val="73A89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6" name="TextBox 5"/>
          <p:cNvSpPr txBox="1"/>
          <p:nvPr/>
        </p:nvSpPr>
        <p:spPr>
          <a:xfrm>
            <a:off x="502920" y="1750000"/>
            <a:ext cx="3000000" cy="1700000"/>
          </a:xfrm>
          <a:prstGeom prst="rect">
            <a:avLst/>
          </a:prstGeom>
          <a:noFill/>
        </p:spPr>
        <p:txBody>
          <a:bodyPr wrap="square" lIns="0" tIns="0" rIns="0" bIns="0" anchor="t">
            <a:spAutoFit/>
          </a:bodyPr>
          <a:lstStyle/>
          <a:p>
            <a:r>
              <a:rPr sz="12000" b="0">
                <a:solidFill>
                  <a:srgbClr val="73A89A"/>
                </a:solidFill>
                <a:latin typeface="Georgia"/>
              </a:rPr>
              <a:t>4</a:t>
            </a:r>
          </a:p>
        </p:txBody>
      </p:sp>
      <p:sp>
        <p:nvSpPr>
          <p:cNvPr id="7" name="TextBox 6"/>
          <p:cNvSpPr txBox="1"/>
          <p:nvPr/>
        </p:nvSpPr>
        <p:spPr>
          <a:xfrm>
            <a:off x="502920" y="3700000"/>
            <a:ext cx="10500000" cy="1700000"/>
          </a:xfrm>
          <a:prstGeom prst="rect">
            <a:avLst/>
          </a:prstGeom>
          <a:noFill/>
        </p:spPr>
        <p:txBody>
          <a:bodyPr wrap="square" lIns="0" tIns="0" rIns="0" bIns="0" anchor="t">
            <a:spAutoFit/>
          </a:bodyPr>
          <a:lstStyle/>
          <a:p>
            <a:r>
              <a:rPr sz="4000" b="0">
                <a:solidFill>
                  <a:srgbClr val="292525"/>
                </a:solidFill>
                <a:latin typeface="Georgia"/>
              </a:rPr>
              <a:t>Register and census of victims</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502920" y="320040"/>
            <a:ext cx="10972800" cy="201168"/>
          </a:xfrm>
          <a:prstGeom prst="rect">
            <a:avLst/>
          </a:prstGeom>
          <a:noFill/>
        </p:spPr>
        <p:txBody>
          <a:bodyPr wrap="square" lIns="0" tIns="0" rIns="0" bIns="0">
            <a:spAutoFit/>
          </a:bodyPr>
          <a:lstStyle/>
          <a:p>
            <a:pPr>
              <a:spcAft>
                <a:spcPts val="400"/>
              </a:spcAft>
            </a:pPr>
            <a:r>
              <a:rPr sz="1500" b="1">
                <a:solidFill>
                  <a:srgbClr val="73A89A"/>
                </a:solidFill>
                <a:latin typeface="Arial"/>
              </a:rPr>
              <a:t>STATE REGISTER AND CENSUS OF VICTIMS</a:t>
            </a:r>
          </a:p>
        </p:txBody>
      </p:sp>
      <p:sp>
        <p:nvSpPr>
          <p:cNvPr id="3" name="TextBox 2"/>
          <p:cNvSpPr txBox="1"/>
          <p:nvPr/>
        </p:nvSpPr>
        <p:spPr>
          <a:xfrm>
            <a:off x="502920" y="987552"/>
            <a:ext cx="10972800" cy="438912"/>
          </a:xfrm>
          <a:prstGeom prst="rect">
            <a:avLst/>
          </a:prstGeom>
          <a:noFill/>
        </p:spPr>
        <p:txBody>
          <a:bodyPr wrap="square" lIns="0" tIns="0" rIns="0" bIns="0">
            <a:spAutoFit/>
          </a:bodyPr>
          <a:lstStyle/>
          <a:p>
            <a:r>
              <a:rPr sz="2800" dirty="0">
                <a:solidFill>
                  <a:srgbClr val="292525"/>
                </a:solidFill>
                <a:latin typeface="Georgia"/>
              </a:rPr>
              <a:t>State Register and Census of Victims</a:t>
            </a:r>
            <a:r>
              <a:rPr lang="es-ES" sz="2800" dirty="0">
                <a:solidFill>
                  <a:srgbClr val="292525"/>
                </a:solidFill>
                <a:latin typeface="Georgia"/>
              </a:rPr>
              <a:t> (</a:t>
            </a:r>
            <a:r>
              <a:rPr lang="es-ES" sz="2800" dirty="0" err="1">
                <a:solidFill>
                  <a:srgbClr val="292525"/>
                </a:solidFill>
                <a:latin typeface="Georgia"/>
              </a:rPr>
              <a:t>restore</a:t>
            </a:r>
            <a:r>
              <a:rPr lang="es-ES" sz="2800" dirty="0">
                <a:solidFill>
                  <a:srgbClr val="292525"/>
                </a:solidFill>
                <a:latin typeface="Georgia"/>
              </a:rPr>
              <a:t> </a:t>
            </a:r>
            <a:r>
              <a:rPr lang="es-ES" sz="2800" dirty="0" err="1">
                <a:solidFill>
                  <a:srgbClr val="292525"/>
                </a:solidFill>
                <a:latin typeface="Georgia"/>
              </a:rPr>
              <a:t>dignity</a:t>
            </a:r>
            <a:r>
              <a:rPr lang="es-ES" sz="2800" dirty="0">
                <a:solidFill>
                  <a:srgbClr val="292525"/>
                </a:solidFill>
                <a:latin typeface="Georgia"/>
              </a:rPr>
              <a:t> &amp; </a:t>
            </a:r>
            <a:r>
              <a:rPr lang="es-ES" sz="2800" dirty="0" err="1">
                <a:solidFill>
                  <a:srgbClr val="292525"/>
                </a:solidFill>
                <a:latin typeface="Georgia"/>
              </a:rPr>
              <a:t>simbolic</a:t>
            </a:r>
            <a:r>
              <a:rPr lang="es-ES" sz="2800" dirty="0">
                <a:solidFill>
                  <a:srgbClr val="292525"/>
                </a:solidFill>
                <a:latin typeface="Georgia"/>
              </a:rPr>
              <a:t> </a:t>
            </a:r>
            <a:r>
              <a:rPr lang="es-ES" sz="2800" dirty="0" err="1">
                <a:solidFill>
                  <a:srgbClr val="292525"/>
                </a:solidFill>
                <a:latin typeface="Georgia"/>
              </a:rPr>
              <a:t>rep</a:t>
            </a:r>
            <a:r>
              <a:rPr lang="es-ES" sz="2800" dirty="0">
                <a:solidFill>
                  <a:srgbClr val="292525"/>
                </a:solidFill>
                <a:latin typeface="Georgia"/>
              </a:rPr>
              <a:t>)</a:t>
            </a:r>
            <a:endParaRPr sz="2800" dirty="0">
              <a:solidFill>
                <a:srgbClr val="292525"/>
              </a:solidFill>
              <a:latin typeface="Georgia"/>
            </a:endParaRPr>
          </a:p>
        </p:txBody>
      </p:sp>
      <p:sp>
        <p:nvSpPr>
          <p:cNvPr id="4" name="Rectangle 3"/>
          <p:cNvSpPr/>
          <p:nvPr/>
        </p:nvSpPr>
        <p:spPr>
          <a:xfrm>
            <a:off x="502920" y="6428232"/>
            <a:ext cx="11155680" cy="10972"/>
          </a:xfrm>
          <a:prstGeom prst="rect">
            <a:avLst/>
          </a:prstGeom>
          <a:solidFill>
            <a:srgbClr val="EAE9EA"/>
          </a:solidFill>
          <a:ln>
            <a:noFill/>
          </a:ln>
          <a:effectLst/>
        </p:spPr>
        <p:style>
          <a:lnRef idx="1">
            <a:schemeClr val="accent1"/>
          </a:lnRef>
          <a:fillRef idx="3">
            <a:schemeClr val="accent1"/>
          </a:fillRef>
          <a:effectRef idx="0">
            <a:schemeClr val="accent1"/>
          </a:effectRef>
          <a:fontRef idx="minor">
            <a:schemeClr val="lt1"/>
          </a:fontRef>
        </p:style>
        <p:txBody>
          <a:bodyPr rtlCol="0" anchor="ctr"/>
          <a:lstStyle/>
          <a:p>
            <a:pPr algn="ctr"/>
            <a:endParaRPr/>
          </a:p>
        </p:txBody>
      </p:sp>
      <p:sp>
        <p:nvSpPr>
          <p:cNvPr id="5" name="TextBox 4"/>
          <p:cNvSpPr txBox="1"/>
          <p:nvPr/>
        </p:nvSpPr>
        <p:spPr>
          <a:xfrm>
            <a:off x="502920" y="6510528"/>
            <a:ext cx="10607040" cy="237744"/>
          </a:xfrm>
          <a:prstGeom prst="rect">
            <a:avLst/>
          </a:prstGeom>
          <a:noFill/>
        </p:spPr>
        <p:txBody>
          <a:bodyPr wrap="square" lIns="0" tIns="0" rIns="0" bIns="0">
            <a:spAutoFit/>
          </a:bodyPr>
          <a:lstStyle/>
          <a:p>
            <a:pPr>
              <a:spcAft>
                <a:spcPts val="400"/>
              </a:spcAft>
            </a:pPr>
            <a:r>
              <a:rPr sz="900" b="0">
                <a:solidFill>
                  <a:srgbClr val="585254"/>
                </a:solidFill>
                <a:latin typeface="Arial"/>
              </a:rPr>
              <a:t>Sources: BOE, Law 20/2022, art. 9; BOE no. 55, 5 Mar 2025 (convenio MPTMD-USC Histagra-CISPAC); Ministerio de Política Territorial y Memoria Democrática. *Placeholder figure, to be updated.</a:t>
            </a:r>
          </a:p>
        </p:txBody>
      </p:sp>
      <p:sp>
        <p:nvSpPr>
          <p:cNvPr id="6" name="TextBox 5"/>
          <p:cNvSpPr txBox="1"/>
          <p:nvPr/>
        </p:nvSpPr>
        <p:spPr>
          <a:xfrm>
            <a:off x="11247120" y="6510528"/>
            <a:ext cx="365760" cy="182880"/>
          </a:xfrm>
          <a:prstGeom prst="rect">
            <a:avLst/>
          </a:prstGeom>
          <a:noFill/>
        </p:spPr>
        <p:txBody>
          <a:bodyPr wrap="square" lIns="0" tIns="0" rIns="0" bIns="0">
            <a:spAutoFit/>
          </a:bodyPr>
          <a:lstStyle/>
          <a:p>
            <a:r>
              <a:t>8</a:t>
            </a:r>
          </a:p>
        </p:txBody>
      </p:sp>
      <p:sp>
        <p:nvSpPr>
          <p:cNvPr id="7" name="Rectangle 6"/>
          <p:cNvSpPr/>
          <p:nvPr/>
        </p:nvSpPr>
        <p:spPr>
          <a:xfrm>
            <a:off x="502920" y="1499616"/>
            <a:ext cx="6035040" cy="1417320"/>
          </a:xfrm>
          <a:prstGeom prst="rect">
            <a:avLst/>
          </a:prstGeom>
          <a:solidFill>
            <a:srgbClr val="EFF5F2"/>
          </a:solidFill>
          <a:ln>
            <a:noFill/>
          </a:ln>
          <a:effectLst/>
        </p:spPr>
        <p:style>
          <a:lnRef idx="1">
            <a:schemeClr val="accent1"/>
          </a:lnRef>
          <a:fillRef idx="3">
            <a:schemeClr val="accent1"/>
          </a:fillRef>
          <a:effectRef idx="0">
            <a:schemeClr val="accent1"/>
          </a:effectRef>
          <a:fontRef idx="minor">
            <a:schemeClr val="lt1"/>
          </a:fontRef>
        </p:style>
        <p:txBody>
          <a:bodyPr rtlCol="0" anchor="ctr"/>
          <a:lstStyle/>
          <a:p>
            <a:pPr algn="ctr"/>
            <a:endParaRPr/>
          </a:p>
        </p:txBody>
      </p:sp>
      <p:sp>
        <p:nvSpPr>
          <p:cNvPr id="8" name="TextBox 7"/>
          <p:cNvSpPr txBox="1"/>
          <p:nvPr/>
        </p:nvSpPr>
        <p:spPr>
          <a:xfrm>
            <a:off x="685800" y="1636775"/>
            <a:ext cx="5669279" cy="274320"/>
          </a:xfrm>
          <a:prstGeom prst="rect">
            <a:avLst/>
          </a:prstGeom>
          <a:noFill/>
        </p:spPr>
        <p:txBody>
          <a:bodyPr wrap="square" lIns="0" tIns="0" rIns="0" bIns="0">
            <a:spAutoFit/>
          </a:bodyPr>
          <a:lstStyle/>
          <a:p>
            <a:pPr>
              <a:spcAft>
                <a:spcPts val="400"/>
              </a:spcAft>
            </a:pPr>
            <a:r>
              <a:rPr sz="1700" b="1">
                <a:solidFill>
                  <a:srgbClr val="251F21"/>
                </a:solidFill>
                <a:latin typeface="Arial"/>
              </a:rPr>
              <a:t>Established by Article 9, Law 20/2022</a:t>
            </a:r>
          </a:p>
        </p:txBody>
      </p:sp>
      <p:sp>
        <p:nvSpPr>
          <p:cNvPr id="9" name="TextBox 8"/>
          <p:cNvSpPr txBox="1"/>
          <p:nvPr/>
        </p:nvSpPr>
        <p:spPr>
          <a:xfrm>
            <a:off x="685800" y="1965960"/>
            <a:ext cx="5669279" cy="868680"/>
          </a:xfrm>
          <a:prstGeom prst="rect">
            <a:avLst/>
          </a:prstGeom>
          <a:noFill/>
        </p:spPr>
        <p:txBody>
          <a:bodyPr wrap="square" lIns="0" tIns="0" rIns="0" bIns="0">
            <a:spAutoFit/>
          </a:bodyPr>
          <a:lstStyle/>
          <a:p>
            <a:pPr>
              <a:spcAft>
                <a:spcPts val="400"/>
              </a:spcAft>
            </a:pPr>
            <a:r>
              <a:rPr sz="1300" b="0">
                <a:solidFill>
                  <a:srgbClr val="585254"/>
                </a:solidFill>
                <a:latin typeface="Arial"/>
              </a:rPr>
              <a:t>The ministry for democratic memory keeps a register of victims, fed by archives, administrations, families, memory associations and university research groups. From it, it draws up a public census of all victims of the War and the Dictatorship.</a:t>
            </a:r>
          </a:p>
        </p:txBody>
      </p:sp>
      <p:sp>
        <p:nvSpPr>
          <p:cNvPr id="10" name="Rectangle 9"/>
          <p:cNvSpPr/>
          <p:nvPr/>
        </p:nvSpPr>
        <p:spPr>
          <a:xfrm>
            <a:off x="502920" y="3100730"/>
            <a:ext cx="6035040" cy="1417320"/>
          </a:xfrm>
          <a:prstGeom prst="rect">
            <a:avLst/>
          </a:prstGeom>
          <a:solidFill>
            <a:srgbClr val="EFF5F2"/>
          </a:solidFill>
          <a:ln>
            <a:noFill/>
          </a:ln>
          <a:effectLst/>
        </p:spPr>
        <p:style>
          <a:lnRef idx="1">
            <a:schemeClr val="accent1"/>
          </a:lnRef>
          <a:fillRef idx="3">
            <a:schemeClr val="accent1"/>
          </a:fillRef>
          <a:effectRef idx="0">
            <a:schemeClr val="accent1"/>
          </a:effectRef>
          <a:fontRef idx="minor">
            <a:schemeClr val="lt1"/>
          </a:fontRef>
        </p:style>
        <p:txBody>
          <a:bodyPr rtlCol="0" anchor="ctr"/>
          <a:lstStyle/>
          <a:p>
            <a:pPr algn="ctr"/>
            <a:endParaRPr/>
          </a:p>
        </p:txBody>
      </p:sp>
      <p:sp>
        <p:nvSpPr>
          <p:cNvPr id="11" name="TextBox 10"/>
          <p:cNvSpPr txBox="1"/>
          <p:nvPr/>
        </p:nvSpPr>
        <p:spPr>
          <a:xfrm>
            <a:off x="685800" y="3163824"/>
            <a:ext cx="5852160" cy="523220"/>
          </a:xfrm>
          <a:prstGeom prst="rect">
            <a:avLst/>
          </a:prstGeom>
          <a:noFill/>
        </p:spPr>
        <p:txBody>
          <a:bodyPr wrap="square" lIns="0" tIns="0" rIns="0" bIns="0">
            <a:spAutoFit/>
          </a:bodyPr>
          <a:lstStyle/>
          <a:p>
            <a:pPr>
              <a:spcAft>
                <a:spcPts val="400"/>
              </a:spcAft>
            </a:pPr>
            <a:r>
              <a:rPr sz="1700" b="1" dirty="0">
                <a:solidFill>
                  <a:srgbClr val="251F21"/>
                </a:solidFill>
                <a:latin typeface="Arial"/>
              </a:rPr>
              <a:t>Agreement with </a:t>
            </a:r>
            <a:r>
              <a:rPr lang="es-ES" sz="1700" b="1" dirty="0">
                <a:solidFill>
                  <a:srgbClr val="251F21"/>
                </a:solidFill>
                <a:latin typeface="Arial"/>
              </a:rPr>
              <a:t>Santiago de Compostela </a:t>
            </a:r>
            <a:r>
              <a:rPr lang="es-ES" sz="1700" b="1" dirty="0" err="1">
                <a:solidFill>
                  <a:srgbClr val="251F21"/>
                </a:solidFill>
                <a:latin typeface="Arial"/>
              </a:rPr>
              <a:t>University</a:t>
            </a:r>
            <a:r>
              <a:rPr lang="es-ES" sz="1700" b="1" dirty="0">
                <a:solidFill>
                  <a:srgbClr val="251F21"/>
                </a:solidFill>
                <a:latin typeface="Arial"/>
              </a:rPr>
              <a:t> (USC)</a:t>
            </a:r>
            <a:endParaRPr sz="1700" b="1" dirty="0">
              <a:solidFill>
                <a:srgbClr val="251F21"/>
              </a:solidFill>
              <a:latin typeface="Arial"/>
            </a:endParaRPr>
          </a:p>
        </p:txBody>
      </p:sp>
      <p:sp>
        <p:nvSpPr>
          <p:cNvPr id="12" name="TextBox 11"/>
          <p:cNvSpPr txBox="1"/>
          <p:nvPr/>
        </p:nvSpPr>
        <p:spPr>
          <a:xfrm>
            <a:off x="685799" y="3714957"/>
            <a:ext cx="5669279" cy="868680"/>
          </a:xfrm>
          <a:prstGeom prst="rect">
            <a:avLst/>
          </a:prstGeom>
          <a:noFill/>
        </p:spPr>
        <p:txBody>
          <a:bodyPr wrap="square" lIns="0" tIns="0" rIns="0" bIns="0">
            <a:spAutoFit/>
          </a:bodyPr>
          <a:lstStyle/>
          <a:p>
            <a:pPr>
              <a:spcAft>
                <a:spcPts val="400"/>
              </a:spcAft>
            </a:pPr>
            <a:r>
              <a:rPr sz="1300" b="0" dirty="0">
                <a:solidFill>
                  <a:srgbClr val="585254"/>
                </a:solidFill>
                <a:latin typeface="Arial"/>
              </a:rPr>
              <a:t>Signed 16 February 2025 and published in the BOE on 5 March 2025. Runs February 2025 to February 2027 (project </a:t>
            </a:r>
            <a:r>
              <a:rPr sz="1300" b="0" dirty="0" err="1">
                <a:solidFill>
                  <a:srgbClr val="585254"/>
                </a:solidFill>
                <a:latin typeface="Arial"/>
              </a:rPr>
              <a:t>Cenomi</a:t>
            </a:r>
            <a:r>
              <a:rPr sz="1300" b="0" dirty="0">
                <a:solidFill>
                  <a:srgbClr val="585254"/>
                </a:solidFill>
                <a:latin typeface="Arial"/>
              </a:rPr>
              <a:t>). It covers non-combatant victims who died in 1936-1939.</a:t>
            </a:r>
          </a:p>
        </p:txBody>
      </p:sp>
      <p:sp>
        <p:nvSpPr>
          <p:cNvPr id="13" name="Rectangle 12"/>
          <p:cNvSpPr/>
          <p:nvPr/>
        </p:nvSpPr>
        <p:spPr>
          <a:xfrm>
            <a:off x="502920" y="4553712"/>
            <a:ext cx="6035040" cy="1664208"/>
          </a:xfrm>
          <a:prstGeom prst="rect">
            <a:avLst/>
          </a:prstGeom>
          <a:solidFill>
            <a:srgbClr val="EFF5F2"/>
          </a:solidFill>
          <a:ln>
            <a:noFill/>
          </a:ln>
          <a:effectLst/>
        </p:spPr>
        <p:style>
          <a:lnRef idx="1">
            <a:schemeClr val="accent1"/>
          </a:lnRef>
          <a:fillRef idx="3">
            <a:schemeClr val="accent1"/>
          </a:fillRef>
          <a:effectRef idx="0">
            <a:schemeClr val="accent1"/>
          </a:effectRef>
          <a:fontRef idx="minor">
            <a:schemeClr val="lt1"/>
          </a:fontRef>
        </p:style>
        <p:txBody>
          <a:bodyPr rtlCol="0" anchor="ctr"/>
          <a:lstStyle/>
          <a:p>
            <a:pPr algn="ctr"/>
            <a:endParaRPr/>
          </a:p>
        </p:txBody>
      </p:sp>
      <p:sp>
        <p:nvSpPr>
          <p:cNvPr id="14" name="TextBox 13"/>
          <p:cNvSpPr txBox="1"/>
          <p:nvPr/>
        </p:nvSpPr>
        <p:spPr>
          <a:xfrm>
            <a:off x="685800" y="4690872"/>
            <a:ext cx="5669279" cy="261610"/>
          </a:xfrm>
          <a:prstGeom prst="rect">
            <a:avLst/>
          </a:prstGeom>
          <a:noFill/>
        </p:spPr>
        <p:txBody>
          <a:bodyPr wrap="square" lIns="0" tIns="0" rIns="0" bIns="0">
            <a:spAutoFit/>
          </a:bodyPr>
          <a:lstStyle/>
          <a:p>
            <a:pPr>
              <a:spcAft>
                <a:spcPts val="400"/>
              </a:spcAft>
            </a:pPr>
            <a:r>
              <a:rPr sz="1700" b="1" dirty="0">
                <a:solidFill>
                  <a:srgbClr val="251F21"/>
                </a:solidFill>
                <a:latin typeface="Arial"/>
              </a:rPr>
              <a:t>Where USC looks</a:t>
            </a:r>
          </a:p>
        </p:txBody>
      </p:sp>
      <p:sp>
        <p:nvSpPr>
          <p:cNvPr id="15" name="TextBox 14"/>
          <p:cNvSpPr txBox="1"/>
          <p:nvPr/>
        </p:nvSpPr>
        <p:spPr>
          <a:xfrm>
            <a:off x="685800" y="5020056"/>
            <a:ext cx="5669279" cy="451406"/>
          </a:xfrm>
          <a:prstGeom prst="rect">
            <a:avLst/>
          </a:prstGeom>
          <a:noFill/>
        </p:spPr>
        <p:txBody>
          <a:bodyPr wrap="square" lIns="0" tIns="0" rIns="0" bIns="0">
            <a:spAutoFit/>
          </a:bodyPr>
          <a:lstStyle/>
          <a:p>
            <a:pPr>
              <a:spcAft>
                <a:spcPts val="400"/>
              </a:spcAft>
            </a:pPr>
            <a:r>
              <a:rPr sz="1300" b="0" dirty="0">
                <a:solidFill>
                  <a:srgbClr val="585254"/>
                </a:solidFill>
                <a:latin typeface="Arial"/>
              </a:rPr>
              <a:t>Especially civil registry records</a:t>
            </a:r>
            <a:endParaRPr lang="es-ES" sz="1300" b="0" dirty="0">
              <a:solidFill>
                <a:srgbClr val="585254"/>
              </a:solidFill>
              <a:latin typeface="Arial"/>
            </a:endParaRPr>
          </a:p>
          <a:p>
            <a:pPr>
              <a:spcAft>
                <a:spcPts val="400"/>
              </a:spcAft>
            </a:pPr>
            <a:r>
              <a:rPr sz="1300" b="0" dirty="0">
                <a:solidFill>
                  <a:srgbClr val="585254"/>
                </a:solidFill>
                <a:latin typeface="Arial"/>
              </a:rPr>
              <a:t> and the military archives of the Ministry of </a:t>
            </a:r>
            <a:r>
              <a:rPr sz="1300" b="0" dirty="0" err="1">
                <a:solidFill>
                  <a:srgbClr val="585254"/>
                </a:solidFill>
                <a:latin typeface="Arial"/>
              </a:rPr>
              <a:t>Defence</a:t>
            </a:r>
            <a:r>
              <a:rPr lang="es-ES" sz="1300" dirty="0">
                <a:solidFill>
                  <a:srgbClr val="585254"/>
                </a:solidFill>
                <a:latin typeface="Arial"/>
              </a:rPr>
              <a:t>.</a:t>
            </a:r>
            <a:endParaRPr sz="1300" b="0" dirty="0">
              <a:solidFill>
                <a:srgbClr val="585254"/>
              </a:solidFill>
              <a:latin typeface="Arial"/>
            </a:endParaRPr>
          </a:p>
        </p:txBody>
      </p:sp>
      <p:pic>
        <p:nvPicPr>
          <p:cNvPr id="16" name="Picture 15" descr="Example of a victim record in the State Map database: name, date of death, birthplace, profession and notes"/>
          <p:cNvPicPr>
            <a:picLocks noChangeAspect="1"/>
          </p:cNvPicPr>
          <p:nvPr/>
        </p:nvPicPr>
        <p:blipFill>
          <a:blip r:embed="rId3"/>
          <a:stretch>
            <a:fillRect/>
          </a:stretch>
        </p:blipFill>
        <p:spPr>
          <a:xfrm>
            <a:off x="6903720" y="1499616"/>
            <a:ext cx="4754880" cy="3229855"/>
          </a:xfrm>
          <a:prstGeom prst="rect">
            <a:avLst/>
          </a:prstGeom>
        </p:spPr>
      </p:pic>
      <p:sp>
        <p:nvSpPr>
          <p:cNvPr id="17" name="TextBox 16"/>
          <p:cNvSpPr txBox="1"/>
          <p:nvPr/>
        </p:nvSpPr>
        <p:spPr>
          <a:xfrm>
            <a:off x="6903720" y="4773168"/>
            <a:ext cx="4754880" cy="457200"/>
          </a:xfrm>
          <a:prstGeom prst="rect">
            <a:avLst/>
          </a:prstGeom>
          <a:noFill/>
        </p:spPr>
        <p:txBody>
          <a:bodyPr wrap="square" lIns="0" tIns="0" rIns="0" bIns="0">
            <a:spAutoFit/>
          </a:bodyPr>
          <a:lstStyle/>
          <a:p>
            <a:pPr>
              <a:spcAft>
                <a:spcPts val="400"/>
              </a:spcAft>
            </a:pPr>
            <a:r>
              <a:rPr sz="900" b="0">
                <a:solidFill>
                  <a:srgbClr val="585254"/>
                </a:solidFill>
                <a:latin typeface="Arial"/>
              </a:rPr>
              <a:t>Image: example of a victim record (ficha), Mapa estatal de fosas, Ministerio de Política Territorial y Memoria Democrática (screenshot, 4 Oct 2026).</a:t>
            </a:r>
          </a:p>
        </p:txBody>
      </p:sp>
      <p:sp>
        <p:nvSpPr>
          <p:cNvPr id="18" name="Rectangle 17"/>
          <p:cNvSpPr/>
          <p:nvPr/>
        </p:nvSpPr>
        <p:spPr>
          <a:xfrm>
            <a:off x="6903720" y="5349240"/>
            <a:ext cx="4754880" cy="868680"/>
          </a:xfrm>
          <a:prstGeom prst="rect">
            <a:avLst/>
          </a:prstGeom>
          <a:solidFill>
            <a:srgbClr val="EFF5F2"/>
          </a:solidFill>
          <a:ln>
            <a:noFill/>
          </a:ln>
          <a:effectLst/>
        </p:spPr>
        <p:style>
          <a:lnRef idx="1">
            <a:schemeClr val="accent1"/>
          </a:lnRef>
          <a:fillRef idx="3">
            <a:schemeClr val="accent1"/>
          </a:fillRef>
          <a:effectRef idx="0">
            <a:schemeClr val="accent1"/>
          </a:effectRef>
          <a:fontRef idx="minor">
            <a:schemeClr val="lt1"/>
          </a:fontRef>
        </p:style>
        <p:txBody>
          <a:bodyPr rtlCol="0" anchor="ctr"/>
          <a:lstStyle/>
          <a:p>
            <a:pPr algn="ctr"/>
            <a:endParaRPr/>
          </a:p>
        </p:txBody>
      </p:sp>
      <p:sp>
        <p:nvSpPr>
          <p:cNvPr id="19" name="TextBox 18"/>
          <p:cNvSpPr txBox="1"/>
          <p:nvPr/>
        </p:nvSpPr>
        <p:spPr>
          <a:xfrm>
            <a:off x="7086600" y="5440680"/>
            <a:ext cx="2103120" cy="640080"/>
          </a:xfrm>
          <a:prstGeom prst="rect">
            <a:avLst/>
          </a:prstGeom>
          <a:noFill/>
        </p:spPr>
        <p:txBody>
          <a:bodyPr wrap="square" lIns="0" tIns="0" rIns="0" bIns="0" anchor="ctr">
            <a:spAutoFit/>
          </a:bodyPr>
          <a:lstStyle/>
          <a:p>
            <a:pPr>
              <a:spcAft>
                <a:spcPts val="400"/>
              </a:spcAft>
            </a:pPr>
            <a:r>
              <a:rPr sz="3200" b="1">
                <a:solidFill>
                  <a:srgbClr val="73A89A"/>
                </a:solidFill>
                <a:latin typeface="Arial"/>
              </a:rPr>
              <a:t>500,000*</a:t>
            </a:r>
          </a:p>
        </p:txBody>
      </p:sp>
      <p:sp>
        <p:nvSpPr>
          <p:cNvPr id="20" name="TextBox 19"/>
          <p:cNvSpPr txBox="1"/>
          <p:nvPr/>
        </p:nvSpPr>
        <p:spPr>
          <a:xfrm>
            <a:off x="9189720" y="5440680"/>
            <a:ext cx="2286000" cy="685800"/>
          </a:xfrm>
          <a:prstGeom prst="rect">
            <a:avLst/>
          </a:prstGeom>
          <a:noFill/>
        </p:spPr>
        <p:txBody>
          <a:bodyPr wrap="square" lIns="0" tIns="0" rIns="0" bIns="0" anchor="ctr">
            <a:spAutoFit/>
          </a:bodyPr>
          <a:lstStyle/>
          <a:p>
            <a:pPr>
              <a:spcAft>
                <a:spcPts val="400"/>
              </a:spcAft>
            </a:pPr>
            <a:r>
              <a:rPr sz="1200" b="0">
                <a:solidFill>
                  <a:srgbClr val="585254"/>
                </a:solidFill>
                <a:latin typeface="Arial"/>
              </a:rPr>
              <a:t>victims in the census (placeholder, to be updated)</a:t>
            </a:r>
          </a:p>
        </p:txBody>
      </p:sp>
      <p:pic>
        <p:nvPicPr>
          <p:cNvPr id="21" name="Picture 20" descr="image.png"/>
          <p:cNvPicPr>
            <a:picLocks noChangeAspect="1"/>
          </p:cNvPicPr>
          <p:nvPr/>
        </p:nvPicPr>
        <p:blipFill>
          <a:blip r:embed="rId4"/>
          <a:stretch>
            <a:fillRect/>
          </a:stretch>
        </p:blipFill>
        <p:spPr>
          <a:xfrm>
            <a:off x="8851392" y="155448"/>
            <a:ext cx="2834640" cy="811987"/>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9"/>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20"/>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1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animBg="1"/>
      <p:bldP spid="19" grpId="0"/>
      <p:bldP spid="20"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5BDC87A-3845-39DA-776A-53EFFC344CCA}"/>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F1C9C72B-CD9D-C84D-704F-6A42CAA677E5}"/>
              </a:ext>
            </a:extLst>
          </p:cNvPr>
          <p:cNvSpPr txBox="1"/>
          <p:nvPr/>
        </p:nvSpPr>
        <p:spPr>
          <a:xfrm>
            <a:off x="502920" y="320040"/>
            <a:ext cx="10972800" cy="230832"/>
          </a:xfrm>
          <a:prstGeom prst="rect">
            <a:avLst/>
          </a:prstGeom>
          <a:noFill/>
        </p:spPr>
        <p:txBody>
          <a:bodyPr wrap="square" lIns="0" tIns="0" rIns="0" bIns="0">
            <a:spAutoFit/>
          </a:bodyPr>
          <a:lstStyle/>
          <a:p>
            <a:pPr>
              <a:spcAft>
                <a:spcPts val="200"/>
              </a:spcAft>
            </a:pPr>
            <a:r>
              <a:rPr lang="es-ES" sz="1500" b="1" dirty="0">
                <a:solidFill>
                  <a:srgbClr val="73A89A"/>
                </a:solidFill>
                <a:latin typeface="Arial"/>
              </a:rPr>
              <a:t>PD CONFERENCE 2026 - PRAGUE</a:t>
            </a:r>
            <a:endParaRPr sz="1500" b="1" dirty="0">
              <a:solidFill>
                <a:srgbClr val="73A89A"/>
              </a:solidFill>
              <a:latin typeface="Arial"/>
            </a:endParaRPr>
          </a:p>
        </p:txBody>
      </p:sp>
      <p:pic>
        <p:nvPicPr>
          <p:cNvPr id="3" name="Picture 2" descr="ministry-bn.png">
            <a:extLst>
              <a:ext uri="{FF2B5EF4-FFF2-40B4-BE49-F238E27FC236}">
                <a16:creationId xmlns:a16="http://schemas.microsoft.com/office/drawing/2014/main" id="{86DED2B8-0ED2-33FF-C6F5-DA155C9B64D0}"/>
              </a:ext>
            </a:extLst>
          </p:cNvPr>
          <p:cNvPicPr>
            <a:picLocks noChangeAspect="1"/>
          </p:cNvPicPr>
          <p:nvPr/>
        </p:nvPicPr>
        <p:blipFill>
          <a:blip r:embed="rId3"/>
          <a:stretch>
            <a:fillRect/>
          </a:stretch>
        </p:blipFill>
        <p:spPr>
          <a:xfrm>
            <a:off x="502920" y="804672"/>
            <a:ext cx="3474720" cy="994080"/>
          </a:xfrm>
          <a:prstGeom prst="rect">
            <a:avLst/>
          </a:prstGeom>
        </p:spPr>
      </p:pic>
      <p:sp>
        <p:nvSpPr>
          <p:cNvPr id="4" name="Rectangle 3">
            <a:extLst>
              <a:ext uri="{FF2B5EF4-FFF2-40B4-BE49-F238E27FC236}">
                <a16:creationId xmlns:a16="http://schemas.microsoft.com/office/drawing/2014/main" id="{81086FC2-973C-241F-491E-F01F716DA994}"/>
              </a:ext>
            </a:extLst>
          </p:cNvPr>
          <p:cNvSpPr/>
          <p:nvPr/>
        </p:nvSpPr>
        <p:spPr>
          <a:xfrm>
            <a:off x="502920" y="2157984"/>
            <a:ext cx="502920" cy="50292"/>
          </a:xfrm>
          <a:prstGeom prst="rect">
            <a:avLst/>
          </a:prstGeom>
          <a:solidFill>
            <a:srgbClr val="73A89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8" name="Rectangle 7">
            <a:extLst>
              <a:ext uri="{FF2B5EF4-FFF2-40B4-BE49-F238E27FC236}">
                <a16:creationId xmlns:a16="http://schemas.microsoft.com/office/drawing/2014/main" id="{550AFD3B-FB9B-85DD-376F-EACAAB43F56D}"/>
              </a:ext>
            </a:extLst>
          </p:cNvPr>
          <p:cNvSpPr/>
          <p:nvPr/>
        </p:nvSpPr>
        <p:spPr>
          <a:xfrm>
            <a:off x="1434164" y="2221752"/>
            <a:ext cx="10579100" cy="4082796"/>
          </a:xfrm>
          <a:prstGeom prst="rect">
            <a:avLst/>
          </a:prstGeom>
          <a:solidFill>
            <a:srgbClr val="EEF5F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7" name="TextBox 6">
            <a:extLst>
              <a:ext uri="{FF2B5EF4-FFF2-40B4-BE49-F238E27FC236}">
                <a16:creationId xmlns:a16="http://schemas.microsoft.com/office/drawing/2014/main" id="{A7DD4F50-9F93-FFB2-0D1F-00EBF4006AEB}"/>
              </a:ext>
            </a:extLst>
          </p:cNvPr>
          <p:cNvSpPr txBox="1"/>
          <p:nvPr/>
        </p:nvSpPr>
        <p:spPr>
          <a:xfrm>
            <a:off x="6801184" y="5240506"/>
            <a:ext cx="5212080" cy="1000274"/>
          </a:xfrm>
          <a:prstGeom prst="rect">
            <a:avLst/>
          </a:prstGeom>
          <a:noFill/>
        </p:spPr>
        <p:txBody>
          <a:bodyPr wrap="square" lIns="0" tIns="0" rIns="0" bIns="0">
            <a:spAutoFit/>
          </a:bodyPr>
          <a:lstStyle/>
          <a:p>
            <a:pPr algn="ctr">
              <a:spcAft>
                <a:spcPts val="200"/>
              </a:spcAft>
            </a:pPr>
            <a:r>
              <a:rPr lang="es-ES" sz="2000" b="1" dirty="0">
                <a:solidFill>
                  <a:srgbClr val="585254"/>
                </a:solidFill>
                <a:latin typeface="Arial"/>
              </a:rPr>
              <a:t>Jaime del Rey </a:t>
            </a:r>
          </a:p>
          <a:p>
            <a:pPr algn="ctr">
              <a:spcAft>
                <a:spcPts val="200"/>
              </a:spcAft>
            </a:pPr>
            <a:endParaRPr lang="es-ES" sz="800" b="1" dirty="0">
              <a:solidFill>
                <a:srgbClr val="585254"/>
              </a:solidFill>
              <a:latin typeface="Arial"/>
            </a:endParaRPr>
          </a:p>
          <a:p>
            <a:pPr algn="ctr">
              <a:spcAft>
                <a:spcPts val="200"/>
              </a:spcAft>
            </a:pPr>
            <a:r>
              <a:rPr lang="en-US" sz="1600" b="1" dirty="0">
                <a:solidFill>
                  <a:srgbClr val="585254"/>
                </a:solidFill>
                <a:latin typeface="Arial"/>
              </a:rPr>
              <a:t>State Secretariat for Democratic </a:t>
            </a:r>
          </a:p>
          <a:p>
            <a:pPr algn="ctr">
              <a:spcAft>
                <a:spcPts val="200"/>
              </a:spcAft>
            </a:pPr>
            <a:r>
              <a:rPr lang="en-US" sz="1600" b="1" dirty="0">
                <a:solidFill>
                  <a:srgbClr val="585254"/>
                </a:solidFill>
                <a:latin typeface="Arial"/>
              </a:rPr>
              <a:t>Ministry of Territorial Policy and Democratic Memory</a:t>
            </a:r>
            <a:endParaRPr sz="1600" b="1" dirty="0">
              <a:solidFill>
                <a:srgbClr val="585254"/>
              </a:solidFill>
              <a:latin typeface="Arial"/>
            </a:endParaRPr>
          </a:p>
        </p:txBody>
      </p:sp>
      <p:sp>
        <p:nvSpPr>
          <p:cNvPr id="5" name="TextBox 4">
            <a:extLst>
              <a:ext uri="{FF2B5EF4-FFF2-40B4-BE49-F238E27FC236}">
                <a16:creationId xmlns:a16="http://schemas.microsoft.com/office/drawing/2014/main" id="{76F056D7-5AB7-6768-99C6-D66CD8D659BB}"/>
              </a:ext>
            </a:extLst>
          </p:cNvPr>
          <p:cNvSpPr txBox="1"/>
          <p:nvPr/>
        </p:nvSpPr>
        <p:spPr>
          <a:xfrm>
            <a:off x="4487779" y="3651570"/>
            <a:ext cx="5349240" cy="738664"/>
          </a:xfrm>
          <a:prstGeom prst="rect">
            <a:avLst/>
          </a:prstGeom>
          <a:noFill/>
        </p:spPr>
        <p:txBody>
          <a:bodyPr wrap="square" lIns="0" tIns="0" rIns="0" bIns="0">
            <a:spAutoFit/>
          </a:bodyPr>
          <a:lstStyle/>
          <a:p>
            <a:pPr>
              <a:spcAft>
                <a:spcPts val="200"/>
              </a:spcAft>
            </a:pPr>
            <a:r>
              <a:rPr lang="es-ES" sz="4800" dirty="0" err="1">
                <a:solidFill>
                  <a:srgbClr val="251F21"/>
                </a:solidFill>
                <a:latin typeface="Arial" panose="020B0604020202020204" pitchFamily="34" charset="0"/>
                <a:cs typeface="Arial" panose="020B0604020202020204" pitchFamily="34" charset="0"/>
              </a:rPr>
              <a:t>Thank</a:t>
            </a:r>
            <a:r>
              <a:rPr lang="es-ES" sz="4800" dirty="0">
                <a:solidFill>
                  <a:srgbClr val="251F21"/>
                </a:solidFill>
                <a:latin typeface="Arial" panose="020B0604020202020204" pitchFamily="34" charset="0"/>
                <a:cs typeface="Arial" panose="020B0604020202020204" pitchFamily="34" charset="0"/>
              </a:rPr>
              <a:t> </a:t>
            </a:r>
            <a:r>
              <a:rPr lang="es-ES" sz="4800" dirty="0" err="1">
                <a:solidFill>
                  <a:srgbClr val="251F21"/>
                </a:solidFill>
                <a:latin typeface="Arial" panose="020B0604020202020204" pitchFamily="34" charset="0"/>
                <a:cs typeface="Arial" panose="020B0604020202020204" pitchFamily="34" charset="0"/>
              </a:rPr>
              <a:t>you</a:t>
            </a:r>
            <a:r>
              <a:rPr lang="es-ES" sz="4800" dirty="0">
                <a:solidFill>
                  <a:srgbClr val="251F21"/>
                </a:solidFill>
                <a:latin typeface="Arial" panose="020B0604020202020204" pitchFamily="34" charset="0"/>
                <a:cs typeface="Arial" panose="020B0604020202020204" pitchFamily="34" charset="0"/>
              </a:rPr>
              <a:t> !</a:t>
            </a:r>
            <a:endParaRPr sz="4800" dirty="0">
              <a:solidFill>
                <a:srgbClr val="251F21"/>
              </a:solidFill>
              <a:latin typeface="Arial" panose="020B0604020202020204" pitchFamily="34" charset="0"/>
              <a:cs typeface="Arial" panose="020B0604020202020204" pitchFamily="34" charset="0"/>
            </a:endParaRPr>
          </a:p>
        </p:txBody>
      </p:sp>
      <p:sp>
        <p:nvSpPr>
          <p:cNvPr id="12" name="Rectangle 11">
            <a:extLst>
              <a:ext uri="{FF2B5EF4-FFF2-40B4-BE49-F238E27FC236}">
                <a16:creationId xmlns:a16="http://schemas.microsoft.com/office/drawing/2014/main" id="{86A5B47A-53AF-FCD7-4118-DAB34BEC5E0E}"/>
              </a:ext>
            </a:extLst>
          </p:cNvPr>
          <p:cNvSpPr/>
          <p:nvPr/>
        </p:nvSpPr>
        <p:spPr>
          <a:xfrm>
            <a:off x="502920" y="6428232"/>
            <a:ext cx="11155680" cy="9144"/>
          </a:xfrm>
          <a:prstGeom prst="rect">
            <a:avLst/>
          </a:prstGeom>
          <a:solidFill>
            <a:srgbClr val="E8E6E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Tree>
    <p:extLst>
      <p:ext uri="{BB962C8B-B14F-4D97-AF65-F5344CB8AC3E}">
        <p14:creationId xmlns:p14="http://schemas.microsoft.com/office/powerpoint/2010/main" val="1637896670"/>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Tema de Offic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Metadata/LabelInfo.xml><?xml version="1.0" encoding="utf-8"?>
<clbl:labelList xmlns:clbl="http://schemas.microsoft.com/office/2020/mipLabelMetadata">
  <clbl:label id="{d2107bcb-31fc-4216-b9d2-0191614b8874}" enabled="1" method="Standard" siteId="{24e38255-2c42-4538-999c-5fd53e8456d2}" contentBits="0" removed="0"/>
</clbl:labelList>
</file>

<file path=docProps/app.xml><?xml version="1.0" encoding="utf-8"?>
<Properties xmlns="http://schemas.openxmlformats.org/officeDocument/2006/extended-properties" xmlns:vt="http://schemas.openxmlformats.org/officeDocument/2006/docPropsVTypes">
  <TotalTime>428</TotalTime>
  <Words>4255</Words>
  <Application>Microsoft Office PowerPoint</Application>
  <PresentationFormat>Panorámica</PresentationFormat>
  <Paragraphs>342</Paragraphs>
  <Slides>16</Slides>
  <Notes>11</Notes>
  <HiddenSlides>0</HiddenSlides>
  <MMClips>0</MMClips>
  <ScaleCrop>false</ScaleCrop>
  <HeadingPairs>
    <vt:vector size="6" baseType="variant">
      <vt:variant>
        <vt:lpstr>Fuentes usadas</vt:lpstr>
      </vt:variant>
      <vt:variant>
        <vt:i4>3</vt:i4>
      </vt:variant>
      <vt:variant>
        <vt:lpstr>Tema</vt:lpstr>
      </vt:variant>
      <vt:variant>
        <vt:i4>1</vt:i4>
      </vt:variant>
      <vt:variant>
        <vt:lpstr>Títulos de diapositiva</vt:lpstr>
      </vt:variant>
      <vt:variant>
        <vt:i4>16</vt:i4>
      </vt:variant>
    </vt:vector>
  </HeadingPairs>
  <TitlesOfParts>
    <vt:vector size="20" baseType="lpstr">
      <vt:lpstr>Arial</vt:lpstr>
      <vt:lpstr>Calibri</vt:lpstr>
      <vt:lpstr>Georgia</vt:lpstr>
      <vt:lpstr>Office Theme</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vector>
  </TitlesOfParts>
  <Manager/>
  <Company/>
  <LinksUpToDate>false</LinksUpToDate>
  <SharedDoc>false</SharedDoc>
  <HyperlinkBase/>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JAIME DEL REY GOMEZ-MORATA</dc:creator>
  <cp:keywords/>
  <dc:description>generated using python-pptx</dc:description>
  <cp:lastModifiedBy>JAIME DEL REY GOMEZ-MORATA</cp:lastModifiedBy>
  <cp:revision>17</cp:revision>
  <dcterms:created xsi:type="dcterms:W3CDTF">2013-01-27T09:14:16Z</dcterms:created>
  <dcterms:modified xsi:type="dcterms:W3CDTF">2026-10-16T07:46:29Z</dcterms:modified>
  <cp:category/>
</cp:coreProperties>
</file>