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cbbe564c0b04c7f" /><Relationship Type="http://schemas.openxmlformats.org/officeDocument/2006/relationships/extended-properties" Target="/docProps/app.xml" Id="Ra409572e59c04290" /><Relationship Type="http://schemas.openxmlformats.org/officeDocument/2006/relationships/officeDocument" Target="/ppt/presentation.xml" Id="Ra9ba9bde261e4464" /></Relationships>
</file>

<file path=ppt/presentation.xml><?xml version="1.0" encoding="utf-8"?>
<p:presentation xmlns:p="http://schemas.openxmlformats.org/presentationml/2006/main">
  <p:sldMasterIdLst>
    <p:sldMasterId xmlns:r="http://schemas.openxmlformats.org/officeDocument/2006/relationships" id="2147483648" r:id="R6e486dee37594353"/>
  </p:sldMasterIdLst>
  <p:notesMasterIdLst>
    <p:notesMasterId xmlns:r="http://schemas.openxmlformats.org/officeDocument/2006/relationships" r:id="R8911928c1d3340f8"/>
  </p:notesMasterIdLst>
  <p:sldIdLst>
    <p:sldId xmlns:r="http://schemas.openxmlformats.org/officeDocument/2006/relationships" id="256" r:id="Rfa76f9cad3904f85"/>
    <p:sldId xmlns:r="http://schemas.openxmlformats.org/officeDocument/2006/relationships" id="257" r:id="R0d72147fac764f29"/>
    <p:sldId xmlns:r="http://schemas.openxmlformats.org/officeDocument/2006/relationships" id="258" r:id="Re181d1cf4af0495c"/>
    <p:sldId xmlns:r="http://schemas.openxmlformats.org/officeDocument/2006/relationships" id="259" r:id="R1fda0df2d7cd465a"/>
    <p:sldId xmlns:r="http://schemas.openxmlformats.org/officeDocument/2006/relationships" id="260" r:id="Rd195f4f990f14fe5"/>
    <p:sldId xmlns:r="http://schemas.openxmlformats.org/officeDocument/2006/relationships" id="261" r:id="R445edd921c964a85"/>
    <p:sldId xmlns:r="http://schemas.openxmlformats.org/officeDocument/2006/relationships" id="262" r:id="R216891dafb564462"/>
    <p:sldId xmlns:r="http://schemas.openxmlformats.org/officeDocument/2006/relationships" id="263" r:id="Rb72e39344aee4080"/>
    <p:sldId xmlns:r="http://schemas.openxmlformats.org/officeDocument/2006/relationships" id="264" r:id="Ra82f589c9edf4767"/>
    <p:sldId xmlns:r="http://schemas.openxmlformats.org/officeDocument/2006/relationships" id="265" r:id="Rea4d0433fbdd4c57"/>
    <p:sldId xmlns:r="http://schemas.openxmlformats.org/officeDocument/2006/relationships" id="266" r:id="R0e66905d555e4cae"/>
    <p:sldId xmlns:r="http://schemas.openxmlformats.org/officeDocument/2006/relationships" id="267" r:id="Raf3889b056e549bb"/>
    <p:sldId xmlns:r="http://schemas.openxmlformats.org/officeDocument/2006/relationships" id="268" r:id="R32fb1d47f0504cf8"/>
    <p:sldId xmlns:r="http://schemas.openxmlformats.org/officeDocument/2006/relationships" id="269" r:id="Rb275928481c5480e"/>
    <p:sldId xmlns:r="http://schemas.openxmlformats.org/officeDocument/2006/relationships" id="270" r:id="R560bcdaa456840a2"/>
    <p:sldId xmlns:r="http://schemas.openxmlformats.org/officeDocument/2006/relationships" id="271" r:id="R348ad718a50a45f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08f0ff430c6443d" /><Relationship Type="http://schemas.openxmlformats.org/officeDocument/2006/relationships/slideMaster" Target="/ppt/slideMasters/slideMaster1.xml" Id="R6e486dee37594353" /><Relationship Type="http://schemas.openxmlformats.org/officeDocument/2006/relationships/notesMaster" Target="/ppt/notesMasters/notesMaster1.xml" Id="R8911928c1d3340f8" /><Relationship Type="http://schemas.openxmlformats.org/officeDocument/2006/relationships/presProps" Target="/ppt/presProps.xml" Id="R0a6342f243264ac1" /><Relationship Type="http://schemas.openxmlformats.org/officeDocument/2006/relationships/tableStyles" Target="/ppt/tableStyles.xml" Id="Rd004f7b559094353" /><Relationship Type="http://schemas.openxmlformats.org/officeDocument/2006/relationships/slide" Target="/ppt/slides/slide1.xml" Id="Rfa76f9cad3904f85" /><Relationship Type="http://schemas.openxmlformats.org/officeDocument/2006/relationships/slide" Target="/ppt/slides/slide2.xml" Id="R0d72147fac764f29" /><Relationship Type="http://schemas.openxmlformats.org/officeDocument/2006/relationships/slide" Target="/ppt/slides/slide3.xml" Id="Re181d1cf4af0495c" /><Relationship Type="http://schemas.openxmlformats.org/officeDocument/2006/relationships/slide" Target="/ppt/slides/slide4.xml" Id="R1fda0df2d7cd465a" /><Relationship Type="http://schemas.openxmlformats.org/officeDocument/2006/relationships/slide" Target="/ppt/slides/slide5.xml" Id="Rd195f4f990f14fe5" /><Relationship Type="http://schemas.openxmlformats.org/officeDocument/2006/relationships/slide" Target="/ppt/slides/slide6.xml" Id="R445edd921c964a85" /><Relationship Type="http://schemas.openxmlformats.org/officeDocument/2006/relationships/slide" Target="/ppt/slides/slide7.xml" Id="R216891dafb564462" /><Relationship Type="http://schemas.openxmlformats.org/officeDocument/2006/relationships/slide" Target="/ppt/slides/slide8.xml" Id="Rb72e39344aee4080" /><Relationship Type="http://schemas.openxmlformats.org/officeDocument/2006/relationships/slide" Target="/ppt/slides/slide9.xml" Id="Ra82f589c9edf4767" /><Relationship Type="http://schemas.openxmlformats.org/officeDocument/2006/relationships/slide" Target="/ppt/slides/slide10.xml" Id="Rea4d0433fbdd4c57" /><Relationship Type="http://schemas.openxmlformats.org/officeDocument/2006/relationships/slide" Target="/ppt/slides/slide11.xml" Id="R0e66905d555e4cae" /><Relationship Type="http://schemas.openxmlformats.org/officeDocument/2006/relationships/slide" Target="/ppt/slides/slide12.xml" Id="Raf3889b056e549bb" /><Relationship Type="http://schemas.openxmlformats.org/officeDocument/2006/relationships/slide" Target="/ppt/slides/slide13.xml" Id="R32fb1d47f0504cf8" /><Relationship Type="http://schemas.openxmlformats.org/officeDocument/2006/relationships/slide" Target="/ppt/slides/slide14.xml" Id="Rb275928481c5480e" /><Relationship Type="http://schemas.openxmlformats.org/officeDocument/2006/relationships/slide" Target="/ppt/slides/slide15.xml" Id="R560bcdaa456840a2" /><Relationship Type="http://schemas.openxmlformats.org/officeDocument/2006/relationships/slide" Target="/ppt/slides/slide16.xml" Id="R348ad718a50a45f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88a1d45d3042c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3e6fccc54f4a55" /><Relationship Type="http://schemas.openxmlformats.org/officeDocument/2006/relationships/notesMaster" Target="/ppt/notesMasters/notesMaster1.xml" Id="R0e476fc78834458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b8a93fcbb74da5" /><Relationship Type="http://schemas.openxmlformats.org/officeDocument/2006/relationships/notesMaster" Target="/ppt/notesMasters/notesMaster1.xml" Id="R29b0a52da48644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fa8d0b714b49b9" /><Relationship Type="http://schemas.openxmlformats.org/officeDocument/2006/relationships/notesMaster" Target="/ppt/notesMasters/notesMaster1.xml" Id="R0a6333d9dced4c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489b929d5c84a2d" /><Relationship Type="http://schemas.openxmlformats.org/officeDocument/2006/relationships/notesMaster" Target="/ppt/notesMasters/notesMaster1.xml" Id="Rb5bfa5ac5a7349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b96e428217a4560" /><Relationship Type="http://schemas.openxmlformats.org/officeDocument/2006/relationships/notesMaster" Target="/ppt/notesMasters/notesMaster1.xml" Id="R9572a019bfbb4048" /></Relationships>
</file>

<file path=ppt/notesSlides/_rels/notesSlide6.xml.rels>&#65279;<?xml version="1.0" encoding="utf-8"?><Relationships xmlns="http://schemas.openxmlformats.org/package/2006/relationships"><Relationship Type="http://schemas.openxmlformats.org/officeDocument/2006/relationships/slide" Target="/ppt/slides/slide6.xml" Id="R661d50d6b7104f21" /><Relationship Type="http://schemas.openxmlformats.org/officeDocument/2006/relationships/notesMaster" Target="/ppt/notesMasters/notesMaster1.xml" Id="Rc9fa5980aeb54c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37af4551f241e0" /><Relationship Type="http://schemas.openxmlformats.org/officeDocument/2006/relationships/notesMaster" Target="/ppt/notesMasters/notesMaster1.xml" Id="R6f3b4addeea742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1b14ac6a9241fe" /><Relationship Type="http://schemas.openxmlformats.org/officeDocument/2006/relationships/notesMaster" Target="/ppt/notesMasters/notesMaster1.xml" Id="R64f51d780d484aae"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2d3aa3a36449b9" /><Relationship Type="http://schemas.openxmlformats.org/officeDocument/2006/relationships/notesMaster" Target="/ppt/notesMasters/notesMaster1.xml" Id="Ra9688f562bdf40b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ea0eb8492b48a1" /><Relationship Type="http://schemas.openxmlformats.org/officeDocument/2006/relationships/notesMaster" Target="/ppt/notesMasters/notesMaster1.xml" Id="R800501032fb14f0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d29cd7e38124f94" /><Relationship Type="http://schemas.openxmlformats.org/officeDocument/2006/relationships/notesMaster" Target="/ppt/notesMasters/notesMaster1.xml" Id="R32c2f15e0e03482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e1b334340f40ab" /><Relationship Type="http://schemas.openxmlformats.org/officeDocument/2006/relationships/notesMaster" Target="/ppt/notesMasters/notesMaster1.xml" Id="R725abf081fe841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466c7ccb2724f5a" /><Relationship Type="http://schemas.openxmlformats.org/officeDocument/2006/relationships/notesMaster" Target="/ppt/notesMasters/notesMaster1.xml" Id="Rbf3eb9663c304a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a4f3e367a9842fe" /><Relationship Type="http://schemas.openxmlformats.org/officeDocument/2006/relationships/notesMaster" Target="/ppt/notesMasters/notesMaster1.xml" Id="R875f73906f6a481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1acb336fb234036" /><Relationship Type="http://schemas.openxmlformats.org/officeDocument/2006/relationships/notesMaster" Target="/ppt/notesMasters/notesMaster1.xml" Id="R3ea54fdccf6f4b1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f2e31d1e6640e7" /><Relationship Type="http://schemas.openxmlformats.org/officeDocument/2006/relationships/notesMaster" Target="/ppt/notesMasters/notesMaster1.xml" Id="Rca551a3b60574e5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 Scientific Recognition Architecture Operational Specification — Version 1.0</a:t>
            </a:r>
          </a:p>
          <a:p xmlns:a="http://schemas.openxmlformats.org/drawingml/2006/main">
            <a:r>
              <a:t>Suggested timing 00:00–00:56 (56 seconds)</a:t>
            </a:r>
          </a:p>
          <a:p xmlns:a="http://schemas.openxmlformats.org/drawingml/2006/main">
            <a:r>
              <a:t/>
            </a:r>
          </a:p>
          <a:p xmlns:a="http://schemas.openxmlformats.org/drawingml/2006/main">
            <a:r>
              <a:t>This presentation introduces a research architecture that we are putting into practice. Our criticism of scientific organisation has a constructive consequence. We are developing an explicit way to investigate complex environmental processes when the available explanations remain immature. The operational specification is already published. The larger book remains unfinished, with a substantial draft. Today I present the published version and its applications. The Laboratory of Military Ecotones uses this approach in developing the theory of military ecotones. It also informs our work with artificial intelligence and the organisation of two laboratories. The purpose is concrete: keep the empirical object visible as questions, relationships and explanations change. A conference overview will introduce this contribution collectively. This full presentation records the approach and gives a route to its published operational provisions.</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 The object develops before the explanation</a:t>
            </a:r>
          </a:p>
          <a:p xmlns:a="http://schemas.openxmlformats.org/drawingml/2006/main">
            <a:r>
              <a:t>Suggested timing 00:56–01:52 (56 seconds)</a:t>
            </a:r>
          </a:p>
          <a:p xmlns:a="http://schemas.openxmlformats.org/drawingml/2006/main">
            <a:r>
              <a:t/>
            </a:r>
          </a:p>
          <a:p xmlns:a="http://schemas.openxmlformats.org/drawingml/2006/main">
            <a:r>
              <a:t>The problem begins with a mismatch between the development of an empirical process and the organisation of its investigation. War changes a territory. Materials move, previous activities stop, infrastructure fails, and new relationships emerge. Researchers may possess precise measurements of particular components while lacking an adequate account of their combined development. Dividing the work among disciplines does not automatically repair that gap. Nor does completing a funded project. A project can finish while the process continues and the important questions remain unanswered. Our specification addresses objects of this kind. It asks how investigation can continue before a sufficiently mature explanatory theory becomes available. The practical failure we want to prevent is reduction of the object to whatever an existing discipline, dataset or administrative programme already knows how to handle.</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§§1–3</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 Scientific Recognition</a:t>
            </a:r>
          </a:p>
          <a:p xmlns:a="http://schemas.openxmlformats.org/drawingml/2006/main">
            <a:r>
              <a:t>Suggested timing 01:52–02:46 (54 seconds)</a:t>
            </a:r>
          </a:p>
          <a:p xmlns:a="http://schemas.openxmlformats.org/drawingml/2006/main">
            <a:r>
              <a:t/>
            </a:r>
          </a:p>
          <a:p xmlns:a="http://schemas.openxmlformats.org/drawingml/2006/main">
            <a:r>
              <a:t>Scientific Recognition has a specific meaning here. It means progressively making the investigated object scientifically recognisable. It includes recognising what belongs to the process, where its boundaries lie, which relationships matter, and what remains uncertain. The term does not mean prestige, citation counts or professional recognition of researchers. It also does not mean accumulating a larger collection of data without organising their relationships. The pre-theoretical domain contains existing theories, practical experience and competing hypotheses. What it lacks is a sufficiently mature explanation of this developing object. We therefore retain theories as resources while refusing to let one of them define in advance everything that can be observed. Explanation develops through recognition and returns to the object for further verification. Recognition continues throughout that work.</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§§4.1–4.2, 4.9</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 Object priority and explanatory control</a:t>
            </a:r>
          </a:p>
          <a:p xmlns:a="http://schemas.openxmlformats.org/drawingml/2006/main">
            <a:r>
              <a:t>Suggested timing 02:46–03:40 (54 seconds)</a:t>
            </a:r>
          </a:p>
          <a:p xmlns:a="http://schemas.openxmlformats.org/drawingml/2006/main">
            <a:r>
              <a:t/>
            </a:r>
          </a:p>
          <a:p xmlns:a="http://schemas.openxmlformats.org/drawingml/2006/main">
            <a:r>
              <a:t>The specification establishes object priority. Research organisation must follow the developing empirical object, including changes that exceed the original questions. Disciplinary expertise remains essential. A chemist should not abandon chemistry, and a hydrologist should not abandon hydrology. Their results must nevertheless enter a common investigation of the same process. No discipline acquires automatic explanatory priority. Neither does an explanation gain priority because someone proposed it first, because a prestigious institution supports it, or because funding follows it. These are operational rules with consequences for participation and decision making. They do not declare every hypothesis equally credible. An explanatory possibility must correspond to the recognised empirical object. When that correspondence fails, the project must revise or reject it. Our own theory is subject to that requirement.</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§§3.1, 3.5, 6.5</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5. The operational sequence</a:t>
            </a:r>
          </a:p>
          <a:p xmlns:a="http://schemas.openxmlformats.org/drawingml/2006/main">
            <a:r>
              <a:t>Suggested timing 03:40–04:36 (56 seconds)</a:t>
            </a:r>
          </a:p>
          <a:p xmlns:a="http://schemas.openxmlformats.org/drawingml/2006/main">
            <a:r>
              <a:t/>
            </a:r>
          </a:p>
          <a:p xmlns:a="http://schemas.openxmlformats.org/drawingml/2006/main">
            <a:r>
              <a:t>The architecture specifies a continuing sequence of operations. Observations enter a domain where explanation remains incomplete. Scientific Recognition organises this material and makes uncertainty explicit. Scientific Navigation determines what the investigation should do next. Recognised relationships develop into a relational field. That field supports recognition of process morphology: the organisation of the process through space, time and interacting components. Empirically grounded explanatory possibilities develop within it. A scientific explanation becomes justified when recognition sufficiently supports it, and the explanation returns to the object for verification. The table groups these operations for presentation. It does not replace the numbered specification or turn the process into a one-way pipeline. New observations may change the boundaries, overturn a relationship or reopen an explanation. The architecture preserves the continuity needed to handle those changes.</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§5. Grouped presentation of the operational sequence.</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6. Scientific Navigation and the research record</a:t>
            </a:r>
          </a:p>
          <a:p xmlns:a="http://schemas.openxmlformats.org/drawingml/2006/main">
            <a:r>
              <a:t>Suggested timing 04:36–05:33 (57 seconds)</a:t>
            </a:r>
          </a:p>
          <a:p xmlns:a="http://schemas.openxmlformats.org/drawingml/2006/main">
            <a:r>
              <a:t/>
            </a:r>
          </a:p>
          <a:p xmlns:a="http://schemas.openxmlformats.org/drawingml/2006/main">
            <a:r>
              <a:t>Scientific Navigation means deciding the next direction of investigation in response to the current state of recognition. The reason for changing direction must remain inspectable. An observation therefore retains its source and, where available, its location, time and methodological context. A proposed relationship distinguishes association from causal inference. Contradictions remain visible until the investigation resolves them. Missing information remains missing. It cannot silently become evidence that a process did not occur. Changes in uncertainty also become research information. A study may eliminate one uncertainty while exposing a more consequential one. The project record preserves changes in the object, questions and explanations, including abandoned directions and negative or inconclusive results. This record makes later reasoning possible. It also prevents a polished final account from erasing the route through which the investigation actually developed.</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§§6.1–6.4, 9</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7. Participation and operational readiness</a:t>
            </a:r>
          </a:p>
          <a:p xmlns:a="http://schemas.openxmlformats.org/drawingml/2006/main">
            <a:r>
              <a:t>Suggested timing 05:33–06:32 (59 seconds)</a:t>
            </a:r>
          </a:p>
          <a:p xmlns:a="http://schemas.openxmlformats.org/drawingml/2006/main">
            <a:r>
              <a:t/>
            </a:r>
          </a:p>
          <a:p xmlns:a="http://schemas.openxmlformats.org/drawingml/2006/main">
            <a:r>
              <a:t>Participation requires more than a disciplinary qualification. The specification requires acceptance of the common cognitive architecture before entering a project conducted under it. That acceptance does not require agreement with a particular scientific explanation. Researchers may disagree while sharing rules for observation, uncertainty and revision. Training must demonstrate operations. Can a participant distinguish an observation from an inferred relationship? Can that participant preserve uncertainty without disguising it as a conclusion? Can a changed empirical object produce a changed interpretation? Repeating the vocabulary is insufficient. Operational readiness depends on reproducible performance. Integration also occurs continuously. A disciplinary team cannot simply deliver its report at the end and assume that someone else will reconstruct the whole object. The contribution must state what it adds to Scientific Recognition and enter the common relational field while the investigation proceeds.</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§§7.1, 7.4, 8</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8. Version control and operational review</a:t>
            </a:r>
          </a:p>
          <a:p xmlns:a="http://schemas.openxmlformats.org/drawingml/2006/main">
            <a:r>
              <a:t>Suggested timing 06:32–07:27 (55 seconds)</a:t>
            </a:r>
          </a:p>
          <a:p xmlns:a="http://schemas.openxmlformats.org/drawingml/2006/main">
            <a:r>
              <a:t/>
            </a:r>
          </a:p>
          <a:p xmlns:a="http://schemas.openxmlformats.org/drawingml/2006/main">
            <a:r>
              <a:t>Version control protects traceability. A project identifies the specification version it accepts at entry and does not silently change that version during its operation. Difficulties and deviations are recorded. Experience can support a subsequent version, while earlier versions remain identifiable. A newer version is not automatically superior. Specialised specifications identify their general source and make departures explicit. Authorised language implementations preserve the numbered operational meaning. Operational review then examines whether practice corresponds to the applicable provisions. It distinguishes demonstrated or partial implementation, contradiction, insufficient evidence and non-applicability. This is an audit of research organisation. Compliance alone cannot establish scientific truth. A justified deviation may teach us more than formal obedience. If the architecture obstructs recognition, it must change. Preserving the architecture is never an independent scientific objective.</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§§11–16</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9. Application to the theory of military ecotones</a:t>
            </a:r>
          </a:p>
          <a:p xmlns:a="http://schemas.openxmlformats.org/drawingml/2006/main">
            <a:r>
              <a:t>Suggested timing 07:27–08:27 (60 seconds)</a:t>
            </a:r>
          </a:p>
          <a:p xmlns:a="http://schemas.openxmlformats.org/drawingml/2006/main">
            <a:r>
              <a:t/>
            </a:r>
          </a:p>
          <a:p xmlns:a="http://schemas.openxmlformats.org/drawingml/2006/main">
            <a:r>
              <a:t>The theory of military ecotones provides a substantive application. It begins with war as a change in the operating regime of a territory. Peaceful functions can undergo functional inversion. A road, reservoir or agricultural field enters a different system of uses and pressures. Consequences can remain latent or become sensitive to later triggers. Boundaries depend on carriers and can change through time. Chemical contamination is important within this object, alongside interrupted maintenance, depopulation, altered land use and new exposure pathways. The published paradigm develops concepts for describing these relationships and trajectories. The Recognition Architecture provides the organisation within which that theory develops. We keep the distinction between the empirical object and the theory describing it. Protocols preserve the formation and rejection of concepts so that a later definition does not conceal the problems it was designed to solve.</a:t>
            </a:r>
          </a:p>
          <a:p xmlns:a="http://schemas.openxmlformats.org/drawingml/2006/main">
            <a:r>
              <a:t/>
            </a:r>
          </a:p>
          <a:p xmlns:a="http://schemas.openxmlformats.org/drawingml/2006/main">
            <a:r>
              <a:t>Sources</a:t>
            </a:r>
          </a:p>
          <a:p xmlns:a="http://schemas.openxmlformats.org/drawingml/2006/main">
            <a:r>
              <a:t>https://pollution-diseases-ojs.org/index.php/pd/article/view/92</a:t>
            </a:r>
          </a:p>
          <a:p xmlns:a="http://schemas.openxmlformats.org/drawingml/2006/main">
            <a:r>
              <a:t>https://pollution-diseases-ojs.org/index.php/pd/article/view/61</a:t>
            </a:r>
          </a:p>
          <a:p xmlns:a="http://schemas.openxmlformats.org/drawingml/2006/main">
            <a:r>
              <a:t>The Paradigm of the Military Ecotone / article 92</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10. Soil after war as a configurational object</a:t>
            </a:r>
          </a:p>
          <a:p xmlns:a="http://schemas.openxmlformats.org/drawingml/2006/main">
            <a:r>
              <a:t>Suggested timing 08:27–09:25 (58 seconds)</a:t>
            </a:r>
          </a:p>
          <a:p xmlns:a="http://schemas.openxmlformats.org/drawingml/2006/main">
            <a:r>
              <a:t/>
            </a:r>
          </a:p>
          <a:p xmlns:a="http://schemas.openxmlformats.org/drawingml/2006/main">
            <a:r>
              <a:t>The soil protocol makes the application more concrete. Soil becomes a component of a military ecotone through changes in the conditions of its functioning and development. Detecting a military chemical is one possible part of that change. The object also includes its pre-war history, destruction, new substances and energy, cessation of earlier impacts, and altered relations with water, biota and human activity. This configuration develops through time. The protocol proposes groups of indicators, research polygons and hypothesis–evidence relationships. Its intended result is an open dynamic profile rather than a final description detached from subsequent change. Standards, permissions and public perceptions remain separately identifiable layers. They cannot replace the actual state of the soil. Here the general architecture supports a specialised theoretical position and an empirical programme through which that position can face testing.</a:t>
            </a:r>
          </a:p>
          <a:p xmlns:a="http://schemas.openxmlformats.org/drawingml/2006/main">
            <a:r>
              <a:t/>
            </a:r>
          </a:p>
          <a:p xmlns:a="http://schemas.openxmlformats.org/drawingml/2006/main">
            <a:r>
              <a:t>Sources</a:t>
            </a:r>
          </a:p>
          <a:p xmlns:a="http://schemas.openxmlformats.org/drawingml/2006/main">
            <a:r>
              <a:t>https://pollution-diseases-ojs.org/index.php/pd/article/view/94</a:t>
            </a:r>
          </a:p>
          <a:p xmlns:a="http://schemas.openxmlformats.org/drawingml/2006/main">
            <a:r>
              <a:t>https://pollution-diseases-ojs.org/index.php/pd/article/view/61</a:t>
            </a:r>
          </a:p>
          <a:p xmlns:a="http://schemas.openxmlformats.org/drawingml/2006/main">
            <a:r>
              <a:t>Soil after War protocol / article 94</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11. Cognitive organisation of expert–AI research</a:t>
            </a:r>
          </a:p>
          <a:p xmlns:a="http://schemas.openxmlformats.org/drawingml/2006/main">
            <a:r>
              <a:t>Suggested timing 09:25–10:21 (56 seconds)</a:t>
            </a:r>
          </a:p>
          <a:p xmlns:a="http://schemas.openxmlformats.org/drawingml/2006/main">
            <a:r>
              <a:t/>
            </a:r>
          </a:p>
          <a:p xmlns:a="http://schemas.openxmlformats.org/drawingml/2006/main">
            <a:r>
              <a:t>Work with AI makes explicit cognitive organisation especially important. A system can produce coherent language without establishing that its relationships correspond to the object. Our approach therefore organises the work around research operations. AI assists comparison of heterogeneous records, reconstruction of possible relationships and generation of hypotheses. The record preserves sources, questions, changes in concepts and rejected alternatives. Derived material remains distinguishable from source information. The expert must evaluate what a claim actually establishes and identify the observation that could change it. This is the cognitive novelty we are developing: a shared, recorded process of recognition capable of continuing beyond a single exchange or document. It does not depend on a particular model. Its value depends on the research operations it supports and on subsequent contact with empirical evidence.</a:t>
            </a:r>
          </a:p>
          <a:p xmlns:a="http://schemas.openxmlformats.org/drawingml/2006/main">
            <a:r>
              <a:t/>
            </a:r>
          </a:p>
          <a:p xmlns:a="http://schemas.openxmlformats.org/drawingml/2006/main">
            <a:r>
              <a:t>Sources</a:t>
            </a:r>
          </a:p>
          <a:p xmlns:a="http://schemas.openxmlformats.org/drawingml/2006/main">
            <a:r>
              <a:t>https://pollution-diseases-ojs.org/index.php/pd/article/view/79</a:t>
            </a:r>
          </a:p>
          <a:p xmlns:a="http://schemas.openxmlformats.org/drawingml/2006/main">
            <a:r>
              <a:t>https://pollution-diseases-ojs.org/index.php/pd/article/view/73</a:t>
            </a:r>
          </a:p>
          <a:p xmlns:a="http://schemas.openxmlformats.org/drawingml/2006/main">
            <a:r>
              <a:t>https://pollution-diseases-ojs.org/index.php/pd/article/view/94</a:t>
            </a:r>
          </a:p>
          <a:p xmlns:a="http://schemas.openxmlformats.org/drawingml/2006/main">
            <a:r>
              <a:t>Articles 79, 73 and 94</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12. Two laboratories and a common research approach</a:t>
            </a:r>
          </a:p>
          <a:p xmlns:a="http://schemas.openxmlformats.org/drawingml/2006/main">
            <a:r>
              <a:t>Suggested timing 10:21–11:18 (57 seconds)</a:t>
            </a:r>
          </a:p>
          <a:p xmlns:a="http://schemas.openxmlformats.org/drawingml/2006/main">
            <a:r>
              <a:t/>
            </a:r>
          </a:p>
          <a:p xmlns:a="http://schemas.openxmlformats.org/drawingml/2006/main">
            <a:r>
              <a:t>Two laboratories give this approach an organisational form. The Laboratory of Military Ecotones concentrates on territories and environmental processes affected by military activity. Its functions include field observation, sampling, mapping and methodological development. The Laboratory of Information Systems preserves and organises complex information, including provenance, multilingual records and derived analysis. Their charters identify separate functions and describe cooperation. A joint project retains responsibilities rather than dissolving them into an undefined interdisciplinary team. Field observations can alter an information model. Information reconstruction can identify what a field team should test next. We organise their cooperation through the approach presented here. The charters establish an operational basis, while actual projects must demonstrate its implementation. Scientific conclusions remain accountable to evidence, including when the laboratory works for a sponsor with practical or commercial objectives.</a:t>
            </a:r>
          </a:p>
          <a:p xmlns:a="http://schemas.openxmlformats.org/drawingml/2006/main">
            <a:r>
              <a:t/>
            </a:r>
          </a:p>
          <a:p xmlns:a="http://schemas.openxmlformats.org/drawingml/2006/main">
            <a:r>
              <a:t>Sources</a:t>
            </a:r>
          </a:p>
          <a:p xmlns:a="http://schemas.openxmlformats.org/drawingml/2006/main">
            <a:r>
              <a:t>https://pollution-diseases-ojs.org/index.php/pd/article/view/71</a:t>
            </a:r>
          </a:p>
          <a:p xmlns:a="http://schemas.openxmlformats.org/drawingml/2006/main">
            <a:r>
              <a:t>https://pollution-diseases-ojs.org/index.php/pd/article/view/73</a:t>
            </a:r>
          </a:p>
          <a:p xmlns:a="http://schemas.openxmlformats.org/drawingml/2006/main">
            <a:r>
              <a:t>https://pollution-diseases-ojs.org/index.php/pd/article/view/61</a:t>
            </a:r>
          </a:p>
          <a:p xmlns:a="http://schemas.openxmlformats.org/drawingml/2006/main">
            <a:r>
              <a:t>Laboratory charters / articles 71 and 73. Cooperation uses the presenter’s research approach.</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13. Recognition of a new contamination object</a:t>
            </a:r>
          </a:p>
          <a:p xmlns:a="http://schemas.openxmlformats.org/drawingml/2006/main">
            <a:r>
              <a:t>Suggested timing 11:18–12:12 (54 seconds)</a:t>
            </a:r>
          </a:p>
          <a:p xmlns:a="http://schemas.openxmlformats.org/drawingml/2006/main">
            <a:r>
              <a:t/>
            </a:r>
          </a:p>
          <a:p xmlns:a="http://schemas.openxmlformats.org/drawingml/2006/main">
            <a:r>
              <a:t>Fiber-optic drone tether debris illustrates recognition of an emerging object. The paper identifies polymer-coated optical fibre remnants dispersed through conflict landscapes and proposes a separate contamination category. Their filamentous form and distribution matter to the environmental questions. A generic label for military waste would lose those properties. The published photograph supplies visual documentation of material presence. It cannot establish prevalence, toxicity or the rate of transformation. The article develops a conceptual framework and possible pathways, including fragmentation of polymer coatings into microfibers. It reports no direct field sampling or laboratory analysis of this material. The example therefore shows what recognition contributes before a mature explanation exists. It makes a neglected object describable and formulates a research programme. The proposed impacts remain questions for empirical investigation.</a:t>
            </a:r>
          </a:p>
          <a:p xmlns:a="http://schemas.openxmlformats.org/drawingml/2006/main">
            <a:r>
              <a:t/>
            </a:r>
          </a:p>
          <a:p xmlns:a="http://schemas.openxmlformats.org/drawingml/2006/main">
            <a:r>
              <a:t>Sources</a:t>
            </a:r>
          </a:p>
          <a:p xmlns:a="http://schemas.openxmlformats.org/drawingml/2006/main">
            <a:r>
              <a:t>https://pollution-diseases-ojs.org/index.php/pd/article/view/13</a:t>
            </a:r>
          </a:p>
          <a:p xmlns:a="http://schemas.openxmlformats.org/drawingml/2006/main">
            <a:r>
              <a:t>Nikolaenko (2026), article 13, Figure 2. Public photograph reproduced in the article.</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14. Field verification and discriminatory observations</a:t>
            </a:r>
          </a:p>
          <a:p xmlns:a="http://schemas.openxmlformats.org/drawingml/2006/main">
            <a:r>
              <a:t>Suggested timing 12:12–13:09 (57 seconds)</a:t>
            </a:r>
          </a:p>
          <a:p xmlns:a="http://schemas.openxmlformats.org/drawingml/2006/main">
            <a:r>
              <a:t/>
            </a:r>
          </a:p>
          <a:p xmlns:a="http://schemas.openxmlformats.org/drawingml/2006/main">
            <a:r>
              <a:t>Field verification converts an organised information field into empirical research. The published field-verification paper makes a decisive point: access to a site does not establish a representative sampling design. Site selection must follow the process being investigated and the purpose of the observation. An observation might distinguish competing hypotheses, establish a baseline, reveal a transition or document temporal development. The proposed programme combines reference stations, verification sites, experimental polygons, repeated observation and pilot studies. AI can help compare candidate locations and reconstruct possible transport pathways. It cannot certify representativeness or replace sampling and laboratory analysis. For the tether example, material characterisation, mapped distribution and repeated measurements would test the proposed transformation pathways. These are proposed tasks, not completed findings. Research should state its spatial and temporal limits and describe exploratory observations honestly.</a:t>
            </a:r>
          </a:p>
          <a:p xmlns:a="http://schemas.openxmlformats.org/drawingml/2006/main">
            <a:r>
              <a:t/>
            </a:r>
          </a:p>
          <a:p xmlns:a="http://schemas.openxmlformats.org/drawingml/2006/main">
            <a:r>
              <a:t>Sources</a:t>
            </a:r>
          </a:p>
          <a:p xmlns:a="http://schemas.openxmlformats.org/drawingml/2006/main">
            <a:r>
              <a:t>https://pollution-diseases-ojs.org/index.php/pd/article/view/79</a:t>
            </a:r>
          </a:p>
          <a:p xmlns:a="http://schemas.openxmlformats.org/drawingml/2006/main">
            <a:r>
              <a:t>https://pollution-diseases-ojs.org/index.php/pd/article/view/13</a:t>
            </a:r>
          </a:p>
          <a:p xmlns:a="http://schemas.openxmlformats.org/drawingml/2006/main">
            <a:r>
              <a:t>Field Verification / article 79. Tether example: proposed application.</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15. Published foundations and applications</a:t>
            </a:r>
          </a:p>
          <a:p xmlns:a="http://schemas.openxmlformats.org/drawingml/2006/main">
            <a:r>
              <a:t>Suggested timing 13:09–14:05 (56 seconds)</a:t>
            </a:r>
          </a:p>
          <a:p xmlns:a="http://schemas.openxmlformats.org/drawingml/2006/main">
            <a:r>
              <a:t/>
            </a:r>
          </a:p>
          <a:p xmlns:a="http://schemas.openxmlformats.org/drawingml/2006/main">
            <a:r>
              <a:t>The sources identify the different levels of this work. The operational specification defines the common cognitive architecture and its review rules. The military-ecotone paradigm develops the theoretical object. The soil protocol specifies a research direction within that theory. The field-verification paper explains the transition from organised information to purposeful observation. The two charters define complementary organisational functions. The fibre-optic debris paper supplies an example of recognising an emerging contamination object and setting out an empirical agenda. Publication of these materials makes the approach available for examination. It does not itself demonstrate successful field implementation or establish every proposed environmental pathway. The unfinished book expands the exposition. Its completion is a separate task. The published specification already provides numbered provisions against which a project can document what it actually does.</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https://pollution-diseases-ojs.org/index.php/pd/article/view/92</a:t>
            </a:r>
          </a:p>
          <a:p xmlns:a="http://schemas.openxmlformats.org/drawingml/2006/main">
            <a:r>
              <a:t>https://pollution-diseases-ojs.org/index.php/pd/article/view/94</a:t>
            </a:r>
          </a:p>
          <a:p xmlns:a="http://schemas.openxmlformats.org/drawingml/2006/main">
            <a:r>
              <a:t>https://pollution-diseases-ojs.org/index.php/pd/article/view/79</a:t>
            </a:r>
          </a:p>
          <a:p xmlns:a="http://schemas.openxmlformats.org/drawingml/2006/main">
            <a:r>
              <a:t>https://pollution-diseases-ojs.org/index.php/pd/article/view/71</a:t>
            </a:r>
          </a:p>
          <a:p xmlns:a="http://schemas.openxmlformats.org/drawingml/2006/main">
            <a:r>
              <a:t>https://pollution-diseases-ojs.org/index.php/pd/article/view/73</a:t>
            </a:r>
          </a:p>
          <a:p xmlns:a="http://schemas.openxmlformats.org/drawingml/2006/main">
            <a:r>
              <a:t>https://pollution-diseases-ojs.org/index.php/pd/article/view/13</a:t>
            </a:r>
          </a:p>
          <a:p xmlns:a="http://schemas.openxmlformats.org/drawingml/2006/main">
            <a:r>
              <a:t>All publications: Pollution and Diseases (2026)</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16. A research approach open to empirical revision</a:t>
            </a:r>
          </a:p>
          <a:p xmlns:a="http://schemas.openxmlformats.org/drawingml/2006/main">
            <a:r>
              <a:t>Suggested timing 14:05–15:00 (55 seconds)</a:t>
            </a:r>
          </a:p>
          <a:p xmlns:a="http://schemas.openxmlformats.org/drawingml/2006/main">
            <a:r>
              <a:t/>
            </a:r>
          </a:p>
          <a:p xmlns:a="http://schemas.openxmlformats.org/drawingml/2006/main">
            <a:r>
              <a:t>Our contribution includes a theoretical and methodological approach with explicit operational commitments. We organise research so that the object can change without disappearing behind the original disciplinary categories or project plan. We preserve uncertainty, trace changes in reasoning and connect explanatory possibilities with the observations needed to examine them. Military-ecotone theory, the soil protocol and expert–AI work provide applications. The laboratories provide an organisational basis. The approach must now accumulate examinable experience from research practice. We will need to show what became recognisable, which explanations changed, which uncertainties remained and which provisions helped or obstructed investigation. Criticism alone cannot supply that record. Our own approach must produce it. Version 1.0 gives us an identifiable starting point and a standard that we can test, document and revise.</a:t>
            </a:r>
          </a:p>
          <a:p xmlns:a="http://schemas.openxmlformats.org/drawingml/2006/main">
            <a:r>
              <a:t/>
            </a:r>
          </a:p>
          <a:p xmlns:a="http://schemas.openxmlformats.org/drawingml/2006/main">
            <a:r>
              <a:t>Sources</a:t>
            </a:r>
          </a:p>
          <a:p xmlns:a="http://schemas.openxmlformats.org/drawingml/2006/main">
            <a:r>
              <a:t>https://pollution-diseases-ojs.org/index.php/pd/article/view/61</a:t>
            </a:r>
          </a:p>
          <a:p xmlns:a="http://schemas.openxmlformats.org/drawingml/2006/main">
            <a:r>
              <a:t>Specification §§15–16</a:t>
            </a:r>
          </a:p>
          <a:p xmlns:a="http://schemas.openxmlformats.org/drawingml/2006/main">
            <a:r>
              <a:t/>
            </a:r>
          </a:p>
          <a:p xmlns:a="http://schemas.openxmlformats.org/drawingml/2006/main">
            <a:r>
              <a:t>Source status: Published specification and conceptual applications. Laboratory charters establish functions, not proof of completed implementation. The unfinished-book status and current use of the approach come from Dmitry Nikolaenko’s account. The book draft was not supplied for this presentation. Article 13 reports no direct field sampling or laboratory analysis. Its Figure 2 photograph is reproduced from the article; original public source: https://www.reddit.com/r/interestingasfuck/comments/1l082je/photo_of_a_field_in_the_ukrainian_war_zone/ . The figure supplies visual documentation and does not independently establish location, prevalence or effects.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e4f642aec640a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f6f045be52f4df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2c74e67b309437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6a8f835fc1c41a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03ff6dd0bc24d6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4ad119c0f8f4ec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9E55491-21FE-4BDE-AADF-AB863FC07F9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8801BDA-FF80-49FA-842A-296519C94CB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779063F-3299-46FB-AD29-6FA9B33E60B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EF66F99-D165-4E09-B736-22F73215F79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4D3628B-2EC0-4BA7-80D0-F9C279CA72E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BB8ECF8-1B7A-4997-9052-248C3A2C9AD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F292A19-B5BB-4937-90A7-F8114CF1ABA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FAE24DC-494C-43C4-8453-F5988AF6161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E6F624-C659-4EAF-94A9-E847C88C53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8C1B6E3-8618-498C-9FA7-F9522BD0ACA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75c1c8b8fb544c8" /><Relationship Type="http://schemas.openxmlformats.org/officeDocument/2006/relationships/slideLayout" Target="/ppt/slideLayouts/slideLayout1.xml" Id="Rdb8d5b905fdf4251" /><Relationship Type="http://schemas.openxmlformats.org/officeDocument/2006/relationships/slideLayout" Target="/ppt/slideLayouts/slideLayout2.xml" Id="Rbd7d2afe424d4c03" /><Relationship Type="http://schemas.openxmlformats.org/officeDocument/2006/relationships/slideLayout" Target="/ppt/slideLayouts/slideLayout3.xml" Id="Rb4b25f76feb64094" /><Relationship Type="http://schemas.openxmlformats.org/officeDocument/2006/relationships/slideLayout" Target="/ppt/slideLayouts/slideLayout4.xml" Id="Re2fd76f3db574ec6" /><Relationship Type="http://schemas.openxmlformats.org/officeDocument/2006/relationships/slideLayout" Target="/ppt/slideLayouts/slideLayout5.xml" Id="R870986c45f254fbb" /><Relationship Type="http://schemas.openxmlformats.org/officeDocument/2006/relationships/slideLayout" Target="/ppt/slideLayouts/slideLayout6.xml" Id="R9fb173ea71d948b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b8d5b905fdf4251"/>
    <p:sldLayoutId xmlns:r="http://schemas.openxmlformats.org/officeDocument/2006/relationships" id="2147483650" r:id="Rbd7d2afe424d4c03"/>
    <p:sldLayoutId xmlns:r="http://schemas.openxmlformats.org/officeDocument/2006/relationships" id="2147483651" r:id="Rb4b25f76feb64094"/>
    <p:sldLayoutId xmlns:r="http://schemas.openxmlformats.org/officeDocument/2006/relationships" id="2147483652" r:id="Re2fd76f3db574ec6"/>
    <p:sldLayoutId xmlns:r="http://schemas.openxmlformats.org/officeDocument/2006/relationships" id="2147483653" r:id="R870986c45f254fbb"/>
    <p:sldLayoutId xmlns:r="http://schemas.openxmlformats.org/officeDocument/2006/relationships" id="2147483654" r:id="R9fb173ea71d948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373e8442b6745ac" /><Relationship Type="http://schemas.openxmlformats.org/officeDocument/2006/relationships/image" Target="/ppt/media/image.png" Id="Rc6644b4d21d64427" /><Relationship Type="http://schemas.openxmlformats.org/officeDocument/2006/relationships/notesSlide" Target="/ppt/notesSlides/notesSlide1.xml" Id="R05bfe4082d1d4ce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37e710d79884cbc" /><Relationship Type="http://schemas.openxmlformats.org/officeDocument/2006/relationships/notesSlide" Target="/ppt/notesSlides/notesSlide2.xml" Id="R8836033ddb9747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b7e8e46fd8545b8" /><Relationship Type="http://schemas.openxmlformats.org/officeDocument/2006/relationships/notesSlide" Target="/ppt/notesSlides/notesSlide3.xml" Id="R75eccb92411a4d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d2e85c47a5042b5" /><Relationship Type="http://schemas.openxmlformats.org/officeDocument/2006/relationships/notesSlide" Target="/ppt/notesSlides/notesSlide4.xml" Id="Redf51cdca9f8424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d198e85e37e4d4c" /><Relationship Type="http://schemas.openxmlformats.org/officeDocument/2006/relationships/notesSlide" Target="/ppt/notesSlides/notesSlide5.xml" Id="Reb2ae7e4304a481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37e515ecd3c42c0" /><Relationship Type="http://schemas.openxmlformats.org/officeDocument/2006/relationships/notesSlide" Target="/ppt/notesSlides/notesSlide6.xml" Id="Rede9c16362de476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e1a8a057a2d476c" /><Relationship Type="http://schemas.openxmlformats.org/officeDocument/2006/relationships/notesSlide" Target="/ppt/notesSlides/notesSlide7.xml" Id="R13c7fb7fa2e74f3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430b6cbc2b3492f" /><Relationship Type="http://schemas.openxmlformats.org/officeDocument/2006/relationships/notesSlide" Target="/ppt/notesSlides/notesSlide8.xml" Id="R6b873dc96ab34cc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72d47ba82224995" /><Relationship Type="http://schemas.openxmlformats.org/officeDocument/2006/relationships/notesSlide" Target="/ppt/notesSlides/notesSlide9.xml" Id="Rd9fed762847b4c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38ac06b571c4c0f" /><Relationship Type="http://schemas.openxmlformats.org/officeDocument/2006/relationships/notesSlide" Target="/ppt/notesSlides/notesSlide10.xml" Id="R50decbad963f4b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d4c2af3cecf4c08" /><Relationship Type="http://schemas.openxmlformats.org/officeDocument/2006/relationships/notesSlide" Target="/ppt/notesSlides/notesSlide11.xml" Id="R0febb47246f047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4a5ec0f95264291" /><Relationship Type="http://schemas.openxmlformats.org/officeDocument/2006/relationships/notesSlide" Target="/ppt/notesSlides/notesSlide12.xml" Id="R1f312df8eca747f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e486c8c9cf145c5" /><Relationship Type="http://schemas.openxmlformats.org/officeDocument/2006/relationships/image" Target="/ppt/media/image2.png" Id="Rf4ea1368779147cc" /><Relationship Type="http://schemas.openxmlformats.org/officeDocument/2006/relationships/notesSlide" Target="/ppt/notesSlides/notesSlide13.xml" Id="R2917f87e93dd45a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e3a67279fd940be" /><Relationship Type="http://schemas.openxmlformats.org/officeDocument/2006/relationships/notesSlide" Target="/ppt/notesSlides/notesSlide14.xml" Id="R78500f027b8a496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6859d3ad9dd419c" /><Relationship Type="http://schemas.openxmlformats.org/officeDocument/2006/relationships/hyperlink" Target="https://pollution-diseases-ojs.org/index.php/pd/article/view/61" TargetMode="External" Id="R6fd71056a0134e13" /><Relationship Type="http://schemas.openxmlformats.org/officeDocument/2006/relationships/hyperlink" Target="https://pollution-diseases-ojs.org/index.php/pd/article/view/92" TargetMode="External" Id="Rb7282becf5ef4406" /><Relationship Type="http://schemas.openxmlformats.org/officeDocument/2006/relationships/hyperlink" Target="https://pollution-diseases-ojs.org/index.php/pd/article/view/94" TargetMode="External" Id="Re96ee5aa69104644" /><Relationship Type="http://schemas.openxmlformats.org/officeDocument/2006/relationships/hyperlink" Target="https://pollution-diseases-ojs.org/index.php/pd/article/view/79" TargetMode="External" Id="R2ccdd58ee8854b22" /><Relationship Type="http://schemas.openxmlformats.org/officeDocument/2006/relationships/hyperlink" Target="https://pollution-diseases-ojs.org/index.php/pd/article/view/71" TargetMode="External" Id="R93a98d7f2c7e46cf" /><Relationship Type="http://schemas.openxmlformats.org/officeDocument/2006/relationships/hyperlink" Target="https://pollution-diseases-ojs.org/index.php/pd/article/view/13" TargetMode="External" Id="R67e6c11282eb44ba" /><Relationship Type="http://schemas.openxmlformats.org/officeDocument/2006/relationships/notesSlide" Target="/ppt/notesSlides/notesSlide15.xml" Id="R8bacee83a008425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aff695180c147bd" /><Relationship Type="http://schemas.openxmlformats.org/officeDocument/2006/relationships/image" Target="/ppt/media/image3.png" Id="Ra116cbd4a1e3497a" /><Relationship Type="http://schemas.openxmlformats.org/officeDocument/2006/relationships/hyperlink" Target="https://pollution-diseases-ojs.org/index.php/pd/article/view/61" TargetMode="External" Id="R51ea18cbec8a472e" /><Relationship Type="http://schemas.openxmlformats.org/officeDocument/2006/relationships/notesSlide" Target="/ppt/notesSlides/notesSlide16.xml" Id="R711ac4d86c29471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9661302-2B19-4EFA-9498-096DD1037115}"/>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
            <a:extLst xmlns:a="http://schemas.openxmlformats.org/drawingml/2006/main">
              <a:ext uri="{FF2B5EF4-FFF2-40B4-BE49-F238E27FC236}">
                <a16:creationId xmlns:a16="http://schemas.microsoft.com/office/drawing/2014/main" id="{1659271A-FA52-4288-8D3D-8BD7017890AB}"/>
              </a:ext>
            </a:extLst>
          </p:cNvPr>
          <p:cNvSpPr>
            <a:spLocks xmlns:a="http://schemas.openxmlformats.org/drawingml/2006/main" noGrp="1"/>
          </p:cNvSpPr>
          <p:nvPr/>
        </p:nvSpPr>
        <p:spPr>
          <a:xfrm xmlns:a="http://schemas.openxmlformats.org/drawingml/2006/main">
            <a:off x="914400" y="1571625"/>
            <a:ext cx="104775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Scientific Recognition Architecture</a:t>
            </a:r>
          </a:p>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Operational Specification — Version 1.0</a:t>
            </a:r>
          </a:p>
        </p:txBody>
      </p:sp>
      <p:sp>
        <p:nvSpPr>
          <p:cNvPr id="3" name="">
            <a:extLst xmlns:a="http://schemas.openxmlformats.org/drawingml/2006/main">
              <a:ext uri="{FF2B5EF4-FFF2-40B4-BE49-F238E27FC236}">
                <a16:creationId xmlns:a16="http://schemas.microsoft.com/office/drawing/2014/main" id="{2C69ED55-9C07-4DCB-9DA6-349C1CFF5963}"/>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a:t>
            </a:r>
          </a:p>
        </p:txBody>
      </p:sp>
      <p:pic>
        <p:nvPicPr>
          <p:cNvPr id="4" name="">
            <a:extLst xmlns:a="http://schemas.openxmlformats.org/drawingml/2006/main">
              <a:ext uri="{FF2B5EF4-FFF2-40B4-BE49-F238E27FC236}">
                <a16:creationId xmlns:a16="http://schemas.microsoft.com/office/drawing/2014/main" id="{BD134021-2DE8-4974-98F2-6BB78766039F}"/>
              </a:ext>
            </a:extLst>
          </p:cNvPr>
          <p:cNvPicPr>
            <a:picLocks xmlns:a="http://schemas.openxmlformats.org/drawingml/2006/main" noChangeAspect="1"/>
          </p:cNvPicPr>
          <p:nvPr/>
        </p:nvPicPr>
        <p:blipFill>
          <a:blip xmlns:r="http://schemas.openxmlformats.org/officeDocument/2006/relationships" xmlns:a="http://schemas.openxmlformats.org/drawingml/2006/main" r:embed="Rc6644b4d21d64427"/>
          <a:stretch xmlns:a="http://schemas.openxmlformats.org/drawingml/2006/main"/>
        </p:blipFill>
        <p:spPr>
          <a:xfrm xmlns:a="http://schemas.openxmlformats.org/drawingml/2006/main">
            <a:off x="10382250" y="368200"/>
            <a:ext cx="952500" cy="4351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19C3FF2-B1A4-48A6-81BA-00050AAA44CF}"/>
              </a:ext>
            </a:extLst>
          </p:cNvPr>
          <p:cNvSpPr>
            <a:spLocks xmlns:a="http://schemas.openxmlformats.org/drawingml/2006/main" noGrp="1"/>
          </p:cNvSpPr>
          <p:nvPr/>
        </p:nvSpPr>
        <p:spPr>
          <a:xfrm xmlns:a="http://schemas.openxmlformats.org/drawingml/2006/main">
            <a:off x="952500" y="4238625"/>
            <a:ext cx="10191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11111"/>
                </a:solidFill>
                <a:latin typeface="Segoe UI Semibold"/>
                <a:ea typeface="Segoe UI Semibold"/>
                <a:cs typeface="Segoe UI Semibold"/>
              </a:defRPr>
            </a:defPPr>
          </a:lstStyle>
          <a:p xmlns:a="http://schemas.openxmlformats.org/drawingml/2006/main">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Laboratory of Military Ecotones</a:t>
            </a:r>
          </a:p>
        </p:txBody>
      </p:sp>
      <p:sp>
        <p:nvSpPr>
          <p:cNvPr id="6" name="">
            <a:extLst xmlns:a="http://schemas.openxmlformats.org/drawingml/2006/main">
              <a:ext uri="{FF2B5EF4-FFF2-40B4-BE49-F238E27FC236}">
                <a16:creationId xmlns:a16="http://schemas.microsoft.com/office/drawing/2014/main" id="{F8470E0C-FE44-45CE-8775-F6271423C4A1}"/>
              </a:ext>
            </a:extLst>
          </p:cNvPr>
          <p:cNvSpPr>
            <a:spLocks xmlns:a="http://schemas.openxmlformats.org/drawingml/2006/main" noGrp="1"/>
          </p:cNvSpPr>
          <p:nvPr/>
        </p:nvSpPr>
        <p:spPr>
          <a:xfrm xmlns:a="http://schemas.openxmlformats.org/drawingml/2006/main">
            <a:off x="952500" y="4905375"/>
            <a:ext cx="9906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Presented by Dmitry Nikolaenko</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Pollution and Diseases, Czech Republic</a:t>
            </a:r>
          </a:p>
        </p:txBody>
      </p:sp>
    </p:spTree>
    <p:extLst>
      <p:ext uri="{BB962C8B-B14F-4D97-AF65-F5344CB8AC3E}">
        <p14:creationId xmlns:p14="http://schemas.microsoft.com/office/powerpoint/2010/main" val="74833475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F079494-0AB1-4C83-BFFD-E93BAFF87338}"/>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PROBLEM</a:t>
            </a:r>
          </a:p>
        </p:txBody>
      </p:sp>
      <p:sp>
        <p:nvSpPr>
          <p:cNvPr id="2" name="">
            <a:extLst xmlns:a="http://schemas.openxmlformats.org/drawingml/2006/main">
              <a:ext uri="{FF2B5EF4-FFF2-40B4-BE49-F238E27FC236}">
                <a16:creationId xmlns:a16="http://schemas.microsoft.com/office/drawing/2014/main" id="{2B28782B-EC91-4A31-952F-9589441D0615}"/>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object develops before the explanation</a:t>
            </a:r>
          </a:p>
        </p:txBody>
      </p:sp>
      <p:sp>
        <p:nvSpPr>
          <p:cNvPr id="3" name="">
            <a:extLst xmlns:a="http://schemas.openxmlformats.org/drawingml/2006/main">
              <a:ext uri="{FF2B5EF4-FFF2-40B4-BE49-F238E27FC236}">
                <a16:creationId xmlns:a16="http://schemas.microsoft.com/office/drawing/2014/main" id="{90EFF4F0-C170-4280-8DDF-85D0EF5D4F0D}"/>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2</a:t>
            </a:r>
          </a:p>
        </p:txBody>
      </p:sp>
      <p:sp>
        <p:nvSpPr>
          <p:cNvPr id="4" name="">
            <a:extLst xmlns:a="http://schemas.openxmlformats.org/drawingml/2006/main">
              <a:ext uri="{FF2B5EF4-FFF2-40B4-BE49-F238E27FC236}">
                <a16:creationId xmlns:a16="http://schemas.microsoft.com/office/drawing/2014/main" id="{C543F33D-EF8B-4F5A-8BE6-DCA743C045D6}"/>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Environmental processes continue while scientific explanations remain incomplete.</a:t>
            </a:r>
          </a:p>
        </p:txBody>
      </p:sp>
      <p:sp>
        <p:nvSpPr>
          <p:cNvPr id="5" name="">
            <a:extLst xmlns:a="http://schemas.openxmlformats.org/drawingml/2006/main">
              <a:ext uri="{FF2B5EF4-FFF2-40B4-BE49-F238E27FC236}">
                <a16:creationId xmlns:a16="http://schemas.microsoft.com/office/drawing/2014/main" id="{7CB268A3-BE40-4060-A626-714E829DEC03}"/>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Separate disciplines can describe fragments and leave their relationships unresolved.</a:t>
            </a:r>
          </a:p>
        </p:txBody>
      </p:sp>
      <p:sp>
        <p:nvSpPr>
          <p:cNvPr id="6" name="">
            <a:extLst xmlns:a="http://schemas.openxmlformats.org/drawingml/2006/main">
              <a:ext uri="{FF2B5EF4-FFF2-40B4-BE49-F238E27FC236}">
                <a16:creationId xmlns:a16="http://schemas.microsoft.com/office/drawing/2014/main" id="{04CCFCAE-404F-4D32-8E89-BA9D08C7308F}"/>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 fixed project design can exclude changes in the object.</a:t>
            </a:r>
          </a:p>
        </p:txBody>
      </p:sp>
      <p:sp>
        <p:nvSpPr>
          <p:cNvPr id="7" name="">
            <a:extLst xmlns:a="http://schemas.openxmlformats.org/drawingml/2006/main">
              <a:ext uri="{FF2B5EF4-FFF2-40B4-BE49-F238E27FC236}">
                <a16:creationId xmlns:a16="http://schemas.microsoft.com/office/drawing/2014/main" id="{45EA3C77-37EB-4332-9CEB-56E49791E2A7}"/>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Research needs a way to continue under persistent uncertainty.</a:t>
            </a:r>
          </a:p>
        </p:txBody>
      </p:sp>
      <p:sp>
        <p:nvSpPr>
          <p:cNvPr id="8" name="">
            <a:extLst xmlns:a="http://schemas.openxmlformats.org/drawingml/2006/main">
              <a:ext uri="{FF2B5EF4-FFF2-40B4-BE49-F238E27FC236}">
                <a16:creationId xmlns:a16="http://schemas.microsoft.com/office/drawing/2014/main" id="{E4397BC6-592B-431B-A491-94FB2276DE06}"/>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§§1–3</a:t>
            </a:r>
          </a:p>
        </p:txBody>
      </p:sp>
    </p:spTree>
    <p:extLst>
      <p:ext uri="{BB962C8B-B14F-4D97-AF65-F5344CB8AC3E}">
        <p14:creationId xmlns:p14="http://schemas.microsoft.com/office/powerpoint/2010/main" val="188483123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599408F-89F3-442E-9401-3915B5F463EF}"/>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THEORY</a:t>
            </a:r>
          </a:p>
        </p:txBody>
      </p:sp>
      <p:sp>
        <p:nvSpPr>
          <p:cNvPr id="2" name="">
            <a:extLst xmlns:a="http://schemas.openxmlformats.org/drawingml/2006/main">
              <a:ext uri="{FF2B5EF4-FFF2-40B4-BE49-F238E27FC236}">
                <a16:creationId xmlns:a16="http://schemas.microsoft.com/office/drawing/2014/main" id="{D1306053-0636-424E-AC26-B593A02E10EE}"/>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Scientific Recognition</a:t>
            </a:r>
          </a:p>
        </p:txBody>
      </p:sp>
      <p:sp>
        <p:nvSpPr>
          <p:cNvPr id="3" name="">
            <a:extLst xmlns:a="http://schemas.openxmlformats.org/drawingml/2006/main">
              <a:ext uri="{FF2B5EF4-FFF2-40B4-BE49-F238E27FC236}">
                <a16:creationId xmlns:a16="http://schemas.microsoft.com/office/drawing/2014/main" id="{E7550D3E-82B0-4BAD-B1C8-9708ADB72D7E}"/>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3</a:t>
            </a:r>
          </a:p>
        </p:txBody>
      </p:sp>
      <p:sp>
        <p:nvSpPr>
          <p:cNvPr id="4" name="">
            <a:extLst xmlns:a="http://schemas.openxmlformats.org/drawingml/2006/main">
              <a:ext uri="{FF2B5EF4-FFF2-40B4-BE49-F238E27FC236}">
                <a16:creationId xmlns:a16="http://schemas.microsoft.com/office/drawing/2014/main" id="{2946A896-DBE5-4B01-AEC3-9093381660F3}"/>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Recognition means progressively making the empirical object scientifically recognisable.</a:t>
            </a:r>
          </a:p>
        </p:txBody>
      </p:sp>
      <p:sp>
        <p:nvSpPr>
          <p:cNvPr id="5" name="">
            <a:extLst xmlns:a="http://schemas.openxmlformats.org/drawingml/2006/main">
              <a:ext uri="{FF2B5EF4-FFF2-40B4-BE49-F238E27FC236}">
                <a16:creationId xmlns:a16="http://schemas.microsoft.com/office/drawing/2014/main" id="{1D7DDA25-6A42-433F-92A8-AE001C253F9D}"/>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It organises observations, relationships, boundaries and uncertainties.</a:t>
            </a:r>
          </a:p>
        </p:txBody>
      </p:sp>
      <p:sp>
        <p:nvSpPr>
          <p:cNvPr id="6" name="">
            <a:extLst xmlns:a="http://schemas.openxmlformats.org/drawingml/2006/main">
              <a:ext uri="{FF2B5EF4-FFF2-40B4-BE49-F238E27FC236}">
                <a16:creationId xmlns:a16="http://schemas.microsoft.com/office/drawing/2014/main" id="{1BAB63DA-6592-4F5E-8B0A-B421065E30E6}"/>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Existing theories and competing hypotheses remain available.</a:t>
            </a:r>
          </a:p>
        </p:txBody>
      </p:sp>
      <p:sp>
        <p:nvSpPr>
          <p:cNvPr id="7" name="">
            <a:extLst xmlns:a="http://schemas.openxmlformats.org/drawingml/2006/main">
              <a:ext uri="{FF2B5EF4-FFF2-40B4-BE49-F238E27FC236}">
                <a16:creationId xmlns:a16="http://schemas.microsoft.com/office/drawing/2014/main" id="{00A44A8C-539F-4F1A-A494-FE16C1FA025F}"/>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Recognition continues when a scientific explanation emerges.</a:t>
            </a:r>
          </a:p>
        </p:txBody>
      </p:sp>
      <p:sp>
        <p:nvSpPr>
          <p:cNvPr id="8" name="">
            <a:extLst xmlns:a="http://schemas.openxmlformats.org/drawingml/2006/main">
              <a:ext uri="{FF2B5EF4-FFF2-40B4-BE49-F238E27FC236}">
                <a16:creationId xmlns:a16="http://schemas.microsoft.com/office/drawing/2014/main" id="{8FC00491-045A-4F35-A476-472A760E5895}"/>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§§4.1–4.2, 4.9</a:t>
            </a:r>
          </a:p>
        </p:txBody>
      </p:sp>
    </p:spTree>
    <p:extLst>
      <p:ext uri="{BB962C8B-B14F-4D97-AF65-F5344CB8AC3E}">
        <p14:creationId xmlns:p14="http://schemas.microsoft.com/office/powerpoint/2010/main" val="28636098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DAB0A25-1826-49B5-A73A-B8C2D0032D60}"/>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THEORY</a:t>
            </a:r>
          </a:p>
        </p:txBody>
      </p:sp>
      <p:sp>
        <p:nvSpPr>
          <p:cNvPr id="2" name="">
            <a:extLst xmlns:a="http://schemas.openxmlformats.org/drawingml/2006/main">
              <a:ext uri="{FF2B5EF4-FFF2-40B4-BE49-F238E27FC236}">
                <a16:creationId xmlns:a16="http://schemas.microsoft.com/office/drawing/2014/main" id="{E2971560-A862-430C-9C49-743BAEAF77A9}"/>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Object priority and explanatory control</a:t>
            </a:r>
          </a:p>
        </p:txBody>
      </p:sp>
      <p:sp>
        <p:nvSpPr>
          <p:cNvPr id="3" name="">
            <a:extLst xmlns:a="http://schemas.openxmlformats.org/drawingml/2006/main">
              <a:ext uri="{FF2B5EF4-FFF2-40B4-BE49-F238E27FC236}">
                <a16:creationId xmlns:a16="http://schemas.microsoft.com/office/drawing/2014/main" id="{C18C45B7-1779-4EE6-A598-249D6DB09A17}"/>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4</a:t>
            </a:r>
          </a:p>
        </p:txBody>
      </p:sp>
      <p:sp>
        <p:nvSpPr>
          <p:cNvPr id="4" name="">
            <a:extLst xmlns:a="http://schemas.openxmlformats.org/drawingml/2006/main">
              <a:ext uri="{FF2B5EF4-FFF2-40B4-BE49-F238E27FC236}">
                <a16:creationId xmlns:a16="http://schemas.microsoft.com/office/drawing/2014/main" id="{63FD04CF-14D0-40F8-A814-9C341607207D}"/>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empirical object governs research boundaries and organisation.</a:t>
            </a:r>
          </a:p>
        </p:txBody>
      </p:sp>
      <p:sp>
        <p:nvSpPr>
          <p:cNvPr id="5" name="">
            <a:extLst xmlns:a="http://schemas.openxmlformats.org/drawingml/2006/main">
              <a:ext uri="{FF2B5EF4-FFF2-40B4-BE49-F238E27FC236}">
                <a16:creationId xmlns:a16="http://schemas.microsoft.com/office/drawing/2014/main" id="{7A2D6787-B044-4073-A04E-E6CF9BD09790}"/>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Disciplinary competence remains specialised. Project cognition is common.</a:t>
            </a:r>
          </a:p>
        </p:txBody>
      </p:sp>
      <p:sp>
        <p:nvSpPr>
          <p:cNvPr id="6" name="">
            <a:extLst xmlns:a="http://schemas.openxmlformats.org/drawingml/2006/main">
              <a:ext uri="{FF2B5EF4-FFF2-40B4-BE49-F238E27FC236}">
                <a16:creationId xmlns:a16="http://schemas.microsoft.com/office/drawing/2014/main" id="{3EED1989-5C9C-4114-B5C4-D01C3612F3F0}"/>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Institutional authority gives no explanation automatic priority.</a:t>
            </a:r>
          </a:p>
        </p:txBody>
      </p:sp>
      <p:sp>
        <p:nvSpPr>
          <p:cNvPr id="7" name="">
            <a:extLst xmlns:a="http://schemas.openxmlformats.org/drawingml/2006/main">
              <a:ext uri="{FF2B5EF4-FFF2-40B4-BE49-F238E27FC236}">
                <a16:creationId xmlns:a16="http://schemas.microsoft.com/office/drawing/2014/main" id="{B5F575DB-864D-4E71-8851-7DF16DB9B8D6}"/>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Empirical correspondence governs revision or rejection.</a:t>
            </a:r>
          </a:p>
        </p:txBody>
      </p:sp>
      <p:sp>
        <p:nvSpPr>
          <p:cNvPr id="8" name="">
            <a:extLst xmlns:a="http://schemas.openxmlformats.org/drawingml/2006/main">
              <a:ext uri="{FF2B5EF4-FFF2-40B4-BE49-F238E27FC236}">
                <a16:creationId xmlns:a16="http://schemas.microsoft.com/office/drawing/2014/main" id="{CB5CACC4-B473-45B3-A9B8-06493DDCC62B}"/>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§§3.1, 3.5, 6.5</a:t>
            </a:r>
          </a:p>
        </p:txBody>
      </p:sp>
    </p:spTree>
    <p:extLst>
      <p:ext uri="{BB962C8B-B14F-4D97-AF65-F5344CB8AC3E}">
        <p14:creationId xmlns:p14="http://schemas.microsoft.com/office/powerpoint/2010/main" val="162598886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5D446E9-CF5C-477F-9348-512A2CF900D4}"/>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METHOD</a:t>
            </a:r>
          </a:p>
        </p:txBody>
      </p:sp>
      <p:sp>
        <p:nvSpPr>
          <p:cNvPr id="2" name="">
            <a:extLst xmlns:a="http://schemas.openxmlformats.org/drawingml/2006/main">
              <a:ext uri="{FF2B5EF4-FFF2-40B4-BE49-F238E27FC236}">
                <a16:creationId xmlns:a16="http://schemas.microsoft.com/office/drawing/2014/main" id="{D5396A4C-A8DB-433A-8095-840C6B267A13}"/>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operational sequence</a:t>
            </a:r>
          </a:p>
        </p:txBody>
      </p:sp>
      <p:sp>
        <p:nvSpPr>
          <p:cNvPr id="3" name="">
            <a:extLst xmlns:a="http://schemas.openxmlformats.org/drawingml/2006/main">
              <a:ext uri="{FF2B5EF4-FFF2-40B4-BE49-F238E27FC236}">
                <a16:creationId xmlns:a16="http://schemas.microsoft.com/office/drawing/2014/main" id="{993317DD-092A-4315-BDE6-B19C16178DA7}"/>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5</a:t>
            </a:r>
          </a:p>
        </p:txBody>
      </p:sp>
      <p:graphicFrame>
        <p:nvGraphicFramePr>
          <p:cNvPr id="4" name="">
            <a:extLst xmlns:a="http://schemas.openxmlformats.org/drawingml/2006/main">
              <a:ext uri="{FF2B5EF4-FFF2-40B4-BE49-F238E27FC236}">
                <a16:creationId xmlns:a16="http://schemas.microsoft.com/office/drawing/2014/main" id="{B19830D6-9C3D-427C-8C45-CD99C4B77052}"/>
              </a:ext>
            </a:extLst>
          </p:cNvPr>
          <p:cNvGraphicFramePr/>
          <p:nvPr/>
        </p:nvGraphicFramePr>
        <p:xfrm>
          <a:off xmlns:a="http://schemas.openxmlformats.org/drawingml/2006/main" x="914400" y="2095500"/>
          <a:ext xmlns:a="http://schemas.openxmlformats.org/drawingml/2006/main" cx="10363200" cy="3714750"/>
        </p:xfrm>
        <a:graphic xmlns:a="http://schemas.openxmlformats.org/drawingml/2006/main">
          <a:graphicData uri="http://schemas.openxmlformats.org/drawingml/2006/table">
            <a:tbl>
              <a:tblPr/>
              <a:tblGrid>
                <a:gridCol w="4476750"/>
                <a:gridCol w="5886450"/>
              </a:tblGrid>
              <a:tr h="742950">
                <a:tc>
                  <a:txBody>
                    <a:bodyPr/>
                    <a:lstStyle/>
                    <a:p>
                      <a:r>
                        <a:rPr sz="2000" b="1">
                          <a:solidFill>
                            <a:srgbClr val="FFFFFF"/>
                          </a:solidFill>
                          <a:latin typeface="Segoe UI"/>
                          <a:ea typeface="Segoe UI"/>
                          <a:cs typeface="Segoe UI"/>
                        </a:rPr>
                        <a:t>Operational work</a:t>
                      </a:r>
                    </a:p>
                  </a:txBody>
                  <a:tcPr marL="91440" marR="91440" marT="45720" marB="45720">
                    <a:solidFill>
                      <a:srgbClr val="2463A3"/>
                    </a:solidFill>
                  </a:tcPr>
                </a:tc>
                <a:tc>
                  <a:txBody>
                    <a:bodyPr/>
                    <a:lstStyle/>
                    <a:p>
                      <a:r>
                        <a:rPr sz="2000" b="1">
                          <a:solidFill>
                            <a:srgbClr val="FFFFFF"/>
                          </a:solidFill>
                          <a:latin typeface="Segoe UI"/>
                          <a:ea typeface="Segoe UI"/>
                          <a:cs typeface="Segoe UI"/>
                        </a:rPr>
                        <a:t>Purpose</a:t>
                      </a:r>
                    </a:p>
                  </a:txBody>
                  <a:tcPr marL="91440" marR="91440" marT="45720" marB="45720">
                    <a:solidFill>
                      <a:srgbClr val="2463A3"/>
                    </a:solidFill>
                  </a:tcPr>
                </a:tc>
              </a:tr>
              <a:tr h="742950">
                <a:tc>
                  <a:txBody>
                    <a:bodyPr/>
                    <a:lstStyle/>
                    <a:p>
                      <a:r>
                        <a:rPr sz="2000" b="0">
                          <a:solidFill>
                            <a:srgbClr val="111111"/>
                          </a:solidFill>
                          <a:latin typeface="Segoe UI"/>
                          <a:ea typeface="Segoe UI"/>
                          <a:cs typeface="Segoe UI"/>
                        </a:rPr>
                        <a:t>Observations and recognition</a:t>
                      </a:r>
                    </a:p>
                  </a:txBody>
                  <a:tcPr marL="91440" marR="91440" marT="45720" marB="45720">
                    <a:solidFill>
                      <a:srgbClr val="FFFFFF"/>
                    </a:solidFill>
                  </a:tcPr>
                </a:tc>
                <a:tc>
                  <a:txBody>
                    <a:bodyPr/>
                    <a:lstStyle/>
                    <a:p>
                      <a:r>
                        <a:rPr sz="2000" b="0">
                          <a:solidFill>
                            <a:srgbClr val="111111"/>
                          </a:solidFill>
                          <a:latin typeface="Segoe UI"/>
                          <a:ea typeface="Segoe UI"/>
                          <a:cs typeface="Segoe UI"/>
                        </a:rPr>
                        <a:t>Define the developing object and explicit uncertainties</a:t>
                      </a:r>
                    </a:p>
                  </a:txBody>
                  <a:tcPr marL="91440" marR="91440" marT="45720" marB="45720">
                    <a:solidFill>
                      <a:srgbClr val="FFFFFF"/>
                    </a:solidFill>
                  </a:tcPr>
                </a:tc>
              </a:tr>
              <a:tr h="742950">
                <a:tc>
                  <a:txBody>
                    <a:bodyPr/>
                    <a:lstStyle/>
                    <a:p>
                      <a:r>
                        <a:rPr sz="2000" b="0">
                          <a:solidFill>
                            <a:srgbClr val="111111"/>
                          </a:solidFill>
                          <a:latin typeface="Segoe UI"/>
                          <a:ea typeface="Segoe UI"/>
                          <a:cs typeface="Segoe UI"/>
                        </a:rPr>
                        <a:t>Navigation and relational field</a:t>
                      </a:r>
                    </a:p>
                  </a:txBody>
                  <a:tcPr marL="91440" marR="91440" marT="45720" marB="45720">
                    <a:solidFill>
                      <a:srgbClr val="FFFFFF"/>
                    </a:solidFill>
                  </a:tcPr>
                </a:tc>
                <a:tc>
                  <a:txBody>
                    <a:bodyPr/>
                    <a:lstStyle/>
                    <a:p>
                      <a:r>
                        <a:rPr sz="2000" b="0">
                          <a:solidFill>
                            <a:srgbClr val="111111"/>
                          </a:solidFill>
                          <a:latin typeface="Segoe UI"/>
                          <a:ea typeface="Segoe UI"/>
                          <a:cs typeface="Segoe UI"/>
                        </a:rPr>
                        <a:t>Choose the next inquiry and organise recognised relationships</a:t>
                      </a:r>
                    </a:p>
                  </a:txBody>
                  <a:tcPr marL="91440" marR="91440" marT="45720" marB="45720">
                    <a:solidFill>
                      <a:srgbClr val="FFFFFF"/>
                    </a:solidFill>
                  </a:tcPr>
                </a:tc>
              </a:tr>
              <a:tr h="742950">
                <a:tc>
                  <a:txBody>
                    <a:bodyPr/>
                    <a:lstStyle/>
                    <a:p>
                      <a:r>
                        <a:rPr sz="2000" b="0">
                          <a:solidFill>
                            <a:srgbClr val="111111"/>
                          </a:solidFill>
                          <a:latin typeface="Segoe UI"/>
                          <a:ea typeface="Segoe UI"/>
                          <a:cs typeface="Segoe UI"/>
                        </a:rPr>
                        <a:t>Process morphology and possibilities</a:t>
                      </a:r>
                    </a:p>
                  </a:txBody>
                  <a:tcPr marL="91440" marR="91440" marT="45720" marB="45720">
                    <a:solidFill>
                      <a:srgbClr val="FFFFFF"/>
                    </a:solidFill>
                  </a:tcPr>
                </a:tc>
                <a:tc>
                  <a:txBody>
                    <a:bodyPr/>
                    <a:lstStyle/>
                    <a:p>
                      <a:r>
                        <a:rPr sz="2000" b="0">
                          <a:solidFill>
                            <a:srgbClr val="111111"/>
                          </a:solidFill>
                          <a:latin typeface="Segoe UI"/>
                          <a:ea typeface="Segoe UI"/>
                          <a:cs typeface="Segoe UI"/>
                        </a:rPr>
                        <a:t>Describe the process and develop competing explanations</a:t>
                      </a:r>
                    </a:p>
                  </a:txBody>
                  <a:tcPr marL="91440" marR="91440" marT="45720" marB="45720">
                    <a:solidFill>
                      <a:srgbClr val="FFFFFF"/>
                    </a:solidFill>
                  </a:tcPr>
                </a:tc>
              </a:tr>
              <a:tr h="742950">
                <a:tc>
                  <a:txBody>
                    <a:bodyPr/>
                    <a:lstStyle/>
                    <a:p>
                      <a:r>
                        <a:rPr sz="2000" b="0">
                          <a:solidFill>
                            <a:srgbClr val="111111"/>
                          </a:solidFill>
                          <a:latin typeface="Segoe UI"/>
                          <a:ea typeface="Segoe UI"/>
                          <a:cs typeface="Segoe UI"/>
                        </a:rPr>
                        <a:t>Explanation and verification</a:t>
                      </a:r>
                    </a:p>
                  </a:txBody>
                  <a:tcPr marL="91440" marR="91440" marT="45720" marB="45720">
                    <a:solidFill>
                      <a:srgbClr val="FFFFFF"/>
                    </a:solidFill>
                  </a:tcPr>
                </a:tc>
                <a:tc>
                  <a:txBody>
                    <a:bodyPr/>
                    <a:lstStyle/>
                    <a:p>
                      <a:r>
                        <a:rPr sz="2000" b="0">
                          <a:solidFill>
                            <a:srgbClr val="111111"/>
                          </a:solidFill>
                          <a:latin typeface="Segoe UI"/>
                          <a:ea typeface="Segoe UI"/>
                          <a:cs typeface="Segoe UI"/>
                        </a:rPr>
                        <a:t>Test the explanation against the evolving empirical object</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A9B95665-0B18-4670-BAF5-ED345C87AAF3}"/>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§5. Grouped presentation of the operational sequence.</a:t>
            </a:r>
          </a:p>
        </p:txBody>
      </p:sp>
    </p:spTree>
    <p:extLst>
      <p:ext uri="{BB962C8B-B14F-4D97-AF65-F5344CB8AC3E}">
        <p14:creationId xmlns:p14="http://schemas.microsoft.com/office/powerpoint/2010/main" val="92056001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74F7B78-4000-413F-94A4-DDE60DBC3FA7}"/>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METHOD</a:t>
            </a:r>
          </a:p>
        </p:txBody>
      </p:sp>
      <p:sp>
        <p:nvSpPr>
          <p:cNvPr id="2" name="">
            <a:extLst xmlns:a="http://schemas.openxmlformats.org/drawingml/2006/main">
              <a:ext uri="{FF2B5EF4-FFF2-40B4-BE49-F238E27FC236}">
                <a16:creationId xmlns:a16="http://schemas.microsoft.com/office/drawing/2014/main" id="{79D27A33-E85D-4E4B-87C1-0FDCE6792D8D}"/>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Scientific Navigation and the research record</a:t>
            </a:r>
          </a:p>
        </p:txBody>
      </p:sp>
      <p:sp>
        <p:nvSpPr>
          <p:cNvPr id="3" name="">
            <a:extLst xmlns:a="http://schemas.openxmlformats.org/drawingml/2006/main">
              <a:ext uri="{FF2B5EF4-FFF2-40B4-BE49-F238E27FC236}">
                <a16:creationId xmlns:a16="http://schemas.microsoft.com/office/drawing/2014/main" id="{ED546CA4-CCCB-4FF3-8200-92A9BE81B9F8}"/>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6</a:t>
            </a:r>
          </a:p>
        </p:txBody>
      </p:sp>
      <p:sp>
        <p:nvSpPr>
          <p:cNvPr id="4" name="">
            <a:extLst xmlns:a="http://schemas.openxmlformats.org/drawingml/2006/main">
              <a:ext uri="{FF2B5EF4-FFF2-40B4-BE49-F238E27FC236}">
                <a16:creationId xmlns:a16="http://schemas.microsoft.com/office/drawing/2014/main" id="{E4E455E2-4EBE-4E1F-AC14-E7D1F12A3F18}"/>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Every observation retains its source and available spatial and temporal context.</a:t>
            </a:r>
          </a:p>
        </p:txBody>
      </p:sp>
      <p:sp>
        <p:nvSpPr>
          <p:cNvPr id="5" name="">
            <a:extLst xmlns:a="http://schemas.openxmlformats.org/drawingml/2006/main">
              <a:ext uri="{FF2B5EF4-FFF2-40B4-BE49-F238E27FC236}">
                <a16:creationId xmlns:a16="http://schemas.microsoft.com/office/drawing/2014/main" id="{53CA1C01-2538-4E18-BA18-6CE5A569D4F7}"/>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Relationships distinguish empirical association from inferred causality.</a:t>
            </a:r>
          </a:p>
        </p:txBody>
      </p:sp>
      <p:sp>
        <p:nvSpPr>
          <p:cNvPr id="6" name="">
            <a:extLst xmlns:a="http://schemas.openxmlformats.org/drawingml/2006/main">
              <a:ext uri="{FF2B5EF4-FFF2-40B4-BE49-F238E27FC236}">
                <a16:creationId xmlns:a16="http://schemas.microsoft.com/office/drawing/2014/main" id="{DB93034E-2433-41B1-B0A7-E7E8384A9267}"/>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Uncertainty and contradictory records remain visible.</a:t>
            </a:r>
          </a:p>
        </p:txBody>
      </p:sp>
      <p:sp>
        <p:nvSpPr>
          <p:cNvPr id="7" name="">
            <a:extLst xmlns:a="http://schemas.openxmlformats.org/drawingml/2006/main">
              <a:ext uri="{FF2B5EF4-FFF2-40B4-BE49-F238E27FC236}">
                <a16:creationId xmlns:a16="http://schemas.microsoft.com/office/drawing/2014/main" id="{EA5610E6-76BA-47E4-972A-9D88EF51EC3E}"/>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 change of direction records what changed and why.</a:t>
            </a:r>
          </a:p>
        </p:txBody>
      </p:sp>
      <p:sp>
        <p:nvSpPr>
          <p:cNvPr id="8" name="">
            <a:extLst xmlns:a="http://schemas.openxmlformats.org/drawingml/2006/main">
              <a:ext uri="{FF2B5EF4-FFF2-40B4-BE49-F238E27FC236}">
                <a16:creationId xmlns:a16="http://schemas.microsoft.com/office/drawing/2014/main" id="{25254A6C-F1AF-4343-88E5-F4258AB6D5E3}"/>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§§6.1–6.4, 9</a:t>
            </a:r>
          </a:p>
        </p:txBody>
      </p:sp>
    </p:spTree>
    <p:extLst>
      <p:ext uri="{BB962C8B-B14F-4D97-AF65-F5344CB8AC3E}">
        <p14:creationId xmlns:p14="http://schemas.microsoft.com/office/powerpoint/2010/main" val="84461588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EE7D11D-4A98-471A-BB57-6AF6C11DAF0E}"/>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METHOD</a:t>
            </a:r>
          </a:p>
        </p:txBody>
      </p:sp>
      <p:sp>
        <p:nvSpPr>
          <p:cNvPr id="2" name="">
            <a:extLst xmlns:a="http://schemas.openxmlformats.org/drawingml/2006/main">
              <a:ext uri="{FF2B5EF4-FFF2-40B4-BE49-F238E27FC236}">
                <a16:creationId xmlns:a16="http://schemas.microsoft.com/office/drawing/2014/main" id="{44BBACD2-04CD-464B-BB9C-F25E23B53BDC}"/>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Participation and operational readiness</a:t>
            </a:r>
          </a:p>
        </p:txBody>
      </p:sp>
      <p:sp>
        <p:nvSpPr>
          <p:cNvPr id="3" name="">
            <a:extLst xmlns:a="http://schemas.openxmlformats.org/drawingml/2006/main">
              <a:ext uri="{FF2B5EF4-FFF2-40B4-BE49-F238E27FC236}">
                <a16:creationId xmlns:a16="http://schemas.microsoft.com/office/drawing/2014/main" id="{B893835F-6634-4DDE-9132-405CF1ED62AE}"/>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7</a:t>
            </a:r>
          </a:p>
        </p:txBody>
      </p:sp>
      <p:sp>
        <p:nvSpPr>
          <p:cNvPr id="4" name="">
            <a:extLst xmlns:a="http://schemas.openxmlformats.org/drawingml/2006/main">
              <a:ext uri="{FF2B5EF4-FFF2-40B4-BE49-F238E27FC236}">
                <a16:creationId xmlns:a16="http://schemas.microsoft.com/office/drawing/2014/main" id="{F0668C9F-D893-4BBE-A356-887A7E8CCA8F}"/>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Participants accept the common architecture before project entry.</a:t>
            </a:r>
          </a:p>
        </p:txBody>
      </p:sp>
      <p:sp>
        <p:nvSpPr>
          <p:cNvPr id="5" name="">
            <a:extLst xmlns:a="http://schemas.openxmlformats.org/drawingml/2006/main">
              <a:ext uri="{FF2B5EF4-FFF2-40B4-BE49-F238E27FC236}">
                <a16:creationId xmlns:a16="http://schemas.microsoft.com/office/drawing/2014/main" id="{DB273055-9688-499D-B399-5CCF44B2C557}"/>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Agreement with a particular explanation is unnecessary.</a:t>
            </a:r>
          </a:p>
        </p:txBody>
      </p:sp>
      <p:sp>
        <p:nvSpPr>
          <p:cNvPr id="6" name="">
            <a:extLst xmlns:a="http://schemas.openxmlformats.org/drawingml/2006/main">
              <a:ext uri="{FF2B5EF4-FFF2-40B4-BE49-F238E27FC236}">
                <a16:creationId xmlns:a16="http://schemas.microsoft.com/office/drawing/2014/main" id="{C776BB5F-27CF-40D9-A79B-4804C45A1B24}"/>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Training tests reproducible cognitive operations.</a:t>
            </a:r>
          </a:p>
        </p:txBody>
      </p:sp>
      <p:sp>
        <p:nvSpPr>
          <p:cNvPr id="7" name="">
            <a:extLst xmlns:a="http://schemas.openxmlformats.org/drawingml/2006/main">
              <a:ext uri="{FF2B5EF4-FFF2-40B4-BE49-F238E27FC236}">
                <a16:creationId xmlns:a16="http://schemas.microsoft.com/office/drawing/2014/main" id="{DDA04CEC-5D9D-4207-A18D-EAD023F7A760}"/>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Disciplinary contributions enter the common investigation continuously.</a:t>
            </a:r>
          </a:p>
        </p:txBody>
      </p:sp>
      <p:sp>
        <p:nvSpPr>
          <p:cNvPr id="8" name="">
            <a:extLst xmlns:a="http://schemas.openxmlformats.org/drawingml/2006/main">
              <a:ext uri="{FF2B5EF4-FFF2-40B4-BE49-F238E27FC236}">
                <a16:creationId xmlns:a16="http://schemas.microsoft.com/office/drawing/2014/main" id="{B90D2E95-3019-4EB5-BDC9-6498DE55B883}"/>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§§7.1, 7.4, 8</a:t>
            </a:r>
          </a:p>
        </p:txBody>
      </p:sp>
    </p:spTree>
    <p:extLst>
      <p:ext uri="{BB962C8B-B14F-4D97-AF65-F5344CB8AC3E}">
        <p14:creationId xmlns:p14="http://schemas.microsoft.com/office/powerpoint/2010/main" val="20035484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D253169-AE0A-4F10-BB6D-47A38975572B}"/>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METHOD</a:t>
            </a:r>
          </a:p>
        </p:txBody>
      </p:sp>
      <p:sp>
        <p:nvSpPr>
          <p:cNvPr id="2" name="">
            <a:extLst xmlns:a="http://schemas.openxmlformats.org/drawingml/2006/main">
              <a:ext uri="{FF2B5EF4-FFF2-40B4-BE49-F238E27FC236}">
                <a16:creationId xmlns:a16="http://schemas.microsoft.com/office/drawing/2014/main" id="{34B54492-E226-457E-81B0-522D14DD3C46}"/>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Version control and operational review</a:t>
            </a:r>
          </a:p>
        </p:txBody>
      </p:sp>
      <p:sp>
        <p:nvSpPr>
          <p:cNvPr id="3" name="">
            <a:extLst xmlns:a="http://schemas.openxmlformats.org/drawingml/2006/main">
              <a:ext uri="{FF2B5EF4-FFF2-40B4-BE49-F238E27FC236}">
                <a16:creationId xmlns:a16="http://schemas.microsoft.com/office/drawing/2014/main" id="{90530E75-D2BB-4B33-9038-B1A2AFB8AE89}"/>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8</a:t>
            </a:r>
          </a:p>
        </p:txBody>
      </p:sp>
      <p:sp>
        <p:nvSpPr>
          <p:cNvPr id="4" name="">
            <a:extLst xmlns:a="http://schemas.openxmlformats.org/drawingml/2006/main">
              <a:ext uri="{FF2B5EF4-FFF2-40B4-BE49-F238E27FC236}">
                <a16:creationId xmlns:a16="http://schemas.microsoft.com/office/drawing/2014/main" id="{70405CBD-A1F0-4EFE-B5E4-8FD3E28A1910}"/>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project identifies and retains its accepted specification version.</a:t>
            </a:r>
          </a:p>
        </p:txBody>
      </p:sp>
      <p:sp>
        <p:nvSpPr>
          <p:cNvPr id="5" name="">
            <a:extLst xmlns:a="http://schemas.openxmlformats.org/drawingml/2006/main">
              <a:ext uri="{FF2B5EF4-FFF2-40B4-BE49-F238E27FC236}">
                <a16:creationId xmlns:a16="http://schemas.microsoft.com/office/drawing/2014/main" id="{D0701F67-E4CB-4B2A-953E-FAC0AF7729D9}"/>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Operational difficulties and justified deviations enter the record.</a:t>
            </a:r>
          </a:p>
        </p:txBody>
      </p:sp>
      <p:sp>
        <p:nvSpPr>
          <p:cNvPr id="6" name="">
            <a:extLst xmlns:a="http://schemas.openxmlformats.org/drawingml/2006/main">
              <a:ext uri="{FF2B5EF4-FFF2-40B4-BE49-F238E27FC236}">
                <a16:creationId xmlns:a16="http://schemas.microsoft.com/office/drawing/2014/main" id="{24430F4B-80B3-4E22-9F71-55B5DE6D8B3B}"/>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Review distinguishes implementation, contradiction and insufficient evidence.</a:t>
            </a:r>
          </a:p>
        </p:txBody>
      </p:sp>
      <p:sp>
        <p:nvSpPr>
          <p:cNvPr id="7" name="">
            <a:extLst xmlns:a="http://schemas.openxmlformats.org/drawingml/2006/main">
              <a:ext uri="{FF2B5EF4-FFF2-40B4-BE49-F238E27FC236}">
                <a16:creationId xmlns:a16="http://schemas.microsoft.com/office/drawing/2014/main" id="{6AA6C173-DD4F-4A4D-B83B-8B2917367FC7}"/>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Compliance does not establish scientific truth.</a:t>
            </a:r>
          </a:p>
        </p:txBody>
      </p:sp>
      <p:sp>
        <p:nvSpPr>
          <p:cNvPr id="8" name="">
            <a:extLst xmlns:a="http://schemas.openxmlformats.org/drawingml/2006/main">
              <a:ext uri="{FF2B5EF4-FFF2-40B4-BE49-F238E27FC236}">
                <a16:creationId xmlns:a16="http://schemas.microsoft.com/office/drawing/2014/main" id="{5C553152-4AAB-4934-BC3C-39F25FE3189F}"/>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§§11–16</a:t>
            </a:r>
          </a:p>
        </p:txBody>
      </p:sp>
    </p:spTree>
    <p:extLst>
      <p:ext uri="{BB962C8B-B14F-4D97-AF65-F5344CB8AC3E}">
        <p14:creationId xmlns:p14="http://schemas.microsoft.com/office/powerpoint/2010/main" val="77018679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B920989-DBE9-43C9-ACE1-515732BAC6A7}"/>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APPLICATIONS</a:t>
            </a:r>
          </a:p>
        </p:txBody>
      </p:sp>
      <p:sp>
        <p:nvSpPr>
          <p:cNvPr id="2" name="">
            <a:extLst xmlns:a="http://schemas.openxmlformats.org/drawingml/2006/main">
              <a:ext uri="{FF2B5EF4-FFF2-40B4-BE49-F238E27FC236}">
                <a16:creationId xmlns:a16="http://schemas.microsoft.com/office/drawing/2014/main" id="{93E87BD2-65E8-4DF7-9D75-F975DD89C8FC}"/>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Application to the theory of military ecotones</a:t>
            </a:r>
          </a:p>
        </p:txBody>
      </p:sp>
      <p:sp>
        <p:nvSpPr>
          <p:cNvPr id="3" name="">
            <a:extLst xmlns:a="http://schemas.openxmlformats.org/drawingml/2006/main">
              <a:ext uri="{FF2B5EF4-FFF2-40B4-BE49-F238E27FC236}">
                <a16:creationId xmlns:a16="http://schemas.microsoft.com/office/drawing/2014/main" id="{F56ADD5B-8663-4966-9F94-DFE1C38D3315}"/>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9</a:t>
            </a:r>
          </a:p>
        </p:txBody>
      </p:sp>
      <p:sp>
        <p:nvSpPr>
          <p:cNvPr id="4" name="">
            <a:extLst xmlns:a="http://schemas.openxmlformats.org/drawingml/2006/main">
              <a:ext uri="{FF2B5EF4-FFF2-40B4-BE49-F238E27FC236}">
                <a16:creationId xmlns:a16="http://schemas.microsoft.com/office/drawing/2014/main" id="{73154A5A-1B4F-4F18-A83C-8A7E4CF7C82E}"/>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War changes the operating regime of a territory.</a:t>
            </a:r>
          </a:p>
        </p:txBody>
      </p:sp>
      <p:sp>
        <p:nvSpPr>
          <p:cNvPr id="5" name="">
            <a:extLst xmlns:a="http://schemas.openxmlformats.org/drawingml/2006/main">
              <a:ext uri="{FF2B5EF4-FFF2-40B4-BE49-F238E27FC236}">
                <a16:creationId xmlns:a16="http://schemas.microsoft.com/office/drawing/2014/main" id="{D529EC25-0ED8-4F1C-8554-D02BBC01A2BE}"/>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 military ecotone includes altered functions, relationships and trajectories.</a:t>
            </a:r>
          </a:p>
        </p:txBody>
      </p:sp>
      <p:sp>
        <p:nvSpPr>
          <p:cNvPr id="6" name="">
            <a:extLst xmlns:a="http://schemas.openxmlformats.org/drawingml/2006/main">
              <a:ext uri="{FF2B5EF4-FFF2-40B4-BE49-F238E27FC236}">
                <a16:creationId xmlns:a16="http://schemas.microsoft.com/office/drawing/2014/main" id="{703F0FB6-8AB4-4DC3-88FE-3EF00C42260C}"/>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Chemical contamination forms one component of the object.</a:t>
            </a:r>
          </a:p>
        </p:txBody>
      </p:sp>
      <p:sp>
        <p:nvSpPr>
          <p:cNvPr id="7" name="">
            <a:extLst xmlns:a="http://schemas.openxmlformats.org/drawingml/2006/main">
              <a:ext uri="{FF2B5EF4-FFF2-40B4-BE49-F238E27FC236}">
                <a16:creationId xmlns:a16="http://schemas.microsoft.com/office/drawing/2014/main" id="{9627CE9A-63F3-4B6C-A9CC-1724EFD557CE}"/>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Theory development preserves concepts, rejected terms and unresolved questions.</a:t>
            </a:r>
          </a:p>
        </p:txBody>
      </p:sp>
      <p:sp>
        <p:nvSpPr>
          <p:cNvPr id="8" name="">
            <a:extLst xmlns:a="http://schemas.openxmlformats.org/drawingml/2006/main">
              <a:ext uri="{FF2B5EF4-FFF2-40B4-BE49-F238E27FC236}">
                <a16:creationId xmlns:a16="http://schemas.microsoft.com/office/drawing/2014/main" id="{BE9E2E35-2E55-4E89-9A98-BFCD387DF516}"/>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The Paradigm of the Military Ecotone / article 92</a:t>
            </a:r>
          </a:p>
        </p:txBody>
      </p:sp>
    </p:spTree>
    <p:extLst>
      <p:ext uri="{BB962C8B-B14F-4D97-AF65-F5344CB8AC3E}">
        <p14:creationId xmlns:p14="http://schemas.microsoft.com/office/powerpoint/2010/main" val="193067818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F152F2A-4844-4AD8-87E1-BC2BC8D811EB}"/>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APPLICATIONS</a:t>
            </a:r>
          </a:p>
        </p:txBody>
      </p:sp>
      <p:sp>
        <p:nvSpPr>
          <p:cNvPr id="2" name="">
            <a:extLst xmlns:a="http://schemas.openxmlformats.org/drawingml/2006/main">
              <a:ext uri="{FF2B5EF4-FFF2-40B4-BE49-F238E27FC236}">
                <a16:creationId xmlns:a16="http://schemas.microsoft.com/office/drawing/2014/main" id="{7CEF1149-7F7A-4EC4-AD0D-DE515DAC032D}"/>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Soil after war as a configurational object</a:t>
            </a:r>
          </a:p>
        </p:txBody>
      </p:sp>
      <p:sp>
        <p:nvSpPr>
          <p:cNvPr id="3" name="">
            <a:extLst xmlns:a="http://schemas.openxmlformats.org/drawingml/2006/main">
              <a:ext uri="{FF2B5EF4-FFF2-40B4-BE49-F238E27FC236}">
                <a16:creationId xmlns:a16="http://schemas.microsoft.com/office/drawing/2014/main" id="{2F0305AE-4A5E-43D1-95DC-50D3DCAA185C}"/>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10</a:t>
            </a:r>
          </a:p>
        </p:txBody>
      </p:sp>
      <p:sp>
        <p:nvSpPr>
          <p:cNvPr id="4" name="">
            <a:extLst xmlns:a="http://schemas.openxmlformats.org/drawingml/2006/main">
              <a:ext uri="{FF2B5EF4-FFF2-40B4-BE49-F238E27FC236}">
                <a16:creationId xmlns:a16="http://schemas.microsoft.com/office/drawing/2014/main" id="{AE7379B1-58CD-4010-AD15-875F22354F00}"/>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Soil history combines with military disturbance and changes in territorial use.</a:t>
            </a:r>
          </a:p>
        </p:txBody>
      </p:sp>
      <p:sp>
        <p:nvSpPr>
          <p:cNvPr id="5" name="">
            <a:extLst xmlns:a="http://schemas.openxmlformats.org/drawingml/2006/main">
              <a:ext uri="{FF2B5EF4-FFF2-40B4-BE49-F238E27FC236}">
                <a16:creationId xmlns:a16="http://schemas.microsoft.com/office/drawing/2014/main" id="{134E4FF0-E83E-4F6E-A335-B86B55F6B0BA}"/>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Water, biota and human presence alter the subsequent trajectory.</a:t>
            </a:r>
          </a:p>
        </p:txBody>
      </p:sp>
      <p:sp>
        <p:nvSpPr>
          <p:cNvPr id="6" name="">
            <a:extLst xmlns:a="http://schemas.openxmlformats.org/drawingml/2006/main">
              <a:ext uri="{FF2B5EF4-FFF2-40B4-BE49-F238E27FC236}">
                <a16:creationId xmlns:a16="http://schemas.microsoft.com/office/drawing/2014/main" id="{E81CCA50-6C72-40C5-8839-D24C2FA7F286}"/>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protocol proposes indicators and research polygons for testing relationships.</a:t>
            </a:r>
          </a:p>
        </p:txBody>
      </p:sp>
      <p:sp>
        <p:nvSpPr>
          <p:cNvPr id="7" name="">
            <a:extLst xmlns:a="http://schemas.openxmlformats.org/drawingml/2006/main">
              <a:ext uri="{FF2B5EF4-FFF2-40B4-BE49-F238E27FC236}">
                <a16:creationId xmlns:a16="http://schemas.microsoft.com/office/drawing/2014/main" id="{34E33C43-75C2-48D6-BD64-1EF0D908599B}"/>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result is an open dynamic profile of soil within the military ecotone.</a:t>
            </a:r>
          </a:p>
        </p:txBody>
      </p:sp>
      <p:sp>
        <p:nvSpPr>
          <p:cNvPr id="8" name="">
            <a:extLst xmlns:a="http://schemas.openxmlformats.org/drawingml/2006/main">
              <a:ext uri="{FF2B5EF4-FFF2-40B4-BE49-F238E27FC236}">
                <a16:creationId xmlns:a16="http://schemas.microsoft.com/office/drawing/2014/main" id="{552DFDB0-38DF-47BC-B2DC-C439FF60C58B}"/>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Soil after War protocol / article 94</a:t>
            </a:r>
          </a:p>
        </p:txBody>
      </p:sp>
    </p:spTree>
    <p:extLst>
      <p:ext uri="{BB962C8B-B14F-4D97-AF65-F5344CB8AC3E}">
        <p14:creationId xmlns:p14="http://schemas.microsoft.com/office/powerpoint/2010/main" val="204140116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FCB7B8C-A9AD-4316-B627-01DC39BE038E}"/>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APPLICATIONS</a:t>
            </a:r>
          </a:p>
        </p:txBody>
      </p:sp>
      <p:sp>
        <p:nvSpPr>
          <p:cNvPr id="2" name="">
            <a:extLst xmlns:a="http://schemas.openxmlformats.org/drawingml/2006/main">
              <a:ext uri="{FF2B5EF4-FFF2-40B4-BE49-F238E27FC236}">
                <a16:creationId xmlns:a16="http://schemas.microsoft.com/office/drawing/2014/main" id="{B3226B86-0845-40ED-9009-5A272CE74959}"/>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Cognitive organisation of expert–AI research</a:t>
            </a:r>
          </a:p>
        </p:txBody>
      </p:sp>
      <p:sp>
        <p:nvSpPr>
          <p:cNvPr id="3" name="">
            <a:extLst xmlns:a="http://schemas.openxmlformats.org/drawingml/2006/main">
              <a:ext uri="{FF2B5EF4-FFF2-40B4-BE49-F238E27FC236}">
                <a16:creationId xmlns:a16="http://schemas.microsoft.com/office/drawing/2014/main" id="{3B46C5A4-07D8-47FF-8236-3A0BF2BB949A}"/>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11</a:t>
            </a:r>
          </a:p>
        </p:txBody>
      </p:sp>
      <p:sp>
        <p:nvSpPr>
          <p:cNvPr id="4" name="">
            <a:extLst xmlns:a="http://schemas.openxmlformats.org/drawingml/2006/main">
              <a:ext uri="{FF2B5EF4-FFF2-40B4-BE49-F238E27FC236}">
                <a16:creationId xmlns:a16="http://schemas.microsoft.com/office/drawing/2014/main" id="{AF41DBF7-A06F-4518-99D3-5A24409F270C}"/>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AI assists comparison, information integration and development of hypotheses.</a:t>
            </a:r>
          </a:p>
        </p:txBody>
      </p:sp>
      <p:sp>
        <p:nvSpPr>
          <p:cNvPr id="5" name="">
            <a:extLst xmlns:a="http://schemas.openxmlformats.org/drawingml/2006/main">
              <a:ext uri="{FF2B5EF4-FFF2-40B4-BE49-F238E27FC236}">
                <a16:creationId xmlns:a16="http://schemas.microsoft.com/office/drawing/2014/main" id="{9C01F4D0-9C83-4A47-BBBC-EA53FECEA176}"/>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Source material remains distinguishable from AI-derived interpretation.</a:t>
            </a:r>
          </a:p>
        </p:txBody>
      </p:sp>
      <p:sp>
        <p:nvSpPr>
          <p:cNvPr id="6" name="">
            <a:extLst xmlns:a="http://schemas.openxmlformats.org/drawingml/2006/main">
              <a:ext uri="{FF2B5EF4-FFF2-40B4-BE49-F238E27FC236}">
                <a16:creationId xmlns:a16="http://schemas.microsoft.com/office/drawing/2014/main" id="{7146D1A3-5307-45DE-8D38-5B37817CBC46}"/>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protocol preserves questions, conceptual changes and rejected alternatives.</a:t>
            </a:r>
          </a:p>
        </p:txBody>
      </p:sp>
      <p:sp>
        <p:nvSpPr>
          <p:cNvPr id="7" name="">
            <a:extLst xmlns:a="http://schemas.openxmlformats.org/drawingml/2006/main">
              <a:ext uri="{FF2B5EF4-FFF2-40B4-BE49-F238E27FC236}">
                <a16:creationId xmlns:a16="http://schemas.microsoft.com/office/drawing/2014/main" id="{A7173622-1029-4F11-92BC-8AD77B747A0C}"/>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evaluates the claims and identifies the tests they require.</a:t>
            </a:r>
          </a:p>
        </p:txBody>
      </p:sp>
      <p:sp>
        <p:nvSpPr>
          <p:cNvPr id="8" name="">
            <a:extLst xmlns:a="http://schemas.openxmlformats.org/drawingml/2006/main">
              <a:ext uri="{FF2B5EF4-FFF2-40B4-BE49-F238E27FC236}">
                <a16:creationId xmlns:a16="http://schemas.microsoft.com/office/drawing/2014/main" id="{89727BFE-A2C1-43FF-837F-A7F8C06A294F}"/>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Articles 79, 73 and 94</a:t>
            </a:r>
          </a:p>
        </p:txBody>
      </p:sp>
    </p:spTree>
    <p:extLst>
      <p:ext uri="{BB962C8B-B14F-4D97-AF65-F5344CB8AC3E}">
        <p14:creationId xmlns:p14="http://schemas.microsoft.com/office/powerpoint/2010/main" val="10048975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A96BF1F-3B12-40DC-A013-4985B57BAB2C}"/>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IMPLEMENTATION</a:t>
            </a:r>
          </a:p>
        </p:txBody>
      </p:sp>
      <p:sp>
        <p:nvSpPr>
          <p:cNvPr id="2" name="">
            <a:extLst xmlns:a="http://schemas.openxmlformats.org/drawingml/2006/main">
              <a:ext uri="{FF2B5EF4-FFF2-40B4-BE49-F238E27FC236}">
                <a16:creationId xmlns:a16="http://schemas.microsoft.com/office/drawing/2014/main" id="{9B1ECB35-61DC-46BD-B3DF-A036EC6C07C0}"/>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Two laboratories and a common research approach</a:t>
            </a:r>
          </a:p>
        </p:txBody>
      </p:sp>
      <p:sp>
        <p:nvSpPr>
          <p:cNvPr id="3" name="">
            <a:extLst xmlns:a="http://schemas.openxmlformats.org/drawingml/2006/main">
              <a:ext uri="{FF2B5EF4-FFF2-40B4-BE49-F238E27FC236}">
                <a16:creationId xmlns:a16="http://schemas.microsoft.com/office/drawing/2014/main" id="{ECD46A92-729A-42A1-905F-0F39F79F9A9C}"/>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12</a:t>
            </a:r>
          </a:p>
        </p:txBody>
      </p:sp>
      <p:graphicFrame>
        <p:nvGraphicFramePr>
          <p:cNvPr id="4" name="">
            <a:extLst xmlns:a="http://schemas.openxmlformats.org/drawingml/2006/main">
              <a:ext uri="{FF2B5EF4-FFF2-40B4-BE49-F238E27FC236}">
                <a16:creationId xmlns:a16="http://schemas.microsoft.com/office/drawing/2014/main" id="{7CF72668-AE66-4E71-BCB0-7095CAF07B21}"/>
              </a:ext>
            </a:extLst>
          </p:cNvPr>
          <p:cNvGraphicFramePr/>
          <p:nvPr/>
        </p:nvGraphicFramePr>
        <p:xfrm>
          <a:off xmlns:a="http://schemas.openxmlformats.org/drawingml/2006/main" x="914400" y="2143125"/>
          <a:ext xmlns:a="http://schemas.openxmlformats.org/drawingml/2006/main" cx="10363200" cy="2857500"/>
        </p:xfrm>
        <a:graphic xmlns:a="http://schemas.openxmlformats.org/drawingml/2006/main">
          <a:graphicData uri="http://schemas.openxmlformats.org/drawingml/2006/table">
            <a:tbl>
              <a:tblPr/>
              <a:tblGrid>
                <a:gridCol w="4286250"/>
                <a:gridCol w="6076950"/>
              </a:tblGrid>
              <a:tr h="952500">
                <a:tc>
                  <a:txBody>
                    <a:bodyPr/>
                    <a:lstStyle/>
                    <a:p>
                      <a:r>
                        <a:rPr sz="2000" b="1">
                          <a:solidFill>
                            <a:srgbClr val="FFFFFF"/>
                          </a:solidFill>
                          <a:latin typeface="Segoe UI"/>
                          <a:ea typeface="Segoe UI"/>
                          <a:cs typeface="Segoe UI"/>
                        </a:rPr>
                        <a:t>Laboratory</a:t>
                      </a:r>
                    </a:p>
                  </a:txBody>
                  <a:tcPr marL="91440" marR="91440" marT="45720" marB="45720">
                    <a:solidFill>
                      <a:srgbClr val="2463A3"/>
                    </a:solidFill>
                  </a:tcPr>
                </a:tc>
                <a:tc>
                  <a:txBody>
                    <a:bodyPr/>
                    <a:lstStyle/>
                    <a:p>
                      <a:r>
                        <a:rPr sz="2000" b="1">
                          <a:solidFill>
                            <a:srgbClr val="FFFFFF"/>
                          </a:solidFill>
                          <a:latin typeface="Segoe UI"/>
                          <a:ea typeface="Segoe UI"/>
                          <a:cs typeface="Segoe UI"/>
                        </a:rPr>
                        <a:t>Principal function</a:t>
                      </a:r>
                    </a:p>
                  </a:txBody>
                  <a:tcPr marL="91440" marR="91440" marT="45720" marB="45720">
                    <a:solidFill>
                      <a:srgbClr val="2463A3"/>
                    </a:solidFill>
                  </a:tcPr>
                </a:tc>
              </a:tr>
              <a:tr h="952500">
                <a:tc>
                  <a:txBody>
                    <a:bodyPr/>
                    <a:lstStyle/>
                    <a:p>
                      <a:r>
                        <a:rPr sz="2000" b="0">
                          <a:solidFill>
                            <a:srgbClr val="111111"/>
                          </a:solidFill>
                          <a:latin typeface="Segoe UI"/>
                          <a:ea typeface="Segoe UI"/>
                          <a:cs typeface="Segoe UI"/>
                        </a:rPr>
                        <a:t>Military Ecotones</a:t>
                      </a:r>
                    </a:p>
                  </a:txBody>
                  <a:tcPr marL="91440" marR="91440" marT="45720" marB="45720">
                    <a:solidFill>
                      <a:srgbClr val="FFFFFF"/>
                    </a:solidFill>
                  </a:tcPr>
                </a:tc>
                <a:tc>
                  <a:txBody>
                    <a:bodyPr/>
                    <a:lstStyle/>
                    <a:p>
                      <a:r>
                        <a:rPr sz="2000" b="0">
                          <a:solidFill>
                            <a:srgbClr val="111111"/>
                          </a:solidFill>
                          <a:latin typeface="Segoe UI"/>
                          <a:ea typeface="Segoe UI"/>
                          <a:cs typeface="Segoe UI"/>
                        </a:rPr>
                        <a:t>Field observation, sampling, environmental interpretation and method development</a:t>
                      </a:r>
                    </a:p>
                  </a:txBody>
                  <a:tcPr marL="91440" marR="91440" marT="45720" marB="45720">
                    <a:solidFill>
                      <a:srgbClr val="FFFFFF"/>
                    </a:solidFill>
                  </a:tcPr>
                </a:tc>
              </a:tr>
              <a:tr h="952500">
                <a:tc>
                  <a:txBody>
                    <a:bodyPr/>
                    <a:lstStyle/>
                    <a:p>
                      <a:r>
                        <a:rPr sz="2000" b="0">
                          <a:solidFill>
                            <a:srgbClr val="111111"/>
                          </a:solidFill>
                          <a:latin typeface="Segoe UI"/>
                          <a:ea typeface="Segoe UI"/>
                          <a:cs typeface="Segoe UI"/>
                        </a:rPr>
                        <a:t>Information Systems</a:t>
                      </a:r>
                    </a:p>
                  </a:txBody>
                  <a:tcPr marL="91440" marR="91440" marT="45720" marB="45720">
                    <a:solidFill>
                      <a:srgbClr val="FFFFFF"/>
                    </a:solidFill>
                  </a:tcPr>
                </a:tc>
                <a:tc>
                  <a:txBody>
                    <a:bodyPr/>
                    <a:lstStyle/>
                    <a:p>
                      <a:r>
                        <a:rPr sz="2000" b="0">
                          <a:solidFill>
                            <a:srgbClr val="111111"/>
                          </a:solidFill>
                          <a:latin typeface="Segoe UI"/>
                          <a:ea typeface="Segoe UI"/>
                          <a:cs typeface="Segoe UI"/>
                        </a:rPr>
                        <a:t>Preservation, provenance, integration and analysis of complex information</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03D558AB-25CE-41A6-90DB-7639B320794E}"/>
              </a:ext>
            </a:extLst>
          </p:cNvPr>
          <p:cNvSpPr>
            <a:spLocks xmlns:a="http://schemas.openxmlformats.org/drawingml/2006/main" noGrp="1"/>
          </p:cNvSpPr>
          <p:nvPr/>
        </p:nvSpPr>
        <p:spPr>
          <a:xfrm xmlns:a="http://schemas.openxmlformats.org/drawingml/2006/main">
            <a:off x="952500" y="53149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1">
                <a:solidFill>
                  <a:srgbClr val="7D2337"/>
                </a:solidFill>
                <a:latin typeface="Segoe UI Semibold"/>
                <a:ea typeface="Segoe UI Semibold"/>
                <a:cs typeface="Segoe UI Semibold"/>
              </a:defRPr>
            </a:defPPr>
          </a:lstStyle>
          <a:p xmlns:a="http://schemas.openxmlformats.org/drawingml/2006/main">
            <a:pPr>
              <a:defRPr sz="2000" b="1">
                <a:solidFill>
                  <a:srgbClr val="7D2337"/>
                </a:solidFill>
                <a:latin typeface="Segoe UI Semibold"/>
                <a:ea typeface="Segoe UI Semibold"/>
                <a:cs typeface="Segoe UI Semibold"/>
              </a:defRPr>
            </a:pPr>
            <a:r>
              <a:rPr sz="2000" b="1">
                <a:solidFill>
                  <a:srgbClr val="7D2337"/>
                </a:solidFill>
                <a:latin typeface="Segoe UI Semibold"/>
                <a:ea typeface="Segoe UI Semibold"/>
                <a:cs typeface="Segoe UI Semibold"/>
              </a:rPr>
              <a:t>Field evidence changes the information model.</a:t>
            </a:r>
          </a:p>
          <a:p xmlns:a="http://schemas.openxmlformats.org/drawingml/2006/main">
            <a:pPr>
              <a:defRPr sz="2000" b="1">
                <a:solidFill>
                  <a:srgbClr val="7D2337"/>
                </a:solidFill>
                <a:latin typeface="Segoe UI Semibold"/>
                <a:ea typeface="Segoe UI Semibold"/>
                <a:cs typeface="Segoe UI Semibold"/>
              </a:defRPr>
            </a:pPr>
            <a:r>
              <a:rPr sz="2000" b="1">
                <a:solidFill>
                  <a:srgbClr val="7D2337"/>
                </a:solidFill>
                <a:latin typeface="Segoe UI Semibold"/>
                <a:ea typeface="Segoe UI Semibold"/>
                <a:cs typeface="Segoe UI Semibold"/>
              </a:rPr>
              <a:t>Information analysis guides the next field inquiry.</a:t>
            </a:r>
          </a:p>
        </p:txBody>
      </p:sp>
      <p:sp>
        <p:nvSpPr>
          <p:cNvPr id="6" name="">
            <a:extLst xmlns:a="http://schemas.openxmlformats.org/drawingml/2006/main">
              <a:ext uri="{FF2B5EF4-FFF2-40B4-BE49-F238E27FC236}">
                <a16:creationId xmlns:a16="http://schemas.microsoft.com/office/drawing/2014/main" id="{66350E07-5BB9-49FE-82F6-5B46935C4E4B}"/>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Laboratory charters / articles 71 and 73. Cooperation uses the presenter’s research approach.</a:t>
            </a:r>
          </a:p>
        </p:txBody>
      </p:sp>
    </p:spTree>
    <p:extLst>
      <p:ext uri="{BB962C8B-B14F-4D97-AF65-F5344CB8AC3E}">
        <p14:creationId xmlns:p14="http://schemas.microsoft.com/office/powerpoint/2010/main" val="110904537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21D4F18-36DC-41B7-9F43-28424D6AA93D}"/>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EXAMPLE</a:t>
            </a:r>
          </a:p>
        </p:txBody>
      </p:sp>
      <p:sp>
        <p:nvSpPr>
          <p:cNvPr id="2" name="">
            <a:extLst xmlns:a="http://schemas.openxmlformats.org/drawingml/2006/main">
              <a:ext uri="{FF2B5EF4-FFF2-40B4-BE49-F238E27FC236}">
                <a16:creationId xmlns:a16="http://schemas.microsoft.com/office/drawing/2014/main" id="{D22C45F3-A987-4721-9A48-BF84FED861EB}"/>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Recognition of a new contamination object</a:t>
            </a:r>
          </a:p>
        </p:txBody>
      </p:sp>
      <p:sp>
        <p:nvSpPr>
          <p:cNvPr id="3" name="">
            <a:extLst xmlns:a="http://schemas.openxmlformats.org/drawingml/2006/main">
              <a:ext uri="{FF2B5EF4-FFF2-40B4-BE49-F238E27FC236}">
                <a16:creationId xmlns:a16="http://schemas.microsoft.com/office/drawing/2014/main" id="{FF0BBBE2-22BE-4887-8196-84E51F98024C}"/>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13</a:t>
            </a:r>
          </a:p>
        </p:txBody>
      </p:sp>
      <p:pic>
        <p:nvPicPr>
          <p:cNvPr id="4" name="">
            <a:extLst xmlns:a="http://schemas.openxmlformats.org/drawingml/2006/main">
              <a:ext uri="{FF2B5EF4-FFF2-40B4-BE49-F238E27FC236}">
                <a16:creationId xmlns:a16="http://schemas.microsoft.com/office/drawing/2014/main" id="{B7FD9043-E07D-445B-AAD3-F43DC398F87E}"/>
              </a:ext>
            </a:extLst>
          </p:cNvPr>
          <p:cNvPicPr>
            <a:picLocks xmlns:a="http://schemas.openxmlformats.org/drawingml/2006/main" noChangeAspect="1"/>
          </p:cNvPicPr>
          <p:nvPr/>
        </p:nvPicPr>
        <p:blipFill>
          <a:blip xmlns:r="http://schemas.openxmlformats.org/officeDocument/2006/relationships" xmlns:a="http://schemas.openxmlformats.org/drawingml/2006/main" r:embed="Rf4ea1368779147cc"/>
          <a:stretch xmlns:a="http://schemas.openxmlformats.org/drawingml/2006/main"/>
        </p:blipFill>
        <p:spPr>
          <a:xfrm xmlns:a="http://schemas.openxmlformats.org/drawingml/2006/main">
            <a:off x="992981" y="1962150"/>
            <a:ext cx="3043238" cy="40576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8AD7FE4-7672-46F6-BA8D-B854EBE7961F}"/>
              </a:ext>
            </a:extLst>
          </p:cNvPr>
          <p:cNvSpPr>
            <a:spLocks xmlns:a="http://schemas.openxmlformats.org/drawingml/2006/main" noGrp="1"/>
          </p:cNvSpPr>
          <p:nvPr/>
        </p:nvSpPr>
        <p:spPr>
          <a:xfrm xmlns:a="http://schemas.openxmlformats.org/drawingml/2006/main">
            <a:off x="4495800" y="2038350"/>
            <a:ext cx="676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Fiber-optic drone tether debris has a distinctive filamentous form.</a:t>
            </a:r>
          </a:p>
        </p:txBody>
      </p:sp>
      <p:sp>
        <p:nvSpPr>
          <p:cNvPr id="6" name="">
            <a:extLst xmlns:a="http://schemas.openxmlformats.org/drawingml/2006/main">
              <a:ext uri="{FF2B5EF4-FFF2-40B4-BE49-F238E27FC236}">
                <a16:creationId xmlns:a16="http://schemas.microsoft.com/office/drawing/2014/main" id="{EC1DB69D-1B59-46E0-8E39-D8DD6992A271}"/>
              </a:ext>
            </a:extLst>
          </p:cNvPr>
          <p:cNvSpPr>
            <a:spLocks xmlns:a="http://schemas.openxmlformats.org/drawingml/2006/main" noGrp="1"/>
          </p:cNvSpPr>
          <p:nvPr/>
        </p:nvSpPr>
        <p:spPr>
          <a:xfrm xmlns:a="http://schemas.openxmlformats.org/drawingml/2006/main">
            <a:off x="4495800" y="3028950"/>
            <a:ext cx="676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paper proposes a separate contamination category.</a:t>
            </a:r>
          </a:p>
        </p:txBody>
      </p:sp>
      <p:sp>
        <p:nvSpPr>
          <p:cNvPr id="7" name="">
            <a:extLst xmlns:a="http://schemas.openxmlformats.org/drawingml/2006/main">
              <a:ext uri="{FF2B5EF4-FFF2-40B4-BE49-F238E27FC236}">
                <a16:creationId xmlns:a16="http://schemas.microsoft.com/office/drawing/2014/main" id="{829AA34E-1E80-4A1D-A636-8D75DB9CFC4B}"/>
              </a:ext>
            </a:extLst>
          </p:cNvPr>
          <p:cNvSpPr>
            <a:spLocks xmlns:a="http://schemas.openxmlformats.org/drawingml/2006/main" noGrp="1"/>
          </p:cNvSpPr>
          <p:nvPr/>
        </p:nvSpPr>
        <p:spPr>
          <a:xfrm xmlns:a="http://schemas.openxmlformats.org/drawingml/2006/main">
            <a:off x="4495800" y="4019550"/>
            <a:ext cx="676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Fragmentation into polymer microfibers is a research pathway.</a:t>
            </a:r>
          </a:p>
        </p:txBody>
      </p:sp>
      <p:sp>
        <p:nvSpPr>
          <p:cNvPr id="8" name="">
            <a:extLst xmlns:a="http://schemas.openxmlformats.org/drawingml/2006/main">
              <a:ext uri="{FF2B5EF4-FFF2-40B4-BE49-F238E27FC236}">
                <a16:creationId xmlns:a16="http://schemas.microsoft.com/office/drawing/2014/main" id="{3677EE0C-324C-449F-A38C-F7C553C4E0B2}"/>
              </a:ext>
            </a:extLst>
          </p:cNvPr>
          <p:cNvSpPr>
            <a:spLocks xmlns:a="http://schemas.openxmlformats.org/drawingml/2006/main" noGrp="1"/>
          </p:cNvSpPr>
          <p:nvPr/>
        </p:nvSpPr>
        <p:spPr>
          <a:xfrm xmlns:a="http://schemas.openxmlformats.org/drawingml/2006/main">
            <a:off x="4495800" y="5010150"/>
            <a:ext cx="676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1">
                <a:solidFill>
                  <a:srgbClr val="7D2337"/>
                </a:solidFill>
                <a:latin typeface="Segoe UI Semibold"/>
                <a:ea typeface="Segoe UI Semibold"/>
                <a:cs typeface="Segoe UI Semibold"/>
              </a:defRPr>
            </a:defPPr>
          </a:lstStyle>
          <a:p xmlns:a="http://schemas.openxmlformats.org/drawingml/2006/main">
            <a:pPr>
              <a:defRPr sz="2000" b="1">
                <a:solidFill>
                  <a:srgbClr val="7D2337"/>
                </a:solidFill>
                <a:latin typeface="Segoe UI Semibold"/>
                <a:ea typeface="Segoe UI Semibold"/>
                <a:cs typeface="Segoe UI Semibold"/>
              </a:defRPr>
            </a:pPr>
            <a:r>
              <a:rPr sz="2000" b="1">
                <a:solidFill>
                  <a:srgbClr val="7D2337"/>
                </a:solidFill>
                <a:latin typeface="Segoe UI Semibold"/>
                <a:ea typeface="Segoe UI Semibold"/>
                <a:cs typeface="Segoe UI Semibold"/>
              </a:rPr>
              <a:t>The article provides a conceptual framework, not field validation.</a:t>
            </a:r>
          </a:p>
        </p:txBody>
      </p:sp>
      <p:sp>
        <p:nvSpPr>
          <p:cNvPr id="9" name="">
            <a:extLst xmlns:a="http://schemas.openxmlformats.org/drawingml/2006/main">
              <a:ext uri="{FF2B5EF4-FFF2-40B4-BE49-F238E27FC236}">
                <a16:creationId xmlns:a16="http://schemas.microsoft.com/office/drawing/2014/main" id="{E1D89655-C5B6-4A3F-BBD0-55E9AB459216}"/>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Nikolaenko (2026), article 13, Figure 2. Public photograph reproduced in the article.</a:t>
            </a:r>
          </a:p>
        </p:txBody>
      </p:sp>
    </p:spTree>
    <p:extLst>
      <p:ext uri="{BB962C8B-B14F-4D97-AF65-F5344CB8AC3E}">
        <p14:creationId xmlns:p14="http://schemas.microsoft.com/office/powerpoint/2010/main" val="191126615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A67CB8A-335C-490F-BC1D-69F7EF4D87AF}"/>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METHOD IN PRACTICE</a:t>
            </a:r>
          </a:p>
        </p:txBody>
      </p:sp>
      <p:sp>
        <p:nvSpPr>
          <p:cNvPr id="2" name="">
            <a:extLst xmlns:a="http://schemas.openxmlformats.org/drawingml/2006/main">
              <a:ext uri="{FF2B5EF4-FFF2-40B4-BE49-F238E27FC236}">
                <a16:creationId xmlns:a16="http://schemas.microsoft.com/office/drawing/2014/main" id="{DEC9FB47-9BA5-411A-A8B8-AE6C0718A79A}"/>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Field verification and discriminatory observations</a:t>
            </a:r>
          </a:p>
        </p:txBody>
      </p:sp>
      <p:sp>
        <p:nvSpPr>
          <p:cNvPr id="3" name="">
            <a:extLst xmlns:a="http://schemas.openxmlformats.org/drawingml/2006/main">
              <a:ext uri="{FF2B5EF4-FFF2-40B4-BE49-F238E27FC236}">
                <a16:creationId xmlns:a16="http://schemas.microsoft.com/office/drawing/2014/main" id="{D7D7029D-FB2B-4957-A3B1-2482B82EB850}"/>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14</a:t>
            </a:r>
          </a:p>
        </p:txBody>
      </p:sp>
      <p:sp>
        <p:nvSpPr>
          <p:cNvPr id="4" name="">
            <a:extLst xmlns:a="http://schemas.openxmlformats.org/drawingml/2006/main">
              <a:ext uri="{FF2B5EF4-FFF2-40B4-BE49-F238E27FC236}">
                <a16:creationId xmlns:a16="http://schemas.microsoft.com/office/drawing/2014/main" id="{EDA72805-F294-4359-84C5-48FED72D6432}"/>
              </a:ext>
            </a:extLst>
          </p:cNvPr>
          <p:cNvSpPr>
            <a:spLocks xmlns:a="http://schemas.openxmlformats.org/drawingml/2006/main" noGrp="1"/>
          </p:cNvSpPr>
          <p:nvPr/>
        </p:nvSpPr>
        <p:spPr>
          <a:xfrm xmlns:a="http://schemas.openxmlformats.org/drawingml/2006/main">
            <a:off x="952500" y="2076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Site access is a practical condition. A process model guides site selection.</a:t>
            </a:r>
          </a:p>
        </p:txBody>
      </p:sp>
      <p:sp>
        <p:nvSpPr>
          <p:cNvPr id="5" name="">
            <a:extLst xmlns:a="http://schemas.openxmlformats.org/drawingml/2006/main">
              <a:ext uri="{FF2B5EF4-FFF2-40B4-BE49-F238E27FC236}">
                <a16:creationId xmlns:a16="http://schemas.microsoft.com/office/drawing/2014/main" id="{36A650A0-BE15-4BD4-9C64-2D07C07F45F2}"/>
              </a:ext>
            </a:extLst>
          </p:cNvPr>
          <p:cNvSpPr>
            <a:spLocks xmlns:a="http://schemas.openxmlformats.org/drawingml/2006/main" noGrp="1"/>
          </p:cNvSpPr>
          <p:nvPr/>
        </p:nvSpPr>
        <p:spPr>
          <a:xfrm xmlns:a="http://schemas.openxmlformats.org/drawingml/2006/main">
            <a:off x="952500" y="3028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Observations test relationships and distinguish competing hypotheses.</a:t>
            </a:r>
          </a:p>
        </p:txBody>
      </p:sp>
      <p:sp>
        <p:nvSpPr>
          <p:cNvPr id="6" name="">
            <a:extLst xmlns:a="http://schemas.openxmlformats.org/drawingml/2006/main">
              <a:ext uri="{FF2B5EF4-FFF2-40B4-BE49-F238E27FC236}">
                <a16:creationId xmlns:a16="http://schemas.microsoft.com/office/drawing/2014/main" id="{FE91D926-2257-42AA-80DB-DAC5A6F33FB7}"/>
              </a:ext>
            </a:extLst>
          </p:cNvPr>
          <p:cNvSpPr>
            <a:spLocks xmlns:a="http://schemas.openxmlformats.org/drawingml/2006/main" noGrp="1"/>
          </p:cNvSpPr>
          <p:nvPr/>
        </p:nvSpPr>
        <p:spPr>
          <a:xfrm xmlns:a="http://schemas.openxmlformats.org/drawingml/2006/main">
            <a:off x="952500" y="39814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Reference stations, repeated observations and pilot studies support verification.</a:t>
            </a:r>
          </a:p>
        </p:txBody>
      </p:sp>
      <p:sp>
        <p:nvSpPr>
          <p:cNvPr id="7" name="">
            <a:extLst xmlns:a="http://schemas.openxmlformats.org/drawingml/2006/main">
              <a:ext uri="{FF2B5EF4-FFF2-40B4-BE49-F238E27FC236}">
                <a16:creationId xmlns:a16="http://schemas.microsoft.com/office/drawing/2014/main" id="{414D4230-F51F-47D5-A643-57DED9B4CE4E}"/>
              </a:ext>
            </a:extLst>
          </p:cNvPr>
          <p:cNvSpPr>
            <a:spLocks xmlns:a="http://schemas.openxmlformats.org/drawingml/2006/main" noGrp="1"/>
          </p:cNvSpPr>
          <p:nvPr/>
        </p:nvSpPr>
        <p:spPr>
          <a:xfrm xmlns:a="http://schemas.openxmlformats.org/drawingml/2006/main">
            <a:off x="952500" y="49339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AI assistance leaves sampling, analysis and representativeness to empirical work.</a:t>
            </a:r>
          </a:p>
        </p:txBody>
      </p:sp>
      <p:sp>
        <p:nvSpPr>
          <p:cNvPr id="8" name="">
            <a:extLst xmlns:a="http://schemas.openxmlformats.org/drawingml/2006/main">
              <a:ext uri="{FF2B5EF4-FFF2-40B4-BE49-F238E27FC236}">
                <a16:creationId xmlns:a16="http://schemas.microsoft.com/office/drawing/2014/main" id="{F7AB0677-DD40-4759-B567-9380A7F42349}"/>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Field Verification / article 79. Tether example: proposed application.</a:t>
            </a:r>
          </a:p>
        </p:txBody>
      </p:sp>
    </p:spTree>
    <p:extLst>
      <p:ext uri="{BB962C8B-B14F-4D97-AF65-F5344CB8AC3E}">
        <p14:creationId xmlns:p14="http://schemas.microsoft.com/office/powerpoint/2010/main" val="11068759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4DC3425-E8A3-4F63-87BA-CD123A926548}"/>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REFERENCES</a:t>
            </a:r>
          </a:p>
        </p:txBody>
      </p:sp>
      <p:sp>
        <p:nvSpPr>
          <p:cNvPr id="2" name="">
            <a:extLst xmlns:a="http://schemas.openxmlformats.org/drawingml/2006/main">
              <a:ext uri="{FF2B5EF4-FFF2-40B4-BE49-F238E27FC236}">
                <a16:creationId xmlns:a16="http://schemas.microsoft.com/office/drawing/2014/main" id="{BFC7D916-F9BC-49A4-AF08-A7271F5BEA4A}"/>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Published foundations and applications</a:t>
            </a:r>
          </a:p>
        </p:txBody>
      </p:sp>
      <p:sp>
        <p:nvSpPr>
          <p:cNvPr id="3" name="">
            <a:extLst xmlns:a="http://schemas.openxmlformats.org/drawingml/2006/main">
              <a:ext uri="{FF2B5EF4-FFF2-40B4-BE49-F238E27FC236}">
                <a16:creationId xmlns:a16="http://schemas.microsoft.com/office/drawing/2014/main" id="{9A991E2A-A7B6-4030-BDC1-A9A4CA20D364}"/>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15</a:t>
            </a:r>
          </a:p>
        </p:txBody>
      </p:sp>
      <p:sp>
        <p:nvSpPr>
          <p:cNvPr id="4" name="">
            <a:extLst xmlns:a="http://schemas.openxmlformats.org/drawingml/2006/main">
              <a:ext uri="{FF2B5EF4-FFF2-40B4-BE49-F238E27FC236}">
                <a16:creationId xmlns:a16="http://schemas.microsoft.com/office/drawing/2014/main" id="{7C280BAD-DE1A-410E-BD1E-2A732EB37FA3}"/>
              </a:ext>
            </a:extLst>
          </p:cNvPr>
          <p:cNvSpPr>
            <a:spLocks xmlns:a="http://schemas.openxmlformats.org/drawingml/2006/main" noGrp="1"/>
          </p:cNvSpPr>
          <p:nvPr/>
        </p:nvSpPr>
        <p:spPr>
          <a:xfrm xmlns:a="http://schemas.openxmlformats.org/drawingml/2006/main">
            <a:off x="952500" y="2000250"/>
            <a:ext cx="10287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00" b="0">
                <a:solidFill>
                  <a:srgbClr val="111111"/>
                </a:solidFill>
                <a:latin typeface="Segoe UI"/>
                <a:ea typeface="Segoe UI"/>
                <a:cs typeface="Segoe UI"/>
              </a:defRPr>
            </a:defPPr>
          </a:lstStyle>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rPr>
              <a:t>Nikolaenko. Scientific Recognition Architecture, v1.0</a:t>
            </a:r>
          </a:p>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hlinkClick xmlns:r="http://schemas.openxmlformats.org/officeDocument/2006/relationships" r:id="R6fd71056a0134e13"/>
              </a:rPr>
              <a:t>Article 61</a:t>
            </a:r>
            <a:r>
              <a:rPr sz="1700" b="0">
                <a:solidFill>
                  <a:srgbClr val="111111"/>
                </a:solidFill>
                <a:latin typeface="Segoe UI"/>
                <a:ea typeface="Segoe UI"/>
                <a:cs typeface="Segoe UI"/>
              </a:rPr>
              <a:t> / DOI: 10.66659/q52haz36</a:t>
            </a:r>
          </a:p>
        </p:txBody>
      </p:sp>
      <p:sp>
        <p:nvSpPr>
          <p:cNvPr id="5" name="">
            <a:extLst xmlns:a="http://schemas.openxmlformats.org/drawingml/2006/main">
              <a:ext uri="{FF2B5EF4-FFF2-40B4-BE49-F238E27FC236}">
                <a16:creationId xmlns:a16="http://schemas.microsoft.com/office/drawing/2014/main" id="{25F47DE0-2E20-49D5-B7AA-1A7E7692CB26}"/>
              </a:ext>
            </a:extLst>
          </p:cNvPr>
          <p:cNvSpPr>
            <a:spLocks xmlns:a="http://schemas.openxmlformats.org/drawingml/2006/main" noGrp="1"/>
          </p:cNvSpPr>
          <p:nvPr/>
        </p:nvSpPr>
        <p:spPr>
          <a:xfrm xmlns:a="http://schemas.openxmlformats.org/drawingml/2006/main">
            <a:off x="952500" y="2686050"/>
            <a:ext cx="10287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00" b="0">
                <a:solidFill>
                  <a:srgbClr val="111111"/>
                </a:solidFill>
                <a:latin typeface="Segoe UI"/>
                <a:ea typeface="Segoe UI"/>
                <a:cs typeface="Segoe UI"/>
              </a:defRPr>
            </a:defPPr>
          </a:lstStyle>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rPr>
              <a:t>Nikolaenko. The Paradigm of the Military Ecotone</a:t>
            </a:r>
          </a:p>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hlinkClick xmlns:r="http://schemas.openxmlformats.org/officeDocument/2006/relationships" r:id="Rb7282becf5ef4406"/>
              </a:rPr>
              <a:t>Article 92</a:t>
            </a:r>
            <a:r>
              <a:rPr sz="1700" b="0">
                <a:solidFill>
                  <a:srgbClr val="111111"/>
                </a:solidFill>
                <a:latin typeface="Segoe UI"/>
                <a:ea typeface="Segoe UI"/>
                <a:cs typeface="Segoe UI"/>
              </a:rPr>
              <a:t> / DOI: 10.66659/nhzds093</a:t>
            </a:r>
          </a:p>
        </p:txBody>
      </p:sp>
      <p:sp>
        <p:nvSpPr>
          <p:cNvPr id="6" name="">
            <a:extLst xmlns:a="http://schemas.openxmlformats.org/drawingml/2006/main">
              <a:ext uri="{FF2B5EF4-FFF2-40B4-BE49-F238E27FC236}">
                <a16:creationId xmlns:a16="http://schemas.microsoft.com/office/drawing/2014/main" id="{4AFA9294-E28F-4190-9B5A-66097ECC6E04}"/>
              </a:ext>
            </a:extLst>
          </p:cNvPr>
          <p:cNvSpPr>
            <a:spLocks xmlns:a="http://schemas.openxmlformats.org/drawingml/2006/main" noGrp="1"/>
          </p:cNvSpPr>
          <p:nvPr/>
        </p:nvSpPr>
        <p:spPr>
          <a:xfrm xmlns:a="http://schemas.openxmlformats.org/drawingml/2006/main">
            <a:off x="952500" y="3371850"/>
            <a:ext cx="10287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00" b="0">
                <a:solidFill>
                  <a:srgbClr val="111111"/>
                </a:solidFill>
                <a:latin typeface="Segoe UI"/>
                <a:ea typeface="Segoe UI"/>
                <a:cs typeface="Segoe UI"/>
              </a:defRPr>
            </a:defPPr>
          </a:lstStyle>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rPr>
              <a:t>Nikolaenko. Soil after War protocol, v1.0</a:t>
            </a:r>
          </a:p>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hlinkClick xmlns:r="http://schemas.openxmlformats.org/officeDocument/2006/relationships" r:id="Re96ee5aa69104644"/>
              </a:rPr>
              <a:t>Article 94</a:t>
            </a:r>
            <a:r>
              <a:rPr sz="1700" b="0">
                <a:solidFill>
                  <a:srgbClr val="111111"/>
                </a:solidFill>
                <a:latin typeface="Segoe UI"/>
                <a:ea typeface="Segoe UI"/>
                <a:cs typeface="Segoe UI"/>
              </a:rPr>
              <a:t> / DOI: 10.66659/84a13358</a:t>
            </a:r>
          </a:p>
        </p:txBody>
      </p:sp>
      <p:sp>
        <p:nvSpPr>
          <p:cNvPr id="7" name="">
            <a:extLst xmlns:a="http://schemas.openxmlformats.org/drawingml/2006/main">
              <a:ext uri="{FF2B5EF4-FFF2-40B4-BE49-F238E27FC236}">
                <a16:creationId xmlns:a16="http://schemas.microsoft.com/office/drawing/2014/main" id="{1E6FE67E-8338-4F38-8958-A6AF652DDB8E}"/>
              </a:ext>
            </a:extLst>
          </p:cNvPr>
          <p:cNvSpPr>
            <a:spLocks xmlns:a="http://schemas.openxmlformats.org/drawingml/2006/main" noGrp="1"/>
          </p:cNvSpPr>
          <p:nvPr/>
        </p:nvSpPr>
        <p:spPr>
          <a:xfrm xmlns:a="http://schemas.openxmlformats.org/drawingml/2006/main">
            <a:off x="952500" y="4057650"/>
            <a:ext cx="10287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00" b="0">
                <a:solidFill>
                  <a:srgbClr val="111111"/>
                </a:solidFill>
                <a:latin typeface="Segoe UI"/>
                <a:ea typeface="Segoe UI"/>
                <a:cs typeface="Segoe UI"/>
              </a:defRPr>
            </a:defPPr>
          </a:lstStyle>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rPr>
              <a:t>Laboratory of Military Ecotones. Field Verification</a:t>
            </a:r>
          </a:p>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hlinkClick xmlns:r="http://schemas.openxmlformats.org/officeDocument/2006/relationships" r:id="R2ccdd58ee8854b22"/>
              </a:rPr>
              <a:t>Article 79</a:t>
            </a:r>
            <a:r>
              <a:rPr sz="1700" b="0">
                <a:solidFill>
                  <a:srgbClr val="111111"/>
                </a:solidFill>
                <a:latin typeface="Segoe UI"/>
                <a:ea typeface="Segoe UI"/>
                <a:cs typeface="Segoe UI"/>
              </a:rPr>
              <a:t> / DOI: 10.66659/2qwv2037</a:t>
            </a:r>
          </a:p>
        </p:txBody>
      </p:sp>
      <p:sp>
        <p:nvSpPr>
          <p:cNvPr id="8" name="">
            <a:extLst xmlns:a="http://schemas.openxmlformats.org/drawingml/2006/main">
              <a:ext uri="{FF2B5EF4-FFF2-40B4-BE49-F238E27FC236}">
                <a16:creationId xmlns:a16="http://schemas.microsoft.com/office/drawing/2014/main" id="{2E962A0B-1A60-44D5-85E9-AEFD1357F8F4}"/>
              </a:ext>
            </a:extLst>
          </p:cNvPr>
          <p:cNvSpPr>
            <a:spLocks xmlns:a="http://schemas.openxmlformats.org/drawingml/2006/main" noGrp="1"/>
          </p:cNvSpPr>
          <p:nvPr/>
        </p:nvSpPr>
        <p:spPr>
          <a:xfrm xmlns:a="http://schemas.openxmlformats.org/drawingml/2006/main">
            <a:off x="952500" y="4743450"/>
            <a:ext cx="10287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00" b="0">
                <a:solidFill>
                  <a:srgbClr val="111111"/>
                </a:solidFill>
                <a:latin typeface="Segoe UI"/>
                <a:ea typeface="Segoe UI"/>
                <a:cs typeface="Segoe UI"/>
              </a:defRPr>
            </a:defPPr>
          </a:lstStyle>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rPr>
              <a:t>New Euro Vision. Laboratory charters</a:t>
            </a:r>
          </a:p>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hlinkClick xmlns:r="http://schemas.openxmlformats.org/officeDocument/2006/relationships" r:id="R93a98d7f2c7e46cf"/>
              </a:rPr>
              <a:t>Articles 71</a:t>
            </a:r>
            <a:r>
              <a:rPr sz="1700" b="0">
                <a:solidFill>
                  <a:srgbClr val="111111"/>
                </a:solidFill>
                <a:latin typeface="Segoe UI"/>
                <a:ea typeface="Segoe UI"/>
                <a:cs typeface="Segoe UI"/>
              </a:rPr>
              <a:t> and 73 / DOI: 10.66659/tykjpc41; 10.66659/j7j67v06</a:t>
            </a:r>
          </a:p>
        </p:txBody>
      </p:sp>
      <p:sp>
        <p:nvSpPr>
          <p:cNvPr id="9" name="">
            <a:extLst xmlns:a="http://schemas.openxmlformats.org/drawingml/2006/main">
              <a:ext uri="{FF2B5EF4-FFF2-40B4-BE49-F238E27FC236}">
                <a16:creationId xmlns:a16="http://schemas.microsoft.com/office/drawing/2014/main" id="{3930C704-8C80-493C-9BC4-AD94D8ABB82A}"/>
              </a:ext>
            </a:extLst>
          </p:cNvPr>
          <p:cNvSpPr>
            <a:spLocks xmlns:a="http://schemas.openxmlformats.org/drawingml/2006/main" noGrp="1"/>
          </p:cNvSpPr>
          <p:nvPr/>
        </p:nvSpPr>
        <p:spPr>
          <a:xfrm xmlns:a="http://schemas.openxmlformats.org/drawingml/2006/main">
            <a:off x="952500" y="5429250"/>
            <a:ext cx="10287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00" b="0">
                <a:solidFill>
                  <a:srgbClr val="111111"/>
                </a:solidFill>
                <a:latin typeface="Segoe UI"/>
                <a:ea typeface="Segoe UI"/>
                <a:cs typeface="Segoe UI"/>
              </a:defRPr>
            </a:defPPr>
          </a:lstStyle>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rPr>
              <a:t>Nikolaenko. Fiber-Optic Drone Tether Debris</a:t>
            </a:r>
          </a:p>
          <a:p xmlns:a="http://schemas.openxmlformats.org/drawingml/2006/main">
            <a:pPr>
              <a:defRPr sz="1700" b="0">
                <a:solidFill>
                  <a:srgbClr val="111111"/>
                </a:solidFill>
                <a:latin typeface="Segoe UI"/>
                <a:ea typeface="Segoe UI"/>
                <a:cs typeface="Segoe UI"/>
              </a:defRPr>
            </a:pPr>
            <a:r>
              <a:rPr sz="1700" b="0">
                <a:solidFill>
                  <a:srgbClr val="111111"/>
                </a:solidFill>
                <a:latin typeface="Segoe UI"/>
                <a:ea typeface="Segoe UI"/>
                <a:cs typeface="Segoe UI"/>
                <a:hlinkClick xmlns:r="http://schemas.openxmlformats.org/officeDocument/2006/relationships" r:id="R67e6c11282eb44ba"/>
              </a:rPr>
              <a:t>Article 13</a:t>
            </a:r>
            <a:r>
              <a:rPr sz="1700" b="0">
                <a:solidFill>
                  <a:srgbClr val="111111"/>
                </a:solidFill>
                <a:latin typeface="Segoe UI"/>
                <a:ea typeface="Segoe UI"/>
                <a:cs typeface="Segoe UI"/>
              </a:rPr>
              <a:t> / DOI: 10.66659/swfqsz58</a:t>
            </a:r>
          </a:p>
        </p:txBody>
      </p:sp>
      <p:sp>
        <p:nvSpPr>
          <p:cNvPr id="10" name="">
            <a:extLst xmlns:a="http://schemas.openxmlformats.org/drawingml/2006/main">
              <a:ext uri="{FF2B5EF4-FFF2-40B4-BE49-F238E27FC236}">
                <a16:creationId xmlns:a16="http://schemas.microsoft.com/office/drawing/2014/main" id="{10489E16-5334-4806-8E16-5DE6EFE81E49}"/>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All publications: Pollution and Diseases (2026)</a:t>
            </a:r>
          </a:p>
        </p:txBody>
      </p:sp>
    </p:spTree>
    <p:extLst>
      <p:ext uri="{BB962C8B-B14F-4D97-AF65-F5344CB8AC3E}">
        <p14:creationId xmlns:p14="http://schemas.microsoft.com/office/powerpoint/2010/main" val="53152609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4F1EC90-D936-43E1-B7D9-9765FF55D559}"/>
              </a:ext>
            </a:extLst>
          </p:cNvPr>
          <p:cNvSpPr>
            <a:spLocks xmlns:a="http://schemas.openxmlformats.org/drawingml/2006/main" noGrp="1"/>
          </p:cNvSpPr>
          <p:nvPr/>
        </p:nvSpPr>
        <p:spPr>
          <a:xfrm xmlns:a="http://schemas.openxmlformats.org/drawingml/2006/main">
            <a:off x="914400" y="4000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KEY TAKEAWAYS</a:t>
            </a:r>
          </a:p>
        </p:txBody>
      </p:sp>
      <p:sp>
        <p:nvSpPr>
          <p:cNvPr id="2" name="">
            <a:extLst xmlns:a="http://schemas.openxmlformats.org/drawingml/2006/main">
              <a:ext uri="{FF2B5EF4-FFF2-40B4-BE49-F238E27FC236}">
                <a16:creationId xmlns:a16="http://schemas.microsoft.com/office/drawing/2014/main" id="{D8A2B8EC-7005-4C23-919B-9D41649B04B0}"/>
              </a:ext>
            </a:extLst>
          </p:cNvPr>
          <p:cNvSpPr>
            <a:spLocks xmlns:a="http://schemas.openxmlformats.org/drawingml/2006/main" noGrp="1"/>
          </p:cNvSpPr>
          <p:nvPr/>
        </p:nvSpPr>
        <p:spPr>
          <a:xfrm xmlns:a="http://schemas.openxmlformats.org/drawingml/2006/main">
            <a:off x="914400" y="78105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research approach open to empirical revision</a:t>
            </a:r>
          </a:p>
        </p:txBody>
      </p:sp>
      <p:sp>
        <p:nvSpPr>
          <p:cNvPr id="3" name="">
            <a:extLst xmlns:a="http://schemas.openxmlformats.org/drawingml/2006/main">
              <a:ext uri="{FF2B5EF4-FFF2-40B4-BE49-F238E27FC236}">
                <a16:creationId xmlns:a16="http://schemas.microsoft.com/office/drawing/2014/main" id="{FE959582-14C4-451B-8905-E2B7183590F0}"/>
              </a:ext>
            </a:extLst>
          </p:cNvPr>
          <p:cNvSpPr>
            <a:spLocks xmlns:a="http://schemas.openxmlformats.org/drawingml/2006/main" noGrp="1"/>
          </p:cNvSpPr>
          <p:nvPr/>
        </p:nvSpPr>
        <p:spPr>
          <a:xfrm xmlns:a="http://schemas.openxmlformats.org/drawingml/2006/main">
            <a:off x="10953750" y="6467475"/>
            <a:ext cx="4000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16</a:t>
            </a:r>
          </a:p>
        </p:txBody>
      </p:sp>
      <p:sp>
        <p:nvSpPr>
          <p:cNvPr id="4" name="">
            <a:extLst xmlns:a="http://schemas.openxmlformats.org/drawingml/2006/main">
              <a:ext uri="{FF2B5EF4-FFF2-40B4-BE49-F238E27FC236}">
                <a16:creationId xmlns:a16="http://schemas.microsoft.com/office/drawing/2014/main" id="{5647DC0A-1AC2-47A3-B8D0-985BC9CC2608}"/>
              </a:ext>
            </a:extLst>
          </p:cNvPr>
          <p:cNvSpPr>
            <a:spLocks xmlns:a="http://schemas.openxmlformats.org/drawingml/2006/main" noGrp="1"/>
          </p:cNvSpPr>
          <p:nvPr/>
        </p:nvSpPr>
        <p:spPr>
          <a:xfrm xmlns:a="http://schemas.openxmlformats.org/drawingml/2006/main">
            <a:off x="952500" y="2047875"/>
            <a:ext cx="6810375"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Scientific Recognition keeps the developing object at the centre of investigation.</a:t>
            </a:r>
          </a:p>
        </p:txBody>
      </p:sp>
      <p:sp>
        <p:nvSpPr>
          <p:cNvPr id="5" name="">
            <a:extLst xmlns:a="http://schemas.openxmlformats.org/drawingml/2006/main">
              <a:ext uri="{FF2B5EF4-FFF2-40B4-BE49-F238E27FC236}">
                <a16:creationId xmlns:a16="http://schemas.microsoft.com/office/drawing/2014/main" id="{F0C916FF-F8AB-4078-9ED6-666C74AEEB8B}"/>
              </a:ext>
            </a:extLst>
          </p:cNvPr>
          <p:cNvSpPr>
            <a:spLocks xmlns:a="http://schemas.openxmlformats.org/drawingml/2006/main" noGrp="1"/>
          </p:cNvSpPr>
          <p:nvPr/>
        </p:nvSpPr>
        <p:spPr>
          <a:xfrm xmlns:a="http://schemas.openxmlformats.org/drawingml/2006/main">
            <a:off x="952500" y="3048000"/>
            <a:ext cx="6810375"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specification provides operational rules for uncertainty and continuity.</a:t>
            </a:r>
          </a:p>
        </p:txBody>
      </p:sp>
      <p:sp>
        <p:nvSpPr>
          <p:cNvPr id="6" name="">
            <a:extLst xmlns:a="http://schemas.openxmlformats.org/drawingml/2006/main">
              <a:ext uri="{FF2B5EF4-FFF2-40B4-BE49-F238E27FC236}">
                <a16:creationId xmlns:a16="http://schemas.microsoft.com/office/drawing/2014/main" id="{42E6F0AD-8042-40CB-AA84-F587EF51FCF4}"/>
              </a:ext>
            </a:extLst>
          </p:cNvPr>
          <p:cNvSpPr>
            <a:spLocks xmlns:a="http://schemas.openxmlformats.org/drawingml/2006/main" noGrp="1"/>
          </p:cNvSpPr>
          <p:nvPr/>
        </p:nvSpPr>
        <p:spPr>
          <a:xfrm xmlns:a="http://schemas.openxmlformats.org/drawingml/2006/main">
            <a:off x="952500" y="4048125"/>
            <a:ext cx="6810375"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Military-ecotone theory and expert–AI work put the approach into use.</a:t>
            </a:r>
          </a:p>
        </p:txBody>
      </p:sp>
      <p:sp>
        <p:nvSpPr>
          <p:cNvPr id="7" name="">
            <a:extLst xmlns:a="http://schemas.openxmlformats.org/drawingml/2006/main">
              <a:ext uri="{FF2B5EF4-FFF2-40B4-BE49-F238E27FC236}">
                <a16:creationId xmlns:a16="http://schemas.microsoft.com/office/drawing/2014/main" id="{7F66CB7C-237E-4332-8284-42B7848068AF}"/>
              </a:ext>
            </a:extLst>
          </p:cNvPr>
          <p:cNvSpPr>
            <a:spLocks xmlns:a="http://schemas.openxmlformats.org/drawingml/2006/main" noGrp="1"/>
          </p:cNvSpPr>
          <p:nvPr/>
        </p:nvSpPr>
        <p:spPr>
          <a:xfrm xmlns:a="http://schemas.openxmlformats.org/drawingml/2006/main">
            <a:off x="952500" y="5210175"/>
            <a:ext cx="68103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00" b="1">
                <a:solidFill>
                  <a:srgbClr val="7D2337"/>
                </a:solidFill>
                <a:latin typeface="Segoe UI Semibold"/>
                <a:ea typeface="Segoe UI Semibold"/>
                <a:cs typeface="Segoe UI Semibold"/>
              </a:defRPr>
            </a:defPPr>
          </a:lstStyle>
          <a:p xmlns:a="http://schemas.openxmlformats.org/drawingml/2006/main">
            <a:pPr>
              <a:defRPr sz="2200" b="1">
                <a:solidFill>
                  <a:srgbClr val="7D2337"/>
                </a:solidFill>
                <a:latin typeface="Segoe UI Semibold"/>
                <a:ea typeface="Segoe UI Semibold"/>
                <a:cs typeface="Segoe UI Semibold"/>
              </a:defRPr>
            </a:pPr>
            <a:r>
              <a:rPr sz="2200" b="1">
                <a:solidFill>
                  <a:srgbClr val="7D2337"/>
                </a:solidFill>
                <a:latin typeface="Segoe UI Semibold"/>
                <a:ea typeface="Segoe UI Semibold"/>
                <a:cs typeface="Segoe UI Semibold"/>
              </a:rPr>
              <a:t>Its effectiveness must be demonstrated through research practice.</a:t>
            </a:r>
          </a:p>
        </p:txBody>
      </p:sp>
      <p:pic>
        <p:nvPicPr>
          <p:cNvPr id="8" name="">
            <a:extLst xmlns:a="http://schemas.openxmlformats.org/drawingml/2006/main">
              <a:ext uri="{FF2B5EF4-FFF2-40B4-BE49-F238E27FC236}">
                <a16:creationId xmlns:a16="http://schemas.microsoft.com/office/drawing/2014/main" id="{43007B20-DB53-41CC-A395-B2043561EB69}"/>
              </a:ext>
            </a:extLst>
          </p:cNvPr>
          <p:cNvPicPr>
            <a:picLocks xmlns:a="http://schemas.openxmlformats.org/drawingml/2006/main" noChangeAspect="1"/>
          </p:cNvPicPr>
          <p:nvPr/>
        </p:nvPicPr>
        <p:blipFill>
          <a:blip xmlns:r="http://schemas.openxmlformats.org/officeDocument/2006/relationships" xmlns:a="http://schemas.openxmlformats.org/drawingml/2006/main" r:embed="Ra116cbd4a1e3497a"/>
          <a:stretch xmlns:a="http://schemas.openxmlformats.org/drawingml/2006/main"/>
        </p:blipFill>
        <p:spPr>
          <a:xfrm xmlns:a="http://schemas.openxmlformats.org/drawingml/2006/main">
            <a:off x="8810625" y="2305050"/>
            <a:ext cx="2333625" cy="23336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C1C8E004-075D-4E0C-BE66-4C94349E3A8B}"/>
              </a:ext>
            </a:extLst>
          </p:cNvPr>
          <p:cNvSpPr>
            <a:spLocks xmlns:a="http://schemas.openxmlformats.org/drawingml/2006/main" noGrp="1"/>
          </p:cNvSpPr>
          <p:nvPr/>
        </p:nvSpPr>
        <p:spPr>
          <a:xfrm xmlns:a="http://schemas.openxmlformats.org/drawingml/2006/main">
            <a:off x="8439150" y="4857750"/>
            <a:ext cx="3190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2463A3"/>
                </a:solidFill>
                <a:latin typeface="Segoe UI"/>
                <a:ea typeface="Segoe UI"/>
                <a:cs typeface="Segoe UI"/>
              </a:defRPr>
            </a:defPPr>
          </a:lstStyle>
          <a:p xmlns:a="http://schemas.openxmlformats.org/drawingml/2006/main">
            <a:pPr>
              <a:defRPr sz="1800" b="0">
                <a:solidFill>
                  <a:srgbClr val="2463A3"/>
                </a:solidFill>
                <a:latin typeface="Segoe UI"/>
                <a:ea typeface="Segoe UI"/>
                <a:cs typeface="Segoe UI"/>
              </a:defRPr>
            </a:pPr>
            <a:r>
              <a:rPr sz="1800" b="0">
                <a:solidFill>
                  <a:srgbClr val="2463A3"/>
                </a:solidFill>
                <a:latin typeface="Segoe UI"/>
                <a:ea typeface="Segoe UI"/>
                <a:cs typeface="Segoe UI"/>
                <a:hlinkClick xmlns:r="http://schemas.openxmlformats.org/officeDocument/2006/relationships" r:id="R51ea18cbec8a472e"/>
              </a:rPr>
              <a:t>Published specification</a:t>
            </a:r>
          </a:p>
        </p:txBody>
      </p:sp>
      <p:sp>
        <p:nvSpPr>
          <p:cNvPr id="10" name="">
            <a:extLst xmlns:a="http://schemas.openxmlformats.org/drawingml/2006/main">
              <a:ext uri="{FF2B5EF4-FFF2-40B4-BE49-F238E27FC236}">
                <a16:creationId xmlns:a16="http://schemas.microsoft.com/office/drawing/2014/main" id="{4C38C4D2-92E3-4FD5-A043-EC15C9A3D065}"/>
              </a:ext>
            </a:extLst>
          </p:cNvPr>
          <p:cNvSpPr>
            <a:spLocks xmlns:a="http://schemas.openxmlformats.org/drawingml/2006/main" noGrp="1"/>
          </p:cNvSpPr>
          <p:nvPr/>
        </p:nvSpPr>
        <p:spPr>
          <a:xfrm xmlns:a="http://schemas.openxmlformats.org/drawingml/2006/main">
            <a:off x="8439150" y="5286375"/>
            <a:ext cx="3190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00" b="0">
                <a:solidFill>
                  <a:srgbClr val="2463A3"/>
                </a:solidFill>
                <a:latin typeface="Segoe UI"/>
                <a:ea typeface="Segoe UI"/>
                <a:cs typeface="Segoe UI"/>
              </a:defRPr>
            </a:defPPr>
          </a:lstStyle>
          <a:p xmlns:a="http://schemas.openxmlformats.org/drawingml/2006/main">
            <a:pPr>
              <a:defRPr sz="1300" b="0">
                <a:solidFill>
                  <a:srgbClr val="2463A3"/>
                </a:solidFill>
                <a:latin typeface="Segoe UI"/>
                <a:ea typeface="Segoe UI"/>
                <a:cs typeface="Segoe UI"/>
              </a:defRPr>
            </a:pPr>
            <a:r>
              <a:rPr sz="1300" b="0">
                <a:solidFill>
                  <a:srgbClr val="2463A3"/>
                </a:solidFill>
                <a:latin typeface="Segoe UI"/>
                <a:ea typeface="Segoe UI"/>
                <a:cs typeface="Segoe UI"/>
              </a:rPr>
              <a:t>DOI: 10.66659/q52haz36</a:t>
            </a:r>
          </a:p>
        </p:txBody>
      </p:sp>
      <p:sp>
        <p:nvSpPr>
          <p:cNvPr id="11" name="">
            <a:extLst xmlns:a="http://schemas.openxmlformats.org/drawingml/2006/main">
              <a:ext uri="{FF2B5EF4-FFF2-40B4-BE49-F238E27FC236}">
                <a16:creationId xmlns:a16="http://schemas.microsoft.com/office/drawing/2014/main" id="{1CF7DBFD-05AC-44CE-B2F7-AFE64EFB5755}"/>
              </a:ext>
            </a:extLst>
          </p:cNvPr>
          <p:cNvSpPr>
            <a:spLocks xmlns:a="http://schemas.openxmlformats.org/drawingml/2006/main" noGrp="1"/>
          </p:cNvSpPr>
          <p:nvPr/>
        </p:nvSpPr>
        <p:spPr>
          <a:xfrm xmlns:a="http://schemas.openxmlformats.org/drawingml/2006/main">
            <a:off x="952500" y="6181725"/>
            <a:ext cx="10477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100" b="0">
                <a:solidFill>
                  <a:srgbClr val="5C6670"/>
                </a:solidFill>
                <a:latin typeface="Segoe UI"/>
                <a:ea typeface="Segoe UI"/>
                <a:cs typeface="Segoe UI"/>
              </a:defRPr>
            </a:defPPr>
          </a:lstStyle>
          <a:p xmlns:a="http://schemas.openxmlformats.org/drawingml/2006/main">
            <a:pPr>
              <a:defRPr sz="1100" b="0">
                <a:solidFill>
                  <a:srgbClr val="5C6670"/>
                </a:solidFill>
                <a:latin typeface="Segoe UI"/>
                <a:ea typeface="Segoe UI"/>
                <a:cs typeface="Segoe UI"/>
              </a:defRPr>
            </a:pPr>
            <a:r>
              <a:rPr sz="1100" b="0">
                <a:solidFill>
                  <a:srgbClr val="5C6670"/>
                </a:solidFill>
                <a:latin typeface="Segoe UI"/>
                <a:ea typeface="Segoe UI"/>
                <a:cs typeface="Segoe UI"/>
              </a:rPr>
              <a:t>Specification §§15–16</a:t>
            </a:r>
          </a:p>
        </p:txBody>
      </p:sp>
    </p:spTree>
    <p:extLst>
      <p:ext uri="{BB962C8B-B14F-4D97-AF65-F5344CB8AC3E}">
        <p14:creationId xmlns:p14="http://schemas.microsoft.com/office/powerpoint/2010/main" val="15078775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2026-10-10T10:14:41.6590000Z</dcterms:created>
  <dcterms:modified xsi:type="dcterms:W3CDTF">2026-10-10T10:14:41.6590000Z</dcterms:modified>
</coreProperties>
</file>