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1af39e1d3e24707" /><Relationship Type="http://schemas.openxmlformats.org/officeDocument/2006/relationships/extended-properties" Target="/docProps/app.xml" Id="R99129b45c70641ed" /><Relationship Type="http://schemas.openxmlformats.org/officeDocument/2006/relationships/officeDocument" Target="/ppt/presentation.xml" Id="R266a6f59b53f478c" /></Relationships>
</file>

<file path=ppt/presentation.xml><?xml version="1.0" encoding="utf-8"?>
<p:presentation xmlns:p="http://schemas.openxmlformats.org/presentationml/2006/main">
  <p:sldMasterIdLst>
    <p:sldMasterId xmlns:r="http://schemas.openxmlformats.org/officeDocument/2006/relationships" id="2147483648" r:id="R9db53ebb321640e6"/>
  </p:sldMasterIdLst>
  <p:notesMasterIdLst>
    <p:notesMasterId xmlns:r="http://schemas.openxmlformats.org/officeDocument/2006/relationships" r:id="R9ff90825c4bd415b"/>
  </p:notesMasterIdLst>
  <p:sldIdLst>
    <p:sldId xmlns:r="http://schemas.openxmlformats.org/officeDocument/2006/relationships" id="256" r:id="Rcc7674ddf26f40bc"/>
    <p:sldId xmlns:r="http://schemas.openxmlformats.org/officeDocument/2006/relationships" id="257" r:id="Rfbe81d8e05824a19"/>
    <p:sldId xmlns:r="http://schemas.openxmlformats.org/officeDocument/2006/relationships" id="258" r:id="R452b7255dbd0495b"/>
    <p:sldId xmlns:r="http://schemas.openxmlformats.org/officeDocument/2006/relationships" id="259" r:id="R7c3c06385b834a8b"/>
    <p:sldId xmlns:r="http://schemas.openxmlformats.org/officeDocument/2006/relationships" id="260" r:id="Rae060bdd7e7f4f45"/>
    <p:sldId xmlns:r="http://schemas.openxmlformats.org/officeDocument/2006/relationships" id="261" r:id="R1194f157057046d8"/>
    <p:sldId xmlns:r="http://schemas.openxmlformats.org/officeDocument/2006/relationships" id="262" r:id="Re18b8fea26374562"/>
    <p:sldId xmlns:r="http://schemas.openxmlformats.org/officeDocument/2006/relationships" id="263" r:id="R13eeeada95cd4bef"/>
    <p:sldId xmlns:r="http://schemas.openxmlformats.org/officeDocument/2006/relationships" id="264" r:id="R31f69bce02f64687"/>
    <p:sldId xmlns:r="http://schemas.openxmlformats.org/officeDocument/2006/relationships" id="265" r:id="Rba45d5fb6fbb42c9"/>
    <p:sldId xmlns:r="http://schemas.openxmlformats.org/officeDocument/2006/relationships" id="266" r:id="R9c0acc185770485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84217a614224e3c" /><Relationship Type="http://schemas.openxmlformats.org/officeDocument/2006/relationships/slideMaster" Target="/ppt/slideMasters/slideMaster1.xml" Id="R9db53ebb321640e6" /><Relationship Type="http://schemas.openxmlformats.org/officeDocument/2006/relationships/notesMaster" Target="/ppt/notesMasters/notesMaster1.xml" Id="R9ff90825c4bd415b" /><Relationship Type="http://schemas.openxmlformats.org/officeDocument/2006/relationships/presProps" Target="/ppt/presProps.xml" Id="R7b79c3d94882451a" /><Relationship Type="http://schemas.openxmlformats.org/officeDocument/2006/relationships/tableStyles" Target="/ppt/tableStyles.xml" Id="R6e0bb67ceb4b4ae1" /><Relationship Type="http://schemas.openxmlformats.org/officeDocument/2006/relationships/slide" Target="/ppt/slides/slide1.xml" Id="Rcc7674ddf26f40bc" /><Relationship Type="http://schemas.openxmlformats.org/officeDocument/2006/relationships/slide" Target="/ppt/slides/slide2.xml" Id="Rfbe81d8e05824a19" /><Relationship Type="http://schemas.openxmlformats.org/officeDocument/2006/relationships/slide" Target="/ppt/slides/slide3.xml" Id="R452b7255dbd0495b" /><Relationship Type="http://schemas.openxmlformats.org/officeDocument/2006/relationships/slide" Target="/ppt/slides/slide4.xml" Id="R7c3c06385b834a8b" /><Relationship Type="http://schemas.openxmlformats.org/officeDocument/2006/relationships/slide" Target="/ppt/slides/slide5.xml" Id="Rae060bdd7e7f4f45" /><Relationship Type="http://schemas.openxmlformats.org/officeDocument/2006/relationships/slide" Target="/ppt/slides/slide6.xml" Id="R1194f157057046d8" /><Relationship Type="http://schemas.openxmlformats.org/officeDocument/2006/relationships/slide" Target="/ppt/slides/slide7.xml" Id="Re18b8fea26374562" /><Relationship Type="http://schemas.openxmlformats.org/officeDocument/2006/relationships/slide" Target="/ppt/slides/slide8.xml" Id="R13eeeada95cd4bef" /><Relationship Type="http://schemas.openxmlformats.org/officeDocument/2006/relationships/slide" Target="/ppt/slides/slide9.xml" Id="R31f69bce02f64687" /><Relationship Type="http://schemas.openxmlformats.org/officeDocument/2006/relationships/slide" Target="/ppt/slides/slide10.xml" Id="Rba45d5fb6fbb42c9" /><Relationship Type="http://schemas.openxmlformats.org/officeDocument/2006/relationships/slide" Target="/ppt/slides/slide11.xml" Id="R9c0acc18577048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9e3718d67b4d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9f6493f83e4cb0" /><Relationship Type="http://schemas.openxmlformats.org/officeDocument/2006/relationships/notesMaster" Target="/ppt/notesMasters/notesMaster1.xml" Id="R4fa74fab6bd5448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a2dd9135bd4261" /><Relationship Type="http://schemas.openxmlformats.org/officeDocument/2006/relationships/notesMaster" Target="/ppt/notesMasters/notesMaster1.xml" Id="R34e516b19e524a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526b5a2e6504180" /><Relationship Type="http://schemas.openxmlformats.org/officeDocument/2006/relationships/notesMaster" Target="/ppt/notesMasters/notesMaster1.xml" Id="R9503e37b45724de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6b9d87d750b46c0" /><Relationship Type="http://schemas.openxmlformats.org/officeDocument/2006/relationships/notesMaster" Target="/ppt/notesMasters/notesMaster1.xml" Id="R96909481846246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3b3fa16f7da4b1f" /><Relationship Type="http://schemas.openxmlformats.org/officeDocument/2006/relationships/notesMaster" Target="/ppt/notesMasters/notesMaster1.xml" Id="Rf4d68afbeed74a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ea8b75b6259c46d5" /><Relationship Type="http://schemas.openxmlformats.org/officeDocument/2006/relationships/notesMaster" Target="/ppt/notesMasters/notesMaster1.xml" Id="Rd0a5a56206a243b7"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357878aff340e1" /><Relationship Type="http://schemas.openxmlformats.org/officeDocument/2006/relationships/notesMaster" Target="/ppt/notesMasters/notesMaster1.xml" Id="Rfed1a11757cd42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249efc1dc14779" /><Relationship Type="http://schemas.openxmlformats.org/officeDocument/2006/relationships/notesMaster" Target="/ppt/notesMasters/notesMaster1.xml" Id="Reb23e9dac8054e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7c32ffc13542d3" /><Relationship Type="http://schemas.openxmlformats.org/officeDocument/2006/relationships/notesMaster" Target="/ppt/notesMasters/notesMaster1.xml" Id="Rf1696ed901ce4d8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668f7b25f14c03" /><Relationship Type="http://schemas.openxmlformats.org/officeDocument/2006/relationships/notesMaster" Target="/ppt/notesMasters/notesMaster1.xml" Id="R3f02d37a5edf4d7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fe20e8d9fb441f6" /><Relationship Type="http://schemas.openxmlformats.org/officeDocument/2006/relationships/notesMaster" Target="/ppt/notesMasters/notesMaster1.xml" Id="R51686d1639704e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slide. Conference session: Expert Communities and War.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slide states the empirical paradox. The analysis concerns institutional continuity, not moral accusations of betrayal.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Method: comparative institutional analysis using documents, published texts, and explicitly bounded participant observation.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Conceptual sources: Thomas Kuhn, The Structure of Scientific Revolutions, 1962. Distinction from Funtowicz and Ravetz, Science for the Post-Normal Age, Futures 25(7), 1993.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Literary analogy: Anton Chekhov, The Darling, 1899. The analogy does not imply conscious pretence.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Empirical basis: D. V. Nikolaenko, The Department: Social Pressure in a Small Scientific Group, in Look Back in Anger, vol. 3, 2002, pp. 199–286.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hypothesis for comparative testing, not a claim that every Russian or Ukrainian scholar behaves identically.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official Crimean Federal University biography and museum page; Crimea.Realities, “Nikolai Bagrov thanked Putin before his death,” 21 April 2015; Decree of the President of Ukraine No. 738/2007. Use the cautious chronology: no later than April 2015 Bagrov publicly legitimized the annexation.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Official sources: https://rgo.ru/about/structure/ ; https://rgo.ru/about/councils-of-the-rgs/board-of-trustees/ ; https://rgo.ru/about/structure/president-of-the-rgs/ ; https://rgo.ru/about/councils-of-the-rgs/academic-council/ . Current membership must not be projected automatically back to 2009.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D. V. Nikolaenko, Participation of Russian Geographers in the Military Activity of Their State, 2025, Russian and Ukrainian language versions; Interpretation of State Border in the Russian Relativistic Concept of Political Geography, 2023. The two 2025 language versions are one study, not independent corroboration. The 2013 publication appeared in Kazakhstan, which should not be interpreted as concealment.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Final discussion question. Avoid treating the comparison as moral equivalence between the aggressor state and the attacked state.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8a76a3aaa00433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85eea0b869a4e45" /><Relationship Type="http://schemas.openxmlformats.org/officeDocument/2006/relationships/slideLayout" Target="/ppt/slideLayouts/slideLayout1.xml" Id="Rdfa579e7e9bf4b4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a579e7e9bf4b4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6f10d8714f543b6" /><Relationship Type="http://schemas.openxmlformats.org/officeDocument/2006/relationships/notesSlide" Target="/ppt/notesSlides/notesSlide1.xml" Id="R077e81b04c034f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26e9d1da6cc4558" /><Relationship Type="http://schemas.openxmlformats.org/officeDocument/2006/relationships/notesSlide" Target="/ppt/notesSlides/notesSlide2.xml" Id="Rb031d7ed33724b3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62decc804514fb9" /><Relationship Type="http://schemas.openxmlformats.org/officeDocument/2006/relationships/notesSlide" Target="/ppt/notesSlides/notesSlide3.xml" Id="R29d29b813050461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6e27b8df7b44bce" /><Relationship Type="http://schemas.openxmlformats.org/officeDocument/2006/relationships/notesSlide" Target="/ppt/notesSlides/notesSlide4.xml" Id="Rc5a2e7a8c00844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07b3f7eadc14971" /><Relationship Type="http://schemas.openxmlformats.org/officeDocument/2006/relationships/notesSlide" Target="/ppt/notesSlides/notesSlide5.xml" Id="R9a0285a64dfc46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acf8bce29364765" /><Relationship Type="http://schemas.openxmlformats.org/officeDocument/2006/relationships/notesSlide" Target="/ppt/notesSlides/notesSlide6.xml" Id="R11b46c69d02d4a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387147d462b449b" /><Relationship Type="http://schemas.openxmlformats.org/officeDocument/2006/relationships/notesSlide" Target="/ppt/notesSlides/notesSlide7.xml" Id="Rc0228fda0d464e3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ffe9212073c4540" /><Relationship Type="http://schemas.openxmlformats.org/officeDocument/2006/relationships/notesSlide" Target="/ppt/notesSlides/notesSlide8.xml" Id="R1089c01fbef048e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0e94e52b2984e5c" /><Relationship Type="http://schemas.openxmlformats.org/officeDocument/2006/relationships/notesSlide" Target="/ppt/notesSlides/notesSlide9.xml" Id="Rb90cf175f527433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d0354a38e7d4ee6" /><Relationship Type="http://schemas.openxmlformats.org/officeDocument/2006/relationships/notesSlide" Target="/ppt/notesSlides/notesSlide10.xml" Id="R7246ab0858244a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449e8fed83f4b4a" /><Relationship Type="http://schemas.openxmlformats.org/officeDocument/2006/relationships/notesSlide" Target="/ppt/notesSlides/notesSlide11.xml" Id="Ra993cda5a36149a2" /></Relationships>
</file>

<file path=ppt/slides/slide1.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29B1E41-B9EF-41B0-8D8E-F8089D8B9CE8}"/>
              </a:ext>
            </a:extLst>
          </p:cNvPr>
          <p:cNvSpPr>
            <a:spLocks xmlns:a="http://schemas.openxmlformats.org/drawingml/2006/main" noGrp="1"/>
          </p:cNvSpPr>
          <p:nvPr/>
        </p:nvSpPr>
        <p:spPr>
          <a:xfrm xmlns:a="http://schemas.openxmlformats.org/drawingml/2006/main">
            <a:off x="0" y="0"/>
            <a:ext cx="323850" cy="6858000"/>
          </a:xfrm>
          <a:prstGeom xmlns:a="http://schemas.openxmlformats.org/drawingml/2006/main" prst="rect">
            <a:avLst/>
          </a:prstGeom>
          <a:solidFill xmlns:a="http://schemas.openxmlformats.org/drawingml/2006/main">
            <a:srgbClr val="8B1E2D"/>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C31BDBA-7619-49DB-BFFB-7C7BC19F7840}"/>
              </a:ext>
            </a:extLst>
          </p:cNvPr>
          <p:cNvSpPr>
            <a:spLocks xmlns:a="http://schemas.openxmlformats.org/drawingml/2006/main" noGrp="1"/>
          </p:cNvSpPr>
          <p:nvPr/>
        </p:nvSpPr>
        <p:spPr>
          <a:xfrm xmlns:a="http://schemas.openxmlformats.org/drawingml/2006/main">
            <a:off x="742950" y="800100"/>
            <a:ext cx="9810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8B1E2D"/>
                </a:solidFill>
                <a:latin typeface="Bitstream Charter"/>
                <a:ea typeface="Bitstream Charter"/>
                <a:cs typeface="Bitstream Charter"/>
              </a:defRPr>
            </a:pPr>
            <a:r>
              <a:rPr sz="1425" b="1">
                <a:solidFill>
                  <a:srgbClr val="8B1E2D"/>
                </a:solidFill>
                <a:latin typeface="Bitstream Charter"/>
                <a:ea typeface="Bitstream Charter"/>
                <a:cs typeface="Bitstream Charter"/>
              </a:rPr>
              <a:t>FROM THE SOVIET SCIENTIFIC SYSTEM TO</a:t>
            </a:r>
          </a:p>
        </p:txBody>
      </p:sp>
      <p:sp>
        <p:nvSpPr>
          <p:cNvPr id="3" name="">
            <a:extLst xmlns:a="http://schemas.openxmlformats.org/drawingml/2006/main">
              <a:ext uri="{FF2B5EF4-FFF2-40B4-BE49-F238E27FC236}">
                <a16:creationId xmlns:a16="http://schemas.microsoft.com/office/drawing/2014/main" id="{85D761FC-76C4-459B-B0F8-2BDA006F3187}"/>
              </a:ext>
            </a:extLst>
          </p:cNvPr>
          <p:cNvSpPr>
            <a:spLocks xmlns:a="http://schemas.openxmlformats.org/drawingml/2006/main" noGrp="1"/>
          </p:cNvSpPr>
          <p:nvPr/>
        </p:nvSpPr>
        <p:spPr>
          <a:xfrm xmlns:a="http://schemas.openxmlformats.org/drawingml/2006/main">
            <a:off x="742950" y="1304925"/>
            <a:ext cx="10287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4050" b="1">
                <a:solidFill>
                  <a:srgbClr val="1D2329"/>
                </a:solidFill>
                <a:latin typeface="Bitstream Charter"/>
                <a:ea typeface="Bitstream Charter"/>
                <a:cs typeface="Bitstream Charter"/>
              </a:defRPr>
            </a:pPr>
            <a:r>
              <a:rPr sz="4050" b="1">
                <a:solidFill>
                  <a:srgbClr val="1D2329"/>
                </a:solidFill>
                <a:latin typeface="Bitstream Charter"/>
                <a:ea typeface="Bitstream Charter"/>
                <a:cs typeface="Bitstream Charter"/>
              </a:rPr>
              <a:t>Russian academic involvement</a:t>
            </a:r>
          </a:p>
          <a:p xmlns:a="http://schemas.openxmlformats.org/drawingml/2006/main">
            <a:pPr algn="l">
              <a:defRPr sz="4050" b="1">
                <a:solidFill>
                  <a:srgbClr val="1D2329"/>
                </a:solidFill>
                <a:latin typeface="Bitstream Charter"/>
                <a:ea typeface="Bitstream Charter"/>
                <a:cs typeface="Bitstream Charter"/>
              </a:defRPr>
            </a:pPr>
            <a:r>
              <a:rPr sz="4050" b="1">
                <a:solidFill>
                  <a:srgbClr val="1D2329"/>
                </a:solidFill>
                <a:latin typeface="Bitstream Charter"/>
                <a:ea typeface="Bitstream Charter"/>
                <a:cs typeface="Bitstream Charter"/>
              </a:rPr>
              <a:t>in the war against Ukraine</a:t>
            </a:r>
          </a:p>
        </p:txBody>
      </p:sp>
      <p:sp>
        <p:nvSpPr>
          <p:cNvPr id="4" name="">
            <a:extLst xmlns:a="http://schemas.openxmlformats.org/drawingml/2006/main">
              <a:ext uri="{FF2B5EF4-FFF2-40B4-BE49-F238E27FC236}">
                <a16:creationId xmlns:a16="http://schemas.microsoft.com/office/drawing/2014/main" id="{B7A0703E-32B2-4DFA-8825-8F32ABBA0651}"/>
              </a:ext>
            </a:extLst>
          </p:cNvPr>
          <p:cNvSpPr>
            <a:spLocks xmlns:a="http://schemas.openxmlformats.org/drawingml/2006/main" noGrp="1"/>
          </p:cNvSpPr>
          <p:nvPr/>
        </p:nvSpPr>
        <p:spPr>
          <a:xfrm xmlns:a="http://schemas.openxmlformats.org/drawingml/2006/main">
            <a:off x="781050" y="3143250"/>
            <a:ext cx="9334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875" b="0">
                <a:solidFill>
                  <a:srgbClr val="273E4A"/>
                </a:solidFill>
                <a:latin typeface="Bitstream Charter"/>
                <a:ea typeface="Bitstream Charter"/>
                <a:cs typeface="Bitstream Charter"/>
              </a:defRPr>
            </a:pPr>
            <a:r>
              <a:rPr sz="1875" b="0">
                <a:solidFill>
                  <a:srgbClr val="273E4A"/>
                </a:solidFill>
                <a:latin typeface="Bitstream Charter"/>
                <a:ea typeface="Bitstream Charter"/>
                <a:cs typeface="Bitstream Charter"/>
              </a:rPr>
              <a:t>Super normal science and the post Soviet academic community</a:t>
            </a:r>
          </a:p>
        </p:txBody>
      </p:sp>
      <p:sp>
        <p:nvSpPr>
          <p:cNvPr id="5" name="">
            <a:extLst xmlns:a="http://schemas.openxmlformats.org/drawingml/2006/main">
              <a:ext uri="{FF2B5EF4-FFF2-40B4-BE49-F238E27FC236}">
                <a16:creationId xmlns:a16="http://schemas.microsoft.com/office/drawing/2014/main" id="{F63C2E2A-6958-432A-9BA3-0DC1CD056FE2}"/>
              </a:ext>
            </a:extLst>
          </p:cNvPr>
          <p:cNvSpPr>
            <a:spLocks xmlns:a="http://schemas.openxmlformats.org/drawingml/2006/main" noGrp="1"/>
          </p:cNvSpPr>
          <p:nvPr/>
        </p:nvSpPr>
        <p:spPr>
          <a:xfrm xmlns:a="http://schemas.openxmlformats.org/drawingml/2006/main">
            <a:off x="781050" y="3895725"/>
            <a:ext cx="2381250" cy="28575"/>
          </a:xfrm>
          <a:prstGeom xmlns:a="http://schemas.openxmlformats.org/drawingml/2006/main" prst="rect">
            <a:avLst/>
          </a:prstGeom>
          <a:solidFill xmlns:a="http://schemas.openxmlformats.org/drawingml/2006/main">
            <a:srgbClr val="8B1E2D"/>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6BF430D-C17B-414B-8D4E-63474E8F0438}"/>
              </a:ext>
            </a:extLst>
          </p:cNvPr>
          <p:cNvSpPr>
            <a:spLocks xmlns:a="http://schemas.openxmlformats.org/drawingml/2006/main" noGrp="1"/>
          </p:cNvSpPr>
          <p:nvPr/>
        </p:nvSpPr>
        <p:spPr>
          <a:xfrm xmlns:a="http://schemas.openxmlformats.org/drawingml/2006/main">
            <a:off x="781050" y="4257675"/>
            <a:ext cx="4762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6825"/>
          </a:bodyPr>
          <a:lstStyle xmlns:a="http://schemas.openxmlformats.org/drawingml/2006/main"/>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Dmitry Nikolaenko</a:t>
            </a:r>
          </a:p>
        </p:txBody>
      </p:sp>
      <p:sp>
        <p:nvSpPr>
          <p:cNvPr id="7" name="">
            <a:extLst xmlns:a="http://schemas.openxmlformats.org/drawingml/2006/main">
              <a:ext uri="{FF2B5EF4-FFF2-40B4-BE49-F238E27FC236}">
                <a16:creationId xmlns:a16="http://schemas.microsoft.com/office/drawing/2014/main" id="{2DEE0547-4CC4-44B7-93F4-2FB4A9A3D898}"/>
              </a:ext>
            </a:extLst>
          </p:cNvPr>
          <p:cNvSpPr>
            <a:spLocks xmlns:a="http://schemas.openxmlformats.org/drawingml/2006/main" noGrp="1"/>
          </p:cNvSpPr>
          <p:nvPr/>
        </p:nvSpPr>
        <p:spPr>
          <a:xfrm xmlns:a="http://schemas.openxmlformats.org/drawingml/2006/main">
            <a:off x="781050" y="4686300"/>
            <a:ext cx="8667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687078"/>
                </a:solidFill>
                <a:latin typeface="Bitstream Charter"/>
                <a:ea typeface="Bitstream Charter"/>
                <a:cs typeface="Bitstream Charter"/>
              </a:defRPr>
            </a:pPr>
            <a:r>
              <a:rPr sz="1350" b="0">
                <a:solidFill>
                  <a:srgbClr val="687078"/>
                </a:solidFill>
                <a:latin typeface="Bitstream Charter"/>
                <a:ea typeface="Bitstream Charter"/>
                <a:cs typeface="Bitstream Charter"/>
              </a:rPr>
              <a:t>Expert Communities and War</a:t>
            </a:r>
          </a:p>
          <a:p xmlns:a="http://schemas.openxmlformats.org/drawingml/2006/main">
            <a:pPr algn="l">
              <a:defRPr sz="1350" b="0">
                <a:solidFill>
                  <a:srgbClr val="687078"/>
                </a:solidFill>
                <a:latin typeface="Bitstream Charter"/>
                <a:ea typeface="Bitstream Charter"/>
                <a:cs typeface="Bitstream Charter"/>
              </a:defRPr>
            </a:pPr>
            <a:r>
              <a:rPr sz="1350" b="0">
                <a:solidFill>
                  <a:srgbClr val="687078"/>
                </a:solidFill>
                <a:latin typeface="Bitstream Charter"/>
                <a:ea typeface="Bitstream Charter"/>
                <a:cs typeface="Bitstream Charter"/>
              </a:rPr>
              <a:t>Involvement, Responsibility, and the Failure to Investigate Long Term Consequences</a:t>
            </a:r>
          </a:p>
        </p:txBody>
      </p:sp>
      <p:sp>
        <p:nvSpPr>
          <p:cNvPr id="8" name="">
            <a:extLst xmlns:a="http://schemas.openxmlformats.org/drawingml/2006/main">
              <a:ext uri="{FF2B5EF4-FFF2-40B4-BE49-F238E27FC236}">
                <a16:creationId xmlns:a16="http://schemas.microsoft.com/office/drawing/2014/main" id="{C8F7DFBF-5F74-4647-ACE9-52C4C389C34E}"/>
              </a:ext>
            </a:extLst>
          </p:cNvPr>
          <p:cNvSpPr>
            <a:spLocks xmlns:a="http://schemas.openxmlformats.org/drawingml/2006/main" noGrp="1"/>
          </p:cNvSpPr>
          <p:nvPr/>
        </p:nvSpPr>
        <p:spPr>
          <a:xfrm xmlns:a="http://schemas.openxmlformats.org/drawingml/2006/main">
            <a:off x="9810750" y="6153150"/>
            <a:ext cx="1619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0588"/>
          </a:bodyPr>
          <a:lstStyle xmlns:a="http://schemas.openxmlformats.org/drawingml/2006/main"/>
          <a:p xmlns:a="http://schemas.openxmlformats.org/drawingml/2006/main">
            <a:pPr algn="r">
              <a:defRPr sz="1275" b="1">
                <a:solidFill>
                  <a:srgbClr val="8B1E2D"/>
                </a:solidFill>
                <a:latin typeface="Bitstream Charter"/>
                <a:ea typeface="Bitstream Charter"/>
                <a:cs typeface="Bitstream Charter"/>
              </a:defRPr>
            </a:pPr>
            <a:r>
              <a:rPr sz="1275" b="1">
                <a:solidFill>
                  <a:srgbClr val="8B1E2D"/>
                </a:solidFill>
                <a:latin typeface="Bitstream Charter"/>
                <a:ea typeface="Bitstream Charter"/>
                <a:cs typeface="Bitstream Charter"/>
              </a:rPr>
              <a:t>Prague  2026</a:t>
            </a:r>
          </a:p>
        </p:txBody>
      </p:sp>
    </p:spTree>
    <p:extLst>
      <p:ext uri="{BB962C8B-B14F-4D97-AF65-F5344CB8AC3E}">
        <p14:creationId xmlns:p14="http://schemas.microsoft.com/office/powerpoint/2010/main" val="1350656135"/>
      </p:ext>
    </p:extLst>
  </p:cSld>
</p:sld>
</file>

<file path=ppt/slides/slide2.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05DA277C-52F2-4FF9-ABF4-2845833F9B1D}"/>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02</a:t>
            </a:r>
          </a:p>
        </p:txBody>
      </p:sp>
      <p:sp>
        <p:nvSpPr>
          <p:cNvPr id="2" name="">
            <a:extLst xmlns:a="http://schemas.openxmlformats.org/drawingml/2006/main">
              <a:ext uri="{FF2B5EF4-FFF2-40B4-BE49-F238E27FC236}">
                <a16:creationId xmlns:a16="http://schemas.microsoft.com/office/drawing/2014/main" id="{996C2C8C-80EF-469E-9BDF-E3F0E906F63F}"/>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The paradox of continuous loyalty</a:t>
            </a:r>
          </a:p>
        </p:txBody>
      </p:sp>
      <p:sp>
        <p:nvSpPr>
          <p:cNvPr id="3" name="">
            <a:extLst xmlns:a="http://schemas.openxmlformats.org/drawingml/2006/main">
              <a:ext uri="{FF2B5EF4-FFF2-40B4-BE49-F238E27FC236}">
                <a16:creationId xmlns:a16="http://schemas.microsoft.com/office/drawing/2014/main" id="{98AEC9AA-86CC-4ED5-A9E4-31D3A712C9A8}"/>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96A4009-E1D3-45D7-A3A9-060BDC2A8152}"/>
              </a:ext>
            </a:extLst>
          </p:cNvPr>
          <p:cNvSpPr>
            <a:spLocks xmlns:a="http://schemas.openxmlformats.org/drawingml/2006/main" noGrp="1"/>
          </p:cNvSpPr>
          <p:nvPr/>
        </p:nvSpPr>
        <p:spPr>
          <a:xfrm xmlns:a="http://schemas.openxmlformats.org/drawingml/2006/main">
            <a:off x="666750" y="1304925"/>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667"/>
          </a:bodyPr>
          <a:lstStyle xmlns:a="http://schemas.openxmlformats.org/drawingml/2006/main"/>
          <a:p xmlns:a="http://schemas.openxmlformats.org/drawingml/2006/main">
            <a:pPr algn="l">
              <a:defRPr sz="1875" b="1">
                <a:solidFill>
                  <a:srgbClr val="8B1E2D"/>
                </a:solidFill>
                <a:latin typeface="Bitstream Charter"/>
                <a:ea typeface="Bitstream Charter"/>
                <a:cs typeface="Bitstream Charter"/>
              </a:defRPr>
            </a:pPr>
            <a:r>
              <a:rPr sz="1875" b="1">
                <a:solidFill>
                  <a:srgbClr val="8B1E2D"/>
                </a:solidFill>
                <a:latin typeface="Bitstream Charter"/>
                <a:ea typeface="Bitstream Charter"/>
                <a:cs typeface="Bitstream Charter"/>
              </a:rPr>
              <a:t>The doctrine changes</a:t>
            </a:r>
          </a:p>
        </p:txBody>
      </p:sp>
      <p:sp>
        <p:nvSpPr>
          <p:cNvPr id="5" name="">
            <a:extLst xmlns:a="http://schemas.openxmlformats.org/drawingml/2006/main">
              <a:ext uri="{FF2B5EF4-FFF2-40B4-BE49-F238E27FC236}">
                <a16:creationId xmlns:a16="http://schemas.microsoft.com/office/drawing/2014/main" id="{157562FC-07ED-46BF-81BD-65693257CB9C}"/>
              </a:ext>
            </a:extLst>
          </p:cNvPr>
          <p:cNvSpPr>
            <a:spLocks xmlns:a="http://schemas.openxmlformats.org/drawingml/2006/main" noGrp="1"/>
          </p:cNvSpPr>
          <p:nvPr/>
        </p:nvSpPr>
        <p:spPr>
          <a:xfrm xmlns:a="http://schemas.openxmlformats.org/drawingml/2006/main">
            <a:off x="7572375" y="1304925"/>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667"/>
          </a:bodyPr>
          <a:lstStyle xmlns:a="http://schemas.openxmlformats.org/drawingml/2006/main"/>
          <a:p xmlns:a="http://schemas.openxmlformats.org/drawingml/2006/main">
            <a:pPr algn="r">
              <a:defRPr sz="1875" b="1">
                <a:solidFill>
                  <a:srgbClr val="273E4A"/>
                </a:solidFill>
                <a:latin typeface="Bitstream Charter"/>
                <a:ea typeface="Bitstream Charter"/>
                <a:cs typeface="Bitstream Charter"/>
              </a:defRPr>
            </a:pPr>
            <a:r>
              <a:rPr sz="1875" b="1">
                <a:solidFill>
                  <a:srgbClr val="273E4A"/>
                </a:solidFill>
                <a:latin typeface="Bitstream Charter"/>
                <a:ea typeface="Bitstream Charter"/>
                <a:cs typeface="Bitstream Charter"/>
              </a:rPr>
              <a:t>The academic role remains</a:t>
            </a:r>
          </a:p>
        </p:txBody>
      </p:sp>
      <p:sp>
        <p:nvSpPr>
          <p:cNvPr id="6" name="">
            <a:extLst xmlns:a="http://schemas.openxmlformats.org/drawingml/2006/main">
              <a:ext uri="{FF2B5EF4-FFF2-40B4-BE49-F238E27FC236}">
                <a16:creationId xmlns:a16="http://schemas.microsoft.com/office/drawing/2014/main" id="{110BA41B-09E7-41CC-BC1A-70092FC9CC9B}"/>
              </a:ext>
            </a:extLst>
          </p:cNvPr>
          <p:cNvSpPr>
            <a:spLocks xmlns:a="http://schemas.openxmlformats.org/drawingml/2006/main" noGrp="1"/>
          </p:cNvSpPr>
          <p:nvPr/>
        </p:nvSpPr>
        <p:spPr>
          <a:xfrm xmlns:a="http://schemas.openxmlformats.org/drawingml/2006/main">
            <a:off x="857250" y="2000250"/>
            <a:ext cx="3048000" cy="7048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7" name="">
            <a:extLst xmlns:a="http://schemas.openxmlformats.org/drawingml/2006/main">
              <a:ext uri="{FF2B5EF4-FFF2-40B4-BE49-F238E27FC236}">
                <a16:creationId xmlns:a16="http://schemas.microsoft.com/office/drawing/2014/main" id="{55C724A4-FF71-4D0E-B661-CB7780FFB350}"/>
              </a:ext>
            </a:extLst>
          </p:cNvPr>
          <p:cNvSpPr>
            <a:spLocks xmlns:a="http://schemas.openxmlformats.org/drawingml/2006/main" noGrp="1"/>
          </p:cNvSpPr>
          <p:nvPr/>
        </p:nvSpPr>
        <p:spPr>
          <a:xfrm xmlns:a="http://schemas.openxmlformats.org/drawingml/2006/main">
            <a:off x="1047750" y="2076450"/>
            <a:ext cx="2619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1296"/>
          </a:bodyPr>
          <a:lstStyle xmlns:a="http://schemas.openxmlformats.org/drawingml/2006/main"/>
          <a:p xmlns:a="http://schemas.openxmlformats.org/drawingml/2006/main">
            <a:pPr algn="l">
              <a:defRPr sz="1350" b="1">
                <a:solidFill>
                  <a:srgbClr val="1D2329"/>
                </a:solidFill>
                <a:latin typeface="Bitstream Charter"/>
                <a:ea typeface="Bitstream Charter"/>
                <a:cs typeface="Bitstream Charter"/>
              </a:defRPr>
            </a:pPr>
            <a:r>
              <a:rPr sz="1350" b="1">
                <a:solidFill>
                  <a:srgbClr val="1D2329"/>
                </a:solidFill>
                <a:latin typeface="Bitstream Charter"/>
                <a:ea typeface="Bitstream Charter"/>
                <a:cs typeface="Bitstream Charter"/>
              </a:rPr>
              <a:t>Soviet state</a:t>
            </a:r>
          </a:p>
        </p:txBody>
      </p:sp>
      <p:sp>
        <p:nvSpPr>
          <p:cNvPr id="8" name="">
            <a:extLst xmlns:a="http://schemas.openxmlformats.org/drawingml/2006/main">
              <a:ext uri="{FF2B5EF4-FFF2-40B4-BE49-F238E27FC236}">
                <a16:creationId xmlns:a16="http://schemas.microsoft.com/office/drawing/2014/main" id="{C97EDB25-68C8-453A-B9A0-B0F8E7D9E596}"/>
              </a:ext>
            </a:extLst>
          </p:cNvPr>
          <p:cNvSpPr>
            <a:spLocks xmlns:a="http://schemas.openxmlformats.org/drawingml/2006/main" noGrp="1"/>
          </p:cNvSpPr>
          <p:nvPr/>
        </p:nvSpPr>
        <p:spPr>
          <a:xfrm xmlns:a="http://schemas.openxmlformats.org/drawingml/2006/main">
            <a:off x="1047750" y="2352675"/>
            <a:ext cx="261937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4444"/>
          </a:bodyPr>
          <a:lstStyle xmlns:a="http://schemas.openxmlformats.org/drawingml/2006/main"/>
          <a:p xmlns:a="http://schemas.openxmlformats.org/drawingml/2006/main">
            <a:pPr algn="l">
              <a:defRPr sz="1125" b="0">
                <a:solidFill>
                  <a:srgbClr val="687078"/>
                </a:solidFill>
                <a:latin typeface="Bitstream Charter"/>
                <a:ea typeface="Bitstream Charter"/>
                <a:cs typeface="Bitstream Charter"/>
              </a:defRPr>
            </a:pPr>
            <a:r>
              <a:rPr sz="1125" b="0">
                <a:solidFill>
                  <a:srgbClr val="687078"/>
                </a:solidFill>
                <a:latin typeface="Bitstream Charter"/>
                <a:ea typeface="Bitstream Charter"/>
                <a:cs typeface="Bitstream Charter"/>
              </a:rPr>
              <a:t>Marxism Leninism</a:t>
            </a:r>
          </a:p>
        </p:txBody>
      </p:sp>
      <p:sp>
        <p:nvSpPr>
          <p:cNvPr id="9" name="">
            <a:extLst xmlns:a="http://schemas.openxmlformats.org/drawingml/2006/main">
              <a:ext uri="{FF2B5EF4-FFF2-40B4-BE49-F238E27FC236}">
                <a16:creationId xmlns:a16="http://schemas.microsoft.com/office/drawing/2014/main" id="{E6B2924D-05BA-4601-98D2-EDB25D03B79C}"/>
              </a:ext>
            </a:extLst>
          </p:cNvPr>
          <p:cNvSpPr>
            <a:spLocks xmlns:a="http://schemas.openxmlformats.org/drawingml/2006/main" noGrp="1"/>
          </p:cNvSpPr>
          <p:nvPr/>
        </p:nvSpPr>
        <p:spPr>
          <a:xfrm xmlns:a="http://schemas.openxmlformats.org/drawingml/2006/main">
            <a:off x="4171950" y="2333625"/>
            <a:ext cx="3714750" cy="2857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3D8A620-D5A0-4B2A-990A-F9C2E0C7C4A6}"/>
              </a:ext>
            </a:extLst>
          </p:cNvPr>
          <p:cNvSpPr>
            <a:spLocks xmlns:a="http://schemas.openxmlformats.org/drawingml/2006/main" noGrp="1"/>
          </p:cNvSpPr>
          <p:nvPr/>
        </p:nvSpPr>
        <p:spPr>
          <a:xfrm xmlns:a="http://schemas.openxmlformats.org/drawingml/2006/main">
            <a:off x="4333875" y="2038350"/>
            <a:ext cx="333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000"/>
          </a:bodyPr>
          <a:lstStyle xmlns:a="http://schemas.openxmlformats.org/drawingml/2006/main"/>
          <a:p xmlns:a="http://schemas.openxmlformats.org/drawingml/2006/main">
            <a:pPr algn="ctr">
              <a:defRPr sz="1125" b="0">
                <a:solidFill>
                  <a:srgbClr val="687078"/>
                </a:solidFill>
                <a:latin typeface="Bitstream Charter"/>
                <a:ea typeface="Bitstream Charter"/>
                <a:cs typeface="Bitstream Charter"/>
              </a:defRPr>
            </a:pPr>
            <a:r>
              <a:rPr sz="1125" b="0">
                <a:solidFill>
                  <a:srgbClr val="687078"/>
                </a:solidFill>
                <a:latin typeface="Bitstream Charter"/>
                <a:ea typeface="Bitstream Charter"/>
                <a:cs typeface="Bitstream Charter"/>
              </a:rPr>
              <a:t>authority defines truth</a:t>
            </a:r>
          </a:p>
        </p:txBody>
      </p:sp>
      <p:sp>
        <p:nvSpPr>
          <p:cNvPr id="11" name="">
            <a:extLst xmlns:a="http://schemas.openxmlformats.org/drawingml/2006/main">
              <a:ext uri="{FF2B5EF4-FFF2-40B4-BE49-F238E27FC236}">
                <a16:creationId xmlns:a16="http://schemas.microsoft.com/office/drawing/2014/main" id="{F298FC7C-8F77-4944-BFB0-5D3A50BEB061}"/>
              </a:ext>
            </a:extLst>
          </p:cNvPr>
          <p:cNvSpPr>
            <a:spLocks xmlns:a="http://schemas.openxmlformats.org/drawingml/2006/main" noGrp="1"/>
          </p:cNvSpPr>
          <p:nvPr/>
        </p:nvSpPr>
        <p:spPr>
          <a:xfrm xmlns:a="http://schemas.openxmlformats.org/drawingml/2006/main">
            <a:off x="8096250" y="2000250"/>
            <a:ext cx="3143250" cy="70485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25944E4-24EB-4B19-B8D2-A6ECE6C3514C}"/>
              </a:ext>
            </a:extLst>
          </p:cNvPr>
          <p:cNvSpPr>
            <a:spLocks xmlns:a="http://schemas.openxmlformats.org/drawingml/2006/main" noGrp="1"/>
          </p:cNvSpPr>
          <p:nvPr/>
        </p:nvSpPr>
        <p:spPr>
          <a:xfrm xmlns:a="http://schemas.openxmlformats.org/drawingml/2006/main">
            <a:off x="8334375" y="2143125"/>
            <a:ext cx="2667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Loyal academic representative</a:t>
            </a:r>
          </a:p>
        </p:txBody>
      </p:sp>
      <p:sp>
        <p:nvSpPr>
          <p:cNvPr id="13" name="">
            <a:extLst xmlns:a="http://schemas.openxmlformats.org/drawingml/2006/main">
              <a:ext uri="{FF2B5EF4-FFF2-40B4-BE49-F238E27FC236}">
                <a16:creationId xmlns:a16="http://schemas.microsoft.com/office/drawing/2014/main" id="{076072C5-4C74-46C5-88DA-766792EABAC9}"/>
              </a:ext>
            </a:extLst>
          </p:cNvPr>
          <p:cNvSpPr>
            <a:spLocks xmlns:a="http://schemas.openxmlformats.org/drawingml/2006/main" noGrp="1"/>
          </p:cNvSpPr>
          <p:nvPr/>
        </p:nvSpPr>
        <p:spPr>
          <a:xfrm xmlns:a="http://schemas.openxmlformats.org/drawingml/2006/main">
            <a:off x="857250" y="3143250"/>
            <a:ext cx="3048000" cy="7048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4" name="">
            <a:extLst xmlns:a="http://schemas.openxmlformats.org/drawingml/2006/main">
              <a:ext uri="{FF2B5EF4-FFF2-40B4-BE49-F238E27FC236}">
                <a16:creationId xmlns:a16="http://schemas.microsoft.com/office/drawing/2014/main" id="{86506E7C-0BDA-49D0-945C-CB32DD94A21A}"/>
              </a:ext>
            </a:extLst>
          </p:cNvPr>
          <p:cNvSpPr>
            <a:spLocks xmlns:a="http://schemas.openxmlformats.org/drawingml/2006/main" noGrp="1"/>
          </p:cNvSpPr>
          <p:nvPr/>
        </p:nvSpPr>
        <p:spPr>
          <a:xfrm xmlns:a="http://schemas.openxmlformats.org/drawingml/2006/main">
            <a:off x="1047750" y="3219450"/>
            <a:ext cx="2619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1296"/>
          </a:bodyPr>
          <a:lstStyle xmlns:a="http://schemas.openxmlformats.org/drawingml/2006/main"/>
          <a:p xmlns:a="http://schemas.openxmlformats.org/drawingml/2006/main">
            <a:pPr algn="l">
              <a:defRPr sz="1350" b="1">
                <a:solidFill>
                  <a:srgbClr val="1D2329"/>
                </a:solidFill>
                <a:latin typeface="Bitstream Charter"/>
                <a:ea typeface="Bitstream Charter"/>
                <a:cs typeface="Bitstream Charter"/>
              </a:defRPr>
            </a:pPr>
            <a:r>
              <a:rPr sz="1350" b="1">
                <a:solidFill>
                  <a:srgbClr val="1D2329"/>
                </a:solidFill>
                <a:latin typeface="Bitstream Charter"/>
                <a:ea typeface="Bitstream Charter"/>
                <a:cs typeface="Bitstream Charter"/>
              </a:rPr>
              <a:t>Independent Ukraine</a:t>
            </a:r>
          </a:p>
        </p:txBody>
      </p:sp>
      <p:sp>
        <p:nvSpPr>
          <p:cNvPr id="15" name="">
            <a:extLst xmlns:a="http://schemas.openxmlformats.org/drawingml/2006/main">
              <a:ext uri="{FF2B5EF4-FFF2-40B4-BE49-F238E27FC236}">
                <a16:creationId xmlns:a16="http://schemas.microsoft.com/office/drawing/2014/main" id="{C459AEC4-5EA1-4589-AEB3-445D7830AD84}"/>
              </a:ext>
            </a:extLst>
          </p:cNvPr>
          <p:cNvSpPr>
            <a:spLocks xmlns:a="http://schemas.openxmlformats.org/drawingml/2006/main" noGrp="1"/>
          </p:cNvSpPr>
          <p:nvPr/>
        </p:nvSpPr>
        <p:spPr>
          <a:xfrm xmlns:a="http://schemas.openxmlformats.org/drawingml/2006/main">
            <a:off x="1047750" y="3495675"/>
            <a:ext cx="261937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4444"/>
          </a:bodyPr>
          <a:lstStyle xmlns:a="http://schemas.openxmlformats.org/drawingml/2006/main"/>
          <a:p xmlns:a="http://schemas.openxmlformats.org/drawingml/2006/main">
            <a:pPr algn="l">
              <a:defRPr sz="1125" b="0">
                <a:solidFill>
                  <a:srgbClr val="687078"/>
                </a:solidFill>
                <a:latin typeface="Bitstream Charter"/>
                <a:ea typeface="Bitstream Charter"/>
                <a:cs typeface="Bitstream Charter"/>
              </a:defRPr>
            </a:pPr>
            <a:r>
              <a:rPr sz="1125" b="0">
                <a:solidFill>
                  <a:srgbClr val="687078"/>
                </a:solidFill>
                <a:latin typeface="Bitstream Charter"/>
                <a:ea typeface="Bitstream Charter"/>
                <a:cs typeface="Bitstream Charter"/>
              </a:rPr>
              <a:t>National academic framework</a:t>
            </a:r>
          </a:p>
        </p:txBody>
      </p:sp>
      <p:sp>
        <p:nvSpPr>
          <p:cNvPr id="16" name="">
            <a:extLst xmlns:a="http://schemas.openxmlformats.org/drawingml/2006/main">
              <a:ext uri="{FF2B5EF4-FFF2-40B4-BE49-F238E27FC236}">
                <a16:creationId xmlns:a16="http://schemas.microsoft.com/office/drawing/2014/main" id="{634CCF26-CC36-453F-9404-B1E263A1F2D1}"/>
              </a:ext>
            </a:extLst>
          </p:cNvPr>
          <p:cNvSpPr>
            <a:spLocks xmlns:a="http://schemas.openxmlformats.org/drawingml/2006/main" noGrp="1"/>
          </p:cNvSpPr>
          <p:nvPr/>
        </p:nvSpPr>
        <p:spPr>
          <a:xfrm xmlns:a="http://schemas.openxmlformats.org/drawingml/2006/main">
            <a:off x="4171950" y="3476625"/>
            <a:ext cx="3714750" cy="2857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C4B0285-9EC2-4F34-9D35-481885887E28}"/>
              </a:ext>
            </a:extLst>
          </p:cNvPr>
          <p:cNvSpPr>
            <a:spLocks xmlns:a="http://schemas.openxmlformats.org/drawingml/2006/main" noGrp="1"/>
          </p:cNvSpPr>
          <p:nvPr/>
        </p:nvSpPr>
        <p:spPr>
          <a:xfrm xmlns:a="http://schemas.openxmlformats.org/drawingml/2006/main">
            <a:off x="4333875" y="3181350"/>
            <a:ext cx="333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000"/>
          </a:bodyPr>
          <a:lstStyle xmlns:a="http://schemas.openxmlformats.org/drawingml/2006/main"/>
          <a:p xmlns:a="http://schemas.openxmlformats.org/drawingml/2006/main">
            <a:pPr algn="ctr">
              <a:defRPr sz="1125" b="0">
                <a:solidFill>
                  <a:srgbClr val="687078"/>
                </a:solidFill>
                <a:latin typeface="Bitstream Charter"/>
                <a:ea typeface="Bitstream Charter"/>
                <a:cs typeface="Bitstream Charter"/>
              </a:defRPr>
            </a:pPr>
            <a:r>
              <a:rPr sz="1125" b="0">
                <a:solidFill>
                  <a:srgbClr val="687078"/>
                </a:solidFill>
                <a:latin typeface="Bitstream Charter"/>
                <a:ea typeface="Bitstream Charter"/>
                <a:cs typeface="Bitstream Charter"/>
              </a:rPr>
              <a:t>new authority  same role</a:t>
            </a:r>
          </a:p>
        </p:txBody>
      </p:sp>
      <p:sp>
        <p:nvSpPr>
          <p:cNvPr id="18" name="">
            <a:extLst xmlns:a="http://schemas.openxmlformats.org/drawingml/2006/main">
              <a:ext uri="{FF2B5EF4-FFF2-40B4-BE49-F238E27FC236}">
                <a16:creationId xmlns:a16="http://schemas.microsoft.com/office/drawing/2014/main" id="{E84C3E64-C129-49A5-A48B-CB18D4B658DD}"/>
              </a:ext>
            </a:extLst>
          </p:cNvPr>
          <p:cNvSpPr>
            <a:spLocks xmlns:a="http://schemas.openxmlformats.org/drawingml/2006/main" noGrp="1"/>
          </p:cNvSpPr>
          <p:nvPr/>
        </p:nvSpPr>
        <p:spPr>
          <a:xfrm xmlns:a="http://schemas.openxmlformats.org/drawingml/2006/main">
            <a:off x="8096250" y="3143250"/>
            <a:ext cx="3143250" cy="70485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9164EF24-EE2F-456D-B917-4EF2965F0C17}"/>
              </a:ext>
            </a:extLst>
          </p:cNvPr>
          <p:cNvSpPr>
            <a:spLocks xmlns:a="http://schemas.openxmlformats.org/drawingml/2006/main" noGrp="1"/>
          </p:cNvSpPr>
          <p:nvPr/>
        </p:nvSpPr>
        <p:spPr>
          <a:xfrm xmlns:a="http://schemas.openxmlformats.org/drawingml/2006/main">
            <a:off x="8334375" y="3286125"/>
            <a:ext cx="2667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Loyal academic representative</a:t>
            </a:r>
          </a:p>
        </p:txBody>
      </p:sp>
      <p:sp>
        <p:nvSpPr>
          <p:cNvPr id="20" name="">
            <a:extLst xmlns:a="http://schemas.openxmlformats.org/drawingml/2006/main">
              <a:ext uri="{FF2B5EF4-FFF2-40B4-BE49-F238E27FC236}">
                <a16:creationId xmlns:a16="http://schemas.microsoft.com/office/drawing/2014/main" id="{DF0E3AE5-E959-4E1A-AEA4-065FFDB1BFDA}"/>
              </a:ext>
            </a:extLst>
          </p:cNvPr>
          <p:cNvSpPr>
            <a:spLocks xmlns:a="http://schemas.openxmlformats.org/drawingml/2006/main" noGrp="1"/>
          </p:cNvSpPr>
          <p:nvPr/>
        </p:nvSpPr>
        <p:spPr>
          <a:xfrm xmlns:a="http://schemas.openxmlformats.org/drawingml/2006/main">
            <a:off x="857250" y="4286250"/>
            <a:ext cx="3048000" cy="704850"/>
          </a:xfrm>
          <a:prstGeom xmlns:a="http://schemas.openxmlformats.org/drawingml/2006/main" prst="rect">
            <a:avLst/>
          </a:prstGeom>
          <a:solidFill xmlns:a="http://schemas.openxmlformats.org/drawingml/2006/main">
            <a:srgbClr val="E8DDD8"/>
          </a:solidFill>
          <a:ln xmlns:a="http://schemas.openxmlformats.org/drawingml/2006/main" w="9525">
            <a:solidFill>
              <a:srgbClr val="C9C4BC"/>
            </a:solidFill>
          </a:ln>
        </p:spPr>
      </p:sp>
      <p:sp>
        <p:nvSpPr>
          <p:cNvPr id="21" name="">
            <a:extLst xmlns:a="http://schemas.openxmlformats.org/drawingml/2006/main">
              <a:ext uri="{FF2B5EF4-FFF2-40B4-BE49-F238E27FC236}">
                <a16:creationId xmlns:a16="http://schemas.microsoft.com/office/drawing/2014/main" id="{898FF8BA-F723-4772-AA6E-29ADDA8888F9}"/>
              </a:ext>
            </a:extLst>
          </p:cNvPr>
          <p:cNvSpPr>
            <a:spLocks xmlns:a="http://schemas.openxmlformats.org/drawingml/2006/main" noGrp="1"/>
          </p:cNvSpPr>
          <p:nvPr/>
        </p:nvSpPr>
        <p:spPr>
          <a:xfrm xmlns:a="http://schemas.openxmlformats.org/drawingml/2006/main">
            <a:off x="1047750" y="4362450"/>
            <a:ext cx="2619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1296"/>
          </a:bodyPr>
          <a:lstStyle xmlns:a="http://schemas.openxmlformats.org/drawingml/2006/main"/>
          <a:p xmlns:a="http://schemas.openxmlformats.org/drawingml/2006/main">
            <a:pPr algn="l">
              <a:defRPr sz="1350" b="1">
                <a:solidFill>
                  <a:srgbClr val="1D2329"/>
                </a:solidFill>
                <a:latin typeface="Bitstream Charter"/>
                <a:ea typeface="Bitstream Charter"/>
                <a:cs typeface="Bitstream Charter"/>
              </a:defRPr>
            </a:pPr>
            <a:r>
              <a:rPr sz="1350" b="1">
                <a:solidFill>
                  <a:srgbClr val="1D2329"/>
                </a:solidFill>
                <a:latin typeface="Bitstream Charter"/>
                <a:ea typeface="Bitstream Charter"/>
                <a:cs typeface="Bitstream Charter"/>
              </a:rPr>
              <a:t>Russian occupation</a:t>
            </a:r>
          </a:p>
        </p:txBody>
      </p:sp>
      <p:sp>
        <p:nvSpPr>
          <p:cNvPr id="22" name="">
            <a:extLst xmlns:a="http://schemas.openxmlformats.org/drawingml/2006/main">
              <a:ext uri="{FF2B5EF4-FFF2-40B4-BE49-F238E27FC236}">
                <a16:creationId xmlns:a16="http://schemas.microsoft.com/office/drawing/2014/main" id="{5B53F375-FA3E-4451-A988-6C3133C03749}"/>
              </a:ext>
            </a:extLst>
          </p:cNvPr>
          <p:cNvSpPr>
            <a:spLocks xmlns:a="http://schemas.openxmlformats.org/drawingml/2006/main" noGrp="1"/>
          </p:cNvSpPr>
          <p:nvPr/>
        </p:nvSpPr>
        <p:spPr>
          <a:xfrm xmlns:a="http://schemas.openxmlformats.org/drawingml/2006/main">
            <a:off x="1047750" y="4638675"/>
            <a:ext cx="261937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4444"/>
          </a:bodyPr>
          <a:lstStyle xmlns:a="http://schemas.openxmlformats.org/drawingml/2006/main"/>
          <a:p xmlns:a="http://schemas.openxmlformats.org/drawingml/2006/main">
            <a:pPr algn="l">
              <a:defRPr sz="1125" b="0">
                <a:solidFill>
                  <a:srgbClr val="687078"/>
                </a:solidFill>
                <a:latin typeface="Bitstream Charter"/>
                <a:ea typeface="Bitstream Charter"/>
                <a:cs typeface="Bitstream Charter"/>
              </a:defRPr>
            </a:pPr>
            <a:r>
              <a:rPr sz="1125" b="0">
                <a:solidFill>
                  <a:srgbClr val="687078"/>
                </a:solidFill>
                <a:latin typeface="Bitstream Charter"/>
                <a:ea typeface="Bitstream Charter"/>
                <a:cs typeface="Bitstream Charter"/>
              </a:rPr>
              <a:t>Russian state narrative</a:t>
            </a:r>
          </a:p>
        </p:txBody>
      </p:sp>
      <p:sp>
        <p:nvSpPr>
          <p:cNvPr id="23" name="">
            <a:extLst xmlns:a="http://schemas.openxmlformats.org/drawingml/2006/main">
              <a:ext uri="{FF2B5EF4-FFF2-40B4-BE49-F238E27FC236}">
                <a16:creationId xmlns:a16="http://schemas.microsoft.com/office/drawing/2014/main" id="{4925E2CA-4D96-43AB-86C5-C8C9DF59E4C3}"/>
              </a:ext>
            </a:extLst>
          </p:cNvPr>
          <p:cNvSpPr>
            <a:spLocks xmlns:a="http://schemas.openxmlformats.org/drawingml/2006/main" noGrp="1"/>
          </p:cNvSpPr>
          <p:nvPr/>
        </p:nvSpPr>
        <p:spPr>
          <a:xfrm xmlns:a="http://schemas.openxmlformats.org/drawingml/2006/main">
            <a:off x="4171950" y="4619625"/>
            <a:ext cx="3714750" cy="2857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3BDFFA2E-527A-4DCE-AC36-32019BB4A098}"/>
              </a:ext>
            </a:extLst>
          </p:cNvPr>
          <p:cNvSpPr>
            <a:spLocks xmlns:a="http://schemas.openxmlformats.org/drawingml/2006/main" noGrp="1"/>
          </p:cNvSpPr>
          <p:nvPr/>
        </p:nvSpPr>
        <p:spPr>
          <a:xfrm xmlns:a="http://schemas.openxmlformats.org/drawingml/2006/main">
            <a:off x="4333875" y="4324350"/>
            <a:ext cx="333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000"/>
          </a:bodyPr>
          <a:lstStyle xmlns:a="http://schemas.openxmlformats.org/drawingml/2006/main"/>
          <a:p xmlns:a="http://schemas.openxmlformats.org/drawingml/2006/main">
            <a:pPr algn="ctr">
              <a:defRPr sz="1125" b="0">
                <a:solidFill>
                  <a:srgbClr val="687078"/>
                </a:solidFill>
                <a:latin typeface="Bitstream Charter"/>
                <a:ea typeface="Bitstream Charter"/>
                <a:cs typeface="Bitstream Charter"/>
              </a:defRPr>
            </a:pPr>
            <a:r>
              <a:rPr sz="1125" b="0">
                <a:solidFill>
                  <a:srgbClr val="687078"/>
                </a:solidFill>
                <a:latin typeface="Bitstream Charter"/>
                <a:ea typeface="Bitstream Charter"/>
                <a:cs typeface="Bitstream Charter"/>
              </a:rPr>
              <a:t>new sovereign  same loyalty</a:t>
            </a:r>
          </a:p>
        </p:txBody>
      </p:sp>
      <p:sp>
        <p:nvSpPr>
          <p:cNvPr id="25" name="">
            <a:extLst xmlns:a="http://schemas.openxmlformats.org/drawingml/2006/main">
              <a:ext uri="{FF2B5EF4-FFF2-40B4-BE49-F238E27FC236}">
                <a16:creationId xmlns:a16="http://schemas.microsoft.com/office/drawing/2014/main" id="{E603B8E1-ADB9-41DD-B718-E43DC14F7A6A}"/>
              </a:ext>
            </a:extLst>
          </p:cNvPr>
          <p:cNvSpPr>
            <a:spLocks xmlns:a="http://schemas.openxmlformats.org/drawingml/2006/main" noGrp="1"/>
          </p:cNvSpPr>
          <p:nvPr/>
        </p:nvSpPr>
        <p:spPr>
          <a:xfrm xmlns:a="http://schemas.openxmlformats.org/drawingml/2006/main">
            <a:off x="8096250" y="4286250"/>
            <a:ext cx="3143250" cy="70485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7F2D46EB-AE9E-4906-A1BD-B59827FC025B}"/>
              </a:ext>
            </a:extLst>
          </p:cNvPr>
          <p:cNvSpPr>
            <a:spLocks xmlns:a="http://schemas.openxmlformats.org/drawingml/2006/main" noGrp="1"/>
          </p:cNvSpPr>
          <p:nvPr/>
        </p:nvSpPr>
        <p:spPr>
          <a:xfrm xmlns:a="http://schemas.openxmlformats.org/drawingml/2006/main">
            <a:off x="8334375" y="4429125"/>
            <a:ext cx="2667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Loyal academic representative</a:t>
            </a:r>
          </a:p>
        </p:txBody>
      </p:sp>
      <p:sp>
        <p:nvSpPr>
          <p:cNvPr id="27" name="">
            <a:extLst xmlns:a="http://schemas.openxmlformats.org/drawingml/2006/main">
              <a:ext uri="{FF2B5EF4-FFF2-40B4-BE49-F238E27FC236}">
                <a16:creationId xmlns:a16="http://schemas.microsoft.com/office/drawing/2014/main" id="{8112ABAF-35AF-4FB4-A0C4-A4D9E5362309}"/>
              </a:ext>
            </a:extLst>
          </p:cNvPr>
          <p:cNvSpPr>
            <a:spLocks xmlns:a="http://schemas.openxmlformats.org/drawingml/2006/main" noGrp="1"/>
          </p:cNvSpPr>
          <p:nvPr/>
        </p:nvSpPr>
        <p:spPr>
          <a:xfrm xmlns:a="http://schemas.openxmlformats.org/drawingml/2006/main">
            <a:off x="904875" y="5695950"/>
            <a:ext cx="10287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2025" b="1">
                <a:solidFill>
                  <a:srgbClr val="8B1E2D"/>
                </a:solidFill>
                <a:latin typeface="Bitstream Charter"/>
                <a:ea typeface="Bitstream Charter"/>
                <a:cs typeface="Bitstream Charter"/>
              </a:defRPr>
            </a:pPr>
            <a:r>
              <a:rPr sz="2025" b="1">
                <a:solidFill>
                  <a:srgbClr val="8B1E2D"/>
                </a:solidFill>
                <a:latin typeface="Bitstream Charter"/>
                <a:ea typeface="Bitstream Charter"/>
                <a:cs typeface="Bitstream Charter"/>
              </a:rPr>
              <a:t>A change of sovereignty reveals a stable structure of dependence</a:t>
            </a:r>
          </a:p>
        </p:txBody>
      </p:sp>
      <p:sp>
        <p:nvSpPr>
          <p:cNvPr id="28" name="">
            <a:extLst xmlns:a="http://schemas.openxmlformats.org/drawingml/2006/main">
              <a:ext uri="{FF2B5EF4-FFF2-40B4-BE49-F238E27FC236}">
                <a16:creationId xmlns:a16="http://schemas.microsoft.com/office/drawing/2014/main" id="{6FC6542C-EDCE-4B7B-8FE0-FD57BD2371C7}"/>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117028843"/>
      </p:ext>
    </p:extLst>
  </p:cSld>
</p:sld>
</file>

<file path=ppt/slides/slide3.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61A0301-33C8-461E-B5F0-FC7ADE663000}"/>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03</a:t>
            </a:r>
          </a:p>
        </p:txBody>
      </p:sp>
      <p:sp>
        <p:nvSpPr>
          <p:cNvPr id="2" name="">
            <a:extLst xmlns:a="http://schemas.openxmlformats.org/drawingml/2006/main">
              <a:ext uri="{FF2B5EF4-FFF2-40B4-BE49-F238E27FC236}">
                <a16:creationId xmlns:a16="http://schemas.microsoft.com/office/drawing/2014/main" id="{8D5A9187-DE84-42A4-9376-9AAE73FF83D5}"/>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Research question and working hypothesis</a:t>
            </a:r>
          </a:p>
        </p:txBody>
      </p:sp>
      <p:sp>
        <p:nvSpPr>
          <p:cNvPr id="3" name="">
            <a:extLst xmlns:a="http://schemas.openxmlformats.org/drawingml/2006/main">
              <a:ext uri="{FF2B5EF4-FFF2-40B4-BE49-F238E27FC236}">
                <a16:creationId xmlns:a16="http://schemas.microsoft.com/office/drawing/2014/main" id="{DC06B94C-B102-45AF-8CC4-468EAF219050}"/>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3E9106F-AB94-4795-98F1-0B53A0B24088}"/>
              </a:ext>
            </a:extLst>
          </p:cNvPr>
          <p:cNvSpPr>
            <a:spLocks xmlns:a="http://schemas.openxmlformats.org/drawingml/2006/main" noGrp="1"/>
          </p:cNvSpPr>
          <p:nvPr/>
        </p:nvSpPr>
        <p:spPr>
          <a:xfrm xmlns:a="http://schemas.openxmlformats.org/drawingml/2006/main">
            <a:off x="723900" y="1381125"/>
            <a:ext cx="76200" cy="2857500"/>
          </a:xfrm>
          <a:prstGeom xmlns:a="http://schemas.openxmlformats.org/drawingml/2006/main" prst="rect">
            <a:avLst/>
          </a:prstGeom>
          <a:solidFill xmlns:a="http://schemas.openxmlformats.org/drawingml/2006/main">
            <a:srgbClr val="8B1E2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CF0A272-7FC9-428E-8876-522668B09957}"/>
              </a:ext>
            </a:extLst>
          </p:cNvPr>
          <p:cNvSpPr>
            <a:spLocks xmlns:a="http://schemas.openxmlformats.org/drawingml/2006/main" noGrp="1"/>
          </p:cNvSpPr>
          <p:nvPr/>
        </p:nvSpPr>
        <p:spPr>
          <a:xfrm xmlns:a="http://schemas.openxmlformats.org/drawingml/2006/main">
            <a:off x="1104900" y="138112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625" b="0">
                <a:solidFill>
                  <a:srgbClr val="1D2329"/>
                </a:solidFill>
                <a:latin typeface="Bitstream Charter"/>
                <a:ea typeface="Bitstream Charter"/>
                <a:cs typeface="Bitstream Charter"/>
              </a:defRPr>
            </a:pPr>
            <a:r>
              <a:rPr sz="2625" b="0">
                <a:solidFill>
                  <a:srgbClr val="1D2329"/>
                </a:solidFill>
                <a:latin typeface="Bitstream Charter"/>
                <a:ea typeface="Bitstream Charter"/>
                <a:cs typeface="Bitstream Charter"/>
              </a:rPr>
              <a:t>“How can a scientific community preserve its institutions and professional identity while replacing its fundamental assumptions in response to state power?”</a:t>
            </a:r>
          </a:p>
        </p:txBody>
      </p:sp>
      <p:sp>
        <p:nvSpPr>
          <p:cNvPr id="6" name="">
            <a:extLst xmlns:a="http://schemas.openxmlformats.org/drawingml/2006/main">
              <a:ext uri="{FF2B5EF4-FFF2-40B4-BE49-F238E27FC236}">
                <a16:creationId xmlns:a16="http://schemas.microsoft.com/office/drawing/2014/main" id="{5A796DCE-1B27-497C-AE53-A7B46409A1D8}"/>
              </a:ext>
            </a:extLst>
          </p:cNvPr>
          <p:cNvSpPr>
            <a:spLocks xmlns:a="http://schemas.openxmlformats.org/drawingml/2006/main" noGrp="1"/>
          </p:cNvSpPr>
          <p:nvPr/>
        </p:nvSpPr>
        <p:spPr>
          <a:xfrm xmlns:a="http://schemas.openxmlformats.org/drawingml/2006/main">
            <a:off x="1104900" y="3705225"/>
            <a:ext cx="885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Research question</a:t>
            </a:r>
          </a:p>
        </p:txBody>
      </p:sp>
      <p:sp>
        <p:nvSpPr>
          <p:cNvPr id="7" name="">
            <a:extLst xmlns:a="http://schemas.openxmlformats.org/drawingml/2006/main">
              <a:ext uri="{FF2B5EF4-FFF2-40B4-BE49-F238E27FC236}">
                <a16:creationId xmlns:a16="http://schemas.microsoft.com/office/drawing/2014/main" id="{FB5511F7-285C-4CF0-8792-C64834C1E841}"/>
              </a:ext>
            </a:extLst>
          </p:cNvPr>
          <p:cNvSpPr>
            <a:spLocks xmlns:a="http://schemas.openxmlformats.org/drawingml/2006/main" noGrp="1"/>
          </p:cNvSpPr>
          <p:nvPr/>
        </p:nvSpPr>
        <p:spPr>
          <a:xfrm xmlns:a="http://schemas.openxmlformats.org/drawingml/2006/main">
            <a:off x="723900" y="4762500"/>
            <a:ext cx="10744200" cy="106680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41062AC-4E63-407B-850F-26C4D814F109}"/>
              </a:ext>
            </a:extLst>
          </p:cNvPr>
          <p:cNvSpPr>
            <a:spLocks xmlns:a="http://schemas.openxmlformats.org/drawingml/2006/main" noGrp="1"/>
          </p:cNvSpPr>
          <p:nvPr/>
        </p:nvSpPr>
        <p:spPr>
          <a:xfrm xmlns:a="http://schemas.openxmlformats.org/drawingml/2006/main">
            <a:off x="990600" y="4924425"/>
            <a:ext cx="219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0196"/>
          </a:bodyPr>
          <a:lstStyle xmlns:a="http://schemas.openxmlformats.org/drawingml/2006/main"/>
          <a:p xmlns:a="http://schemas.openxmlformats.org/drawingml/2006/main">
            <a:pPr algn="l">
              <a:defRPr sz="1275" b="1">
                <a:solidFill>
                  <a:srgbClr val="D8C8C2"/>
                </a:solidFill>
                <a:latin typeface="Bitstream Charter"/>
                <a:ea typeface="Bitstream Charter"/>
                <a:cs typeface="Bitstream Charter"/>
              </a:defRPr>
            </a:pPr>
            <a:r>
              <a:rPr sz="1275" b="1">
                <a:solidFill>
                  <a:srgbClr val="D8C8C2"/>
                </a:solidFill>
                <a:latin typeface="Bitstream Charter"/>
                <a:ea typeface="Bitstream Charter"/>
                <a:cs typeface="Bitstream Charter"/>
              </a:rPr>
              <a:t>Working hypothesis</a:t>
            </a:r>
          </a:p>
        </p:txBody>
      </p:sp>
      <p:sp>
        <p:nvSpPr>
          <p:cNvPr id="9" name="">
            <a:extLst xmlns:a="http://schemas.openxmlformats.org/drawingml/2006/main">
              <a:ext uri="{FF2B5EF4-FFF2-40B4-BE49-F238E27FC236}">
                <a16:creationId xmlns:a16="http://schemas.microsoft.com/office/drawing/2014/main" id="{FC20FD13-741C-46B4-8007-35EAAF7485E5}"/>
              </a:ext>
            </a:extLst>
          </p:cNvPr>
          <p:cNvSpPr>
            <a:spLocks xmlns:a="http://schemas.openxmlformats.org/drawingml/2006/main" noGrp="1"/>
          </p:cNvSpPr>
          <p:nvPr/>
        </p:nvSpPr>
        <p:spPr>
          <a:xfrm xmlns:a="http://schemas.openxmlformats.org/drawingml/2006/main">
            <a:off x="990600" y="5248275"/>
            <a:ext cx="9858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66562"/>
          </a:bodyPr>
          <a:lstStyle xmlns:a="http://schemas.openxmlformats.org/drawingml/2006/main"/>
          <a:p xmlns:a="http://schemas.openxmlformats.org/drawingml/2006/main">
            <a:pPr algn="l">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The stable element is dependence on the state as the source of legitimate reality, permitted questions, and responsible conclusions.</a:t>
            </a:r>
          </a:p>
        </p:txBody>
      </p:sp>
      <p:sp>
        <p:nvSpPr>
          <p:cNvPr id="10" name="">
            <a:extLst xmlns:a="http://schemas.openxmlformats.org/drawingml/2006/main">
              <a:ext uri="{FF2B5EF4-FFF2-40B4-BE49-F238E27FC236}">
                <a16:creationId xmlns:a16="http://schemas.microsoft.com/office/drawing/2014/main" id="{8A7DAFB1-02C7-4FB2-B1CA-ECF804EBCD8C}"/>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2036109013"/>
      </p:ext>
    </p:extLst>
  </p:cSld>
</p:sld>
</file>

<file path=ppt/slides/slide4.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17B2AFC0-61D3-4623-942F-B5AEE8B244E5}"/>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04</a:t>
            </a:r>
          </a:p>
        </p:txBody>
      </p:sp>
      <p:sp>
        <p:nvSpPr>
          <p:cNvPr id="2" name="">
            <a:extLst xmlns:a="http://schemas.openxmlformats.org/drawingml/2006/main">
              <a:ext uri="{FF2B5EF4-FFF2-40B4-BE49-F238E27FC236}">
                <a16:creationId xmlns:a16="http://schemas.microsoft.com/office/drawing/2014/main" id="{22A0AC08-1F5E-463A-BA7A-B845D7AA6A09}"/>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Super normal science</a:t>
            </a:r>
          </a:p>
        </p:txBody>
      </p:sp>
      <p:sp>
        <p:nvSpPr>
          <p:cNvPr id="3" name="">
            <a:extLst xmlns:a="http://schemas.openxmlformats.org/drawingml/2006/main">
              <a:ext uri="{FF2B5EF4-FFF2-40B4-BE49-F238E27FC236}">
                <a16:creationId xmlns:a16="http://schemas.microsoft.com/office/drawing/2014/main" id="{D06D7618-02F9-4A8C-8C02-8A73A14D1DCB}"/>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C6B2247-3702-451C-B4C0-02913A46CE48}"/>
              </a:ext>
            </a:extLst>
          </p:cNvPr>
          <p:cNvSpPr>
            <a:spLocks xmlns:a="http://schemas.openxmlformats.org/drawingml/2006/main" noGrp="1"/>
          </p:cNvSpPr>
          <p:nvPr/>
        </p:nvSpPr>
        <p:spPr>
          <a:xfrm xmlns:a="http://schemas.openxmlformats.org/drawingml/2006/main">
            <a:off x="762000" y="1371600"/>
            <a:ext cx="3476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875" b="1">
                <a:solidFill>
                  <a:srgbClr val="273E4A"/>
                </a:solidFill>
                <a:latin typeface="Bitstream Charter"/>
                <a:ea typeface="Bitstream Charter"/>
                <a:cs typeface="Bitstream Charter"/>
              </a:defRPr>
            </a:pPr>
            <a:r>
              <a:rPr sz="1875" b="1">
                <a:solidFill>
                  <a:srgbClr val="273E4A"/>
                </a:solidFill>
                <a:latin typeface="Bitstream Charter"/>
                <a:ea typeface="Bitstream Charter"/>
                <a:cs typeface="Bitstream Charter"/>
              </a:rPr>
              <a:t>Scientific form remains</a:t>
            </a:r>
          </a:p>
        </p:txBody>
      </p:sp>
      <p:sp>
        <p:nvSpPr>
          <p:cNvPr id="5" name="">
            <a:extLst xmlns:a="http://schemas.openxmlformats.org/drawingml/2006/main">
              <a:ext uri="{FF2B5EF4-FFF2-40B4-BE49-F238E27FC236}">
                <a16:creationId xmlns:a16="http://schemas.microsoft.com/office/drawing/2014/main" id="{3E309012-BF8F-48D7-A632-E7C60982529E}"/>
              </a:ext>
            </a:extLst>
          </p:cNvPr>
          <p:cNvSpPr>
            <a:spLocks xmlns:a="http://schemas.openxmlformats.org/drawingml/2006/main" noGrp="1"/>
          </p:cNvSpPr>
          <p:nvPr/>
        </p:nvSpPr>
        <p:spPr>
          <a:xfrm xmlns:a="http://schemas.openxmlformats.org/drawingml/2006/main">
            <a:off x="7524750" y="1371600"/>
            <a:ext cx="3905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r">
              <a:defRPr sz="1875" b="1">
                <a:solidFill>
                  <a:srgbClr val="8B1E2D"/>
                </a:solidFill>
                <a:latin typeface="Bitstream Charter"/>
                <a:ea typeface="Bitstream Charter"/>
                <a:cs typeface="Bitstream Charter"/>
              </a:defRPr>
            </a:pPr>
            <a:r>
              <a:rPr sz="1875" b="1">
                <a:solidFill>
                  <a:srgbClr val="8B1E2D"/>
                </a:solidFill>
                <a:latin typeface="Bitstream Charter"/>
                <a:ea typeface="Bitstream Charter"/>
                <a:cs typeface="Bitstream Charter"/>
              </a:rPr>
              <a:t>Direction of cognition changes</a:t>
            </a:r>
          </a:p>
        </p:txBody>
      </p:sp>
      <p:sp>
        <p:nvSpPr>
          <p:cNvPr id="6" name="">
            <a:extLst xmlns:a="http://schemas.openxmlformats.org/drawingml/2006/main">
              <a:ext uri="{FF2B5EF4-FFF2-40B4-BE49-F238E27FC236}">
                <a16:creationId xmlns:a16="http://schemas.microsoft.com/office/drawing/2014/main" id="{7F50286F-D87B-4D8A-B4D1-B806AF621CA9}"/>
              </a:ext>
            </a:extLst>
          </p:cNvPr>
          <p:cNvSpPr>
            <a:spLocks xmlns:a="http://schemas.openxmlformats.org/drawingml/2006/main" noGrp="1"/>
          </p:cNvSpPr>
          <p:nvPr/>
        </p:nvSpPr>
        <p:spPr>
          <a:xfrm xmlns:a="http://schemas.openxmlformats.org/drawingml/2006/main">
            <a:off x="781050" y="1952625"/>
            <a:ext cx="3667125" cy="5143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7" name="">
            <a:extLst xmlns:a="http://schemas.openxmlformats.org/drawingml/2006/main">
              <a:ext uri="{FF2B5EF4-FFF2-40B4-BE49-F238E27FC236}">
                <a16:creationId xmlns:a16="http://schemas.microsoft.com/office/drawing/2014/main" id="{C9EC2D70-6FB5-499B-8999-7836D8B81195}"/>
              </a:ext>
            </a:extLst>
          </p:cNvPr>
          <p:cNvSpPr>
            <a:spLocks xmlns:a="http://schemas.openxmlformats.org/drawingml/2006/main" noGrp="1"/>
          </p:cNvSpPr>
          <p:nvPr/>
        </p:nvSpPr>
        <p:spPr>
          <a:xfrm xmlns:a="http://schemas.openxmlformats.org/drawingml/2006/main">
            <a:off x="1000125" y="2057400"/>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000"/>
          </a:bodyPr>
          <a:lstStyle xmlns:a="http://schemas.openxmlformats.org/drawingml/2006/main"/>
          <a:p xmlns:a="http://schemas.openxmlformats.org/drawingml/2006/main">
            <a:pPr algn="l">
              <a:defRPr sz="1500" b="1">
                <a:solidFill>
                  <a:srgbClr val="1D2329"/>
                </a:solidFill>
                <a:latin typeface="Bitstream Charter"/>
                <a:ea typeface="Bitstream Charter"/>
                <a:cs typeface="Bitstream Charter"/>
              </a:defRPr>
            </a:pPr>
            <a:r>
              <a:rPr sz="1500" b="1">
                <a:solidFill>
                  <a:srgbClr val="1D2329"/>
                </a:solidFill>
                <a:latin typeface="Bitstream Charter"/>
                <a:ea typeface="Bitstream Charter"/>
                <a:cs typeface="Bitstream Charter"/>
              </a:rPr>
              <a:t>Degrees and titles</a:t>
            </a:r>
          </a:p>
        </p:txBody>
      </p:sp>
      <p:sp>
        <p:nvSpPr>
          <p:cNvPr id="8" name="">
            <a:extLst xmlns:a="http://schemas.openxmlformats.org/drawingml/2006/main">
              <a:ext uri="{FF2B5EF4-FFF2-40B4-BE49-F238E27FC236}">
                <a16:creationId xmlns:a16="http://schemas.microsoft.com/office/drawing/2014/main" id="{FB28BD17-D4B5-4140-AD55-00AEB268E7C7}"/>
              </a:ext>
            </a:extLst>
          </p:cNvPr>
          <p:cNvSpPr>
            <a:spLocks xmlns:a="http://schemas.openxmlformats.org/drawingml/2006/main" noGrp="1"/>
          </p:cNvSpPr>
          <p:nvPr/>
        </p:nvSpPr>
        <p:spPr>
          <a:xfrm xmlns:a="http://schemas.openxmlformats.org/drawingml/2006/main">
            <a:off x="781050" y="2667000"/>
            <a:ext cx="3667125" cy="5143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9" name="">
            <a:extLst xmlns:a="http://schemas.openxmlformats.org/drawingml/2006/main">
              <a:ext uri="{FF2B5EF4-FFF2-40B4-BE49-F238E27FC236}">
                <a16:creationId xmlns:a16="http://schemas.microsoft.com/office/drawing/2014/main" id="{823A85B7-11A6-446A-99AC-F21D0974B887}"/>
              </a:ext>
            </a:extLst>
          </p:cNvPr>
          <p:cNvSpPr>
            <a:spLocks xmlns:a="http://schemas.openxmlformats.org/drawingml/2006/main" noGrp="1"/>
          </p:cNvSpPr>
          <p:nvPr/>
        </p:nvSpPr>
        <p:spPr>
          <a:xfrm xmlns:a="http://schemas.openxmlformats.org/drawingml/2006/main">
            <a:off x="1000125" y="2771775"/>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000"/>
          </a:bodyPr>
          <a:lstStyle xmlns:a="http://schemas.openxmlformats.org/drawingml/2006/main"/>
          <a:p xmlns:a="http://schemas.openxmlformats.org/drawingml/2006/main">
            <a:pPr algn="l">
              <a:defRPr sz="1500" b="0">
                <a:solidFill>
                  <a:srgbClr val="1D2329"/>
                </a:solidFill>
                <a:latin typeface="Bitstream Charter"/>
                <a:ea typeface="Bitstream Charter"/>
                <a:cs typeface="Bitstream Charter"/>
              </a:defRPr>
            </a:pPr>
            <a:r>
              <a:rPr sz="1500" b="0">
                <a:solidFill>
                  <a:srgbClr val="1D2329"/>
                </a:solidFill>
                <a:latin typeface="Bitstream Charter"/>
                <a:ea typeface="Bitstream Charter"/>
                <a:cs typeface="Bitstream Charter"/>
              </a:rPr>
              <a:t>Journals and citations</a:t>
            </a:r>
          </a:p>
        </p:txBody>
      </p:sp>
      <p:sp>
        <p:nvSpPr>
          <p:cNvPr id="10" name="">
            <a:extLst xmlns:a="http://schemas.openxmlformats.org/drawingml/2006/main">
              <a:ext uri="{FF2B5EF4-FFF2-40B4-BE49-F238E27FC236}">
                <a16:creationId xmlns:a16="http://schemas.microsoft.com/office/drawing/2014/main" id="{8404D951-F85E-40BE-98D9-1E8632CECDD6}"/>
              </a:ext>
            </a:extLst>
          </p:cNvPr>
          <p:cNvSpPr>
            <a:spLocks xmlns:a="http://schemas.openxmlformats.org/drawingml/2006/main" noGrp="1"/>
          </p:cNvSpPr>
          <p:nvPr/>
        </p:nvSpPr>
        <p:spPr>
          <a:xfrm xmlns:a="http://schemas.openxmlformats.org/drawingml/2006/main">
            <a:off x="781050" y="3381375"/>
            <a:ext cx="3667125" cy="5143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1" name="">
            <a:extLst xmlns:a="http://schemas.openxmlformats.org/drawingml/2006/main">
              <a:ext uri="{FF2B5EF4-FFF2-40B4-BE49-F238E27FC236}">
                <a16:creationId xmlns:a16="http://schemas.microsoft.com/office/drawing/2014/main" id="{B469C289-5395-40C3-8C32-C12E5A790F04}"/>
              </a:ext>
            </a:extLst>
          </p:cNvPr>
          <p:cNvSpPr>
            <a:spLocks xmlns:a="http://schemas.openxmlformats.org/drawingml/2006/main" noGrp="1"/>
          </p:cNvSpPr>
          <p:nvPr/>
        </p:nvSpPr>
        <p:spPr>
          <a:xfrm xmlns:a="http://schemas.openxmlformats.org/drawingml/2006/main">
            <a:off x="1000125" y="3486150"/>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000"/>
          </a:bodyPr>
          <a:lstStyle xmlns:a="http://schemas.openxmlformats.org/drawingml/2006/main"/>
          <a:p xmlns:a="http://schemas.openxmlformats.org/drawingml/2006/main">
            <a:pPr algn="l">
              <a:defRPr sz="1500" b="0">
                <a:solidFill>
                  <a:srgbClr val="1D2329"/>
                </a:solidFill>
                <a:latin typeface="Bitstream Charter"/>
                <a:ea typeface="Bitstream Charter"/>
                <a:cs typeface="Bitstream Charter"/>
              </a:defRPr>
            </a:pPr>
            <a:r>
              <a:rPr sz="1500" b="0">
                <a:solidFill>
                  <a:srgbClr val="1D2329"/>
                </a:solidFill>
                <a:latin typeface="Bitstream Charter"/>
                <a:ea typeface="Bitstream Charter"/>
                <a:cs typeface="Bitstream Charter"/>
              </a:rPr>
              <a:t>Conferences and councils</a:t>
            </a:r>
          </a:p>
        </p:txBody>
      </p:sp>
      <p:sp>
        <p:nvSpPr>
          <p:cNvPr id="12" name="">
            <a:extLst xmlns:a="http://schemas.openxmlformats.org/drawingml/2006/main">
              <a:ext uri="{FF2B5EF4-FFF2-40B4-BE49-F238E27FC236}">
                <a16:creationId xmlns:a16="http://schemas.microsoft.com/office/drawing/2014/main" id="{4D5C191E-3AE8-43CB-9CB9-301408E7ACDE}"/>
              </a:ext>
            </a:extLst>
          </p:cNvPr>
          <p:cNvSpPr>
            <a:spLocks xmlns:a="http://schemas.openxmlformats.org/drawingml/2006/main" noGrp="1"/>
          </p:cNvSpPr>
          <p:nvPr/>
        </p:nvSpPr>
        <p:spPr>
          <a:xfrm xmlns:a="http://schemas.openxmlformats.org/drawingml/2006/main">
            <a:off x="781050" y="4095750"/>
            <a:ext cx="3667125" cy="5143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3" name="">
            <a:extLst xmlns:a="http://schemas.openxmlformats.org/drawingml/2006/main">
              <a:ext uri="{FF2B5EF4-FFF2-40B4-BE49-F238E27FC236}">
                <a16:creationId xmlns:a16="http://schemas.microsoft.com/office/drawing/2014/main" id="{FCEC13F5-830E-432F-9B8A-25DCA3C60696}"/>
              </a:ext>
            </a:extLst>
          </p:cNvPr>
          <p:cNvSpPr>
            <a:spLocks xmlns:a="http://schemas.openxmlformats.org/drawingml/2006/main" noGrp="1"/>
          </p:cNvSpPr>
          <p:nvPr/>
        </p:nvSpPr>
        <p:spPr>
          <a:xfrm xmlns:a="http://schemas.openxmlformats.org/drawingml/2006/main">
            <a:off x="1000125" y="4200525"/>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000"/>
          </a:bodyPr>
          <a:lstStyle xmlns:a="http://schemas.openxmlformats.org/drawingml/2006/main"/>
          <a:p xmlns:a="http://schemas.openxmlformats.org/drawingml/2006/main">
            <a:pPr algn="l">
              <a:defRPr sz="1500" b="0">
                <a:solidFill>
                  <a:srgbClr val="1D2329"/>
                </a:solidFill>
                <a:latin typeface="Bitstream Charter"/>
                <a:ea typeface="Bitstream Charter"/>
                <a:cs typeface="Bitstream Charter"/>
              </a:defRPr>
            </a:pPr>
            <a:r>
              <a:rPr sz="1500" b="0">
                <a:solidFill>
                  <a:srgbClr val="1D2329"/>
                </a:solidFill>
                <a:latin typeface="Bitstream Charter"/>
                <a:ea typeface="Bitstream Charter"/>
                <a:cs typeface="Bitstream Charter"/>
              </a:rPr>
              <a:t>Research plans</a:t>
            </a:r>
          </a:p>
        </p:txBody>
      </p:sp>
      <p:sp>
        <p:nvSpPr>
          <p:cNvPr id="14" name="">
            <a:extLst xmlns:a="http://schemas.openxmlformats.org/drawingml/2006/main">
              <a:ext uri="{FF2B5EF4-FFF2-40B4-BE49-F238E27FC236}">
                <a16:creationId xmlns:a16="http://schemas.microsoft.com/office/drawing/2014/main" id="{375C869A-93FD-4529-A3B7-CB21BA1C0BF2}"/>
              </a:ext>
            </a:extLst>
          </p:cNvPr>
          <p:cNvSpPr>
            <a:spLocks xmlns:a="http://schemas.openxmlformats.org/drawingml/2006/main" noGrp="1"/>
          </p:cNvSpPr>
          <p:nvPr/>
        </p:nvSpPr>
        <p:spPr>
          <a:xfrm xmlns:a="http://schemas.openxmlformats.org/drawingml/2006/main">
            <a:off x="4953000" y="1943100"/>
            <a:ext cx="28575" cy="2724150"/>
          </a:xfrm>
          <a:prstGeom xmlns:a="http://schemas.openxmlformats.org/drawingml/2006/main" prst="rect">
            <a:avLst/>
          </a:prstGeom>
          <a:solidFill xmlns:a="http://schemas.openxmlformats.org/drawingml/2006/main">
            <a:srgbClr val="8B1E2D"/>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AC3DD9AA-C105-476A-A147-72B032D9C1D5}"/>
              </a:ext>
            </a:extLst>
          </p:cNvPr>
          <p:cNvSpPr>
            <a:spLocks xmlns:a="http://schemas.openxmlformats.org/drawingml/2006/main" noGrp="1"/>
          </p:cNvSpPr>
          <p:nvPr/>
        </p:nvSpPr>
        <p:spPr>
          <a:xfrm xmlns:a="http://schemas.openxmlformats.org/drawingml/2006/main">
            <a:off x="5400675" y="2171700"/>
            <a:ext cx="1476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5161"/>
          </a:bodyPr>
          <a:lstStyle xmlns:a="http://schemas.openxmlformats.org/drawingml/2006/main"/>
          <a:p xmlns:a="http://schemas.openxmlformats.org/drawingml/2006/main">
            <a:pPr algn="ctr">
              <a:defRPr sz="2325" b="1">
                <a:solidFill>
                  <a:srgbClr val="8B1E2D"/>
                </a:solidFill>
                <a:latin typeface="Bitstream Charter"/>
                <a:ea typeface="Bitstream Charter"/>
                <a:cs typeface="Bitstream Charter"/>
              </a:defRPr>
            </a:pPr>
            <a:r>
              <a:rPr sz="2325" b="1">
                <a:solidFill>
                  <a:srgbClr val="8B1E2D"/>
                </a:solidFill>
                <a:latin typeface="Bitstream Charter"/>
                <a:ea typeface="Bitstream Charter"/>
                <a:cs typeface="Bitstream Charter"/>
              </a:rPr>
              <a:t>STATE</a:t>
            </a:r>
          </a:p>
        </p:txBody>
      </p:sp>
      <p:sp>
        <p:nvSpPr>
          <p:cNvPr id="16" name="">
            <a:extLst xmlns:a="http://schemas.openxmlformats.org/drawingml/2006/main">
              <a:ext uri="{FF2B5EF4-FFF2-40B4-BE49-F238E27FC236}">
                <a16:creationId xmlns:a16="http://schemas.microsoft.com/office/drawing/2014/main" id="{6D6E6156-7CCC-48A9-99D7-3F583802359A}"/>
              </a:ext>
            </a:extLst>
          </p:cNvPr>
          <p:cNvSpPr>
            <a:spLocks xmlns:a="http://schemas.openxmlformats.org/drawingml/2006/main" noGrp="1"/>
          </p:cNvSpPr>
          <p:nvPr/>
        </p:nvSpPr>
        <p:spPr>
          <a:xfrm xmlns:a="http://schemas.openxmlformats.org/drawingml/2006/main">
            <a:off x="5095875" y="2724150"/>
            <a:ext cx="2095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2222"/>
          </a:bodyPr>
          <a:lstStyle xmlns:a="http://schemas.openxmlformats.org/drawingml/2006/main"/>
          <a:p xmlns:a="http://schemas.openxmlformats.org/drawingml/2006/main">
            <a:pPr algn="ctr">
              <a:defRPr sz="1500" b="1">
                <a:solidFill>
                  <a:srgbClr val="1D2329"/>
                </a:solidFill>
                <a:latin typeface="Bitstream Charter"/>
                <a:ea typeface="Bitstream Charter"/>
                <a:cs typeface="Bitstream Charter"/>
              </a:defRPr>
            </a:pPr>
            <a:r>
              <a:rPr sz="1500" b="1">
                <a:solidFill>
                  <a:srgbClr val="1D2329"/>
                </a:solidFill>
                <a:latin typeface="Bitstream Charter"/>
                <a:ea typeface="Bitstream Charter"/>
                <a:cs typeface="Bitstream Charter"/>
              </a:rPr>
              <a:t>defines acceptable</a:t>
            </a:r>
          </a:p>
          <a:p xmlns:a="http://schemas.openxmlformats.org/drawingml/2006/main">
            <a:pPr algn="ctr">
              <a:defRPr sz="1500" b="1">
                <a:solidFill>
                  <a:srgbClr val="1D2329"/>
                </a:solidFill>
                <a:latin typeface="Bitstream Charter"/>
                <a:ea typeface="Bitstream Charter"/>
                <a:cs typeface="Bitstream Charter"/>
              </a:defRPr>
            </a:pPr>
            <a:r>
              <a:rPr sz="1500" b="1">
                <a:solidFill>
                  <a:srgbClr val="1D2329"/>
                </a:solidFill>
                <a:latin typeface="Bitstream Charter"/>
                <a:ea typeface="Bitstream Charter"/>
                <a:cs typeface="Bitstream Charter"/>
              </a:rPr>
              <a:t>problems and conclusions</a:t>
            </a:r>
          </a:p>
        </p:txBody>
      </p:sp>
      <p:sp>
        <p:nvSpPr>
          <p:cNvPr id="17" name="">
            <a:extLst xmlns:a="http://schemas.openxmlformats.org/drawingml/2006/main">
              <a:ext uri="{FF2B5EF4-FFF2-40B4-BE49-F238E27FC236}">
                <a16:creationId xmlns:a16="http://schemas.microsoft.com/office/drawing/2014/main" id="{B3D9C5D3-07FB-4B11-92A7-14CE17DCA2C1}"/>
              </a:ext>
            </a:extLst>
          </p:cNvPr>
          <p:cNvSpPr>
            <a:spLocks xmlns:a="http://schemas.openxmlformats.org/drawingml/2006/main" noGrp="1"/>
          </p:cNvSpPr>
          <p:nvPr/>
        </p:nvSpPr>
        <p:spPr>
          <a:xfrm xmlns:a="http://schemas.openxmlformats.org/drawingml/2006/main">
            <a:off x="7524750" y="1952625"/>
            <a:ext cx="3857625" cy="1228725"/>
          </a:xfrm>
          <a:prstGeom xmlns:a="http://schemas.openxmlformats.org/drawingml/2006/main" prst="rect">
            <a:avLst/>
          </a:prstGeom>
          <a:solidFill xmlns:a="http://schemas.openxmlformats.org/drawingml/2006/main">
            <a:srgbClr val="E8DDD8"/>
          </a:solidFill>
          <a:ln xmlns:a="http://schemas.openxmlformats.org/drawingml/2006/main" w="9525">
            <a:solidFill>
              <a:srgbClr val="C9C4BC"/>
            </a:solidFill>
          </a:ln>
        </p:spPr>
      </p:sp>
      <p:sp>
        <p:nvSpPr>
          <p:cNvPr id="18" name="">
            <a:extLst xmlns:a="http://schemas.openxmlformats.org/drawingml/2006/main">
              <a:ext uri="{FF2B5EF4-FFF2-40B4-BE49-F238E27FC236}">
                <a16:creationId xmlns:a16="http://schemas.microsoft.com/office/drawing/2014/main" id="{CDBD77EC-A69A-478C-A233-B3E124ABCEBE}"/>
              </a:ext>
            </a:extLst>
          </p:cNvPr>
          <p:cNvSpPr>
            <a:spLocks xmlns:a="http://schemas.openxmlformats.org/drawingml/2006/main" noGrp="1"/>
          </p:cNvSpPr>
          <p:nvPr/>
        </p:nvSpPr>
        <p:spPr>
          <a:xfrm xmlns:a="http://schemas.openxmlformats.org/drawingml/2006/main">
            <a:off x="7762875" y="2076450"/>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2500"/>
          </a:bodyPr>
          <a:lstStyle xmlns:a="http://schemas.openxmlformats.org/drawingml/2006/main"/>
          <a:p xmlns:a="http://schemas.openxmlformats.org/drawingml/2006/main">
            <a:pPr algn="l">
              <a:defRPr sz="1500" b="1">
                <a:solidFill>
                  <a:srgbClr val="1D2329"/>
                </a:solidFill>
                <a:latin typeface="Bitstream Charter"/>
                <a:ea typeface="Bitstream Charter"/>
                <a:cs typeface="Bitstream Charter"/>
              </a:defRPr>
            </a:pPr>
            <a:r>
              <a:rPr sz="1500" b="1">
                <a:solidFill>
                  <a:srgbClr val="1D2329"/>
                </a:solidFill>
                <a:latin typeface="Bitstream Charter"/>
                <a:ea typeface="Bitstream Charter"/>
                <a:cs typeface="Bitstream Charter"/>
              </a:rPr>
              <a:t>Normal science</a:t>
            </a:r>
          </a:p>
        </p:txBody>
      </p:sp>
      <p:sp>
        <p:nvSpPr>
          <p:cNvPr id="19" name="">
            <a:extLst xmlns:a="http://schemas.openxmlformats.org/drawingml/2006/main">
              <a:ext uri="{FF2B5EF4-FFF2-40B4-BE49-F238E27FC236}">
                <a16:creationId xmlns:a16="http://schemas.microsoft.com/office/drawing/2014/main" id="{D5E34107-E7A5-4F33-A7CC-3DFDC95E77C8}"/>
              </a:ext>
            </a:extLst>
          </p:cNvPr>
          <p:cNvSpPr>
            <a:spLocks xmlns:a="http://schemas.openxmlformats.org/drawingml/2006/main" noGrp="1"/>
          </p:cNvSpPr>
          <p:nvPr/>
        </p:nvSpPr>
        <p:spPr>
          <a:xfrm xmlns:a="http://schemas.openxmlformats.org/drawingml/2006/main">
            <a:off x="7762875" y="2400300"/>
            <a:ext cx="3286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687078"/>
                </a:solidFill>
                <a:latin typeface="Bitstream Charter"/>
                <a:ea typeface="Bitstream Charter"/>
                <a:cs typeface="Bitstream Charter"/>
              </a:defRPr>
            </a:pPr>
            <a:r>
              <a:rPr sz="1350" b="0">
                <a:solidFill>
                  <a:srgbClr val="687078"/>
                </a:solidFill>
                <a:latin typeface="Bitstream Charter"/>
                <a:ea typeface="Bitstream Charter"/>
                <a:cs typeface="Bitstream Charter"/>
              </a:rPr>
              <a:t>Researchers solve problems inside a disciplinary paradigm.</a:t>
            </a:r>
          </a:p>
        </p:txBody>
      </p:sp>
      <p:sp>
        <p:nvSpPr>
          <p:cNvPr id="20" name="">
            <a:extLst xmlns:a="http://schemas.openxmlformats.org/drawingml/2006/main">
              <a:ext uri="{FF2B5EF4-FFF2-40B4-BE49-F238E27FC236}">
                <a16:creationId xmlns:a16="http://schemas.microsoft.com/office/drawing/2014/main" id="{1A79BD9F-1F32-4A01-8BB2-E339B813824E}"/>
              </a:ext>
            </a:extLst>
          </p:cNvPr>
          <p:cNvSpPr>
            <a:spLocks xmlns:a="http://schemas.openxmlformats.org/drawingml/2006/main" noGrp="1"/>
          </p:cNvSpPr>
          <p:nvPr/>
        </p:nvSpPr>
        <p:spPr>
          <a:xfrm xmlns:a="http://schemas.openxmlformats.org/drawingml/2006/main">
            <a:off x="7524750" y="3438525"/>
            <a:ext cx="3857625" cy="1228725"/>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F749F8F1-8FB8-43F5-A020-B8F2EECB17DB}"/>
              </a:ext>
            </a:extLst>
          </p:cNvPr>
          <p:cNvSpPr>
            <a:spLocks xmlns:a="http://schemas.openxmlformats.org/drawingml/2006/main" noGrp="1"/>
          </p:cNvSpPr>
          <p:nvPr/>
        </p:nvSpPr>
        <p:spPr>
          <a:xfrm xmlns:a="http://schemas.openxmlformats.org/drawingml/2006/main">
            <a:off x="7762875" y="3571875"/>
            <a:ext cx="333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2500"/>
          </a:bodyPr>
          <a:lstStyle xmlns:a="http://schemas.openxmlformats.org/drawingml/2006/main"/>
          <a:p xmlns:a="http://schemas.openxmlformats.org/drawingml/2006/main">
            <a:pPr algn="l">
              <a:defRPr sz="1500" b="1">
                <a:solidFill>
                  <a:srgbClr val="FFFFFF"/>
                </a:solidFill>
                <a:latin typeface="Bitstream Charter"/>
                <a:ea typeface="Bitstream Charter"/>
                <a:cs typeface="Bitstream Charter"/>
              </a:defRPr>
            </a:pPr>
            <a:r>
              <a:rPr sz="1500" b="1">
                <a:solidFill>
                  <a:srgbClr val="FFFFFF"/>
                </a:solidFill>
                <a:latin typeface="Bitstream Charter"/>
                <a:ea typeface="Bitstream Charter"/>
                <a:cs typeface="Bitstream Charter"/>
              </a:rPr>
              <a:t>Super normal science</a:t>
            </a:r>
          </a:p>
        </p:txBody>
      </p:sp>
      <p:sp>
        <p:nvSpPr>
          <p:cNvPr id="22" name="">
            <a:extLst xmlns:a="http://schemas.openxmlformats.org/drawingml/2006/main">
              <a:ext uri="{FF2B5EF4-FFF2-40B4-BE49-F238E27FC236}">
                <a16:creationId xmlns:a16="http://schemas.microsoft.com/office/drawing/2014/main" id="{39522F26-62CC-4137-AF06-B3A8CEAAD024}"/>
              </a:ext>
            </a:extLst>
          </p:cNvPr>
          <p:cNvSpPr>
            <a:spLocks xmlns:a="http://schemas.openxmlformats.org/drawingml/2006/main" noGrp="1"/>
          </p:cNvSpPr>
          <p:nvPr/>
        </p:nvSpPr>
        <p:spPr>
          <a:xfrm xmlns:a="http://schemas.openxmlformats.org/drawingml/2006/main">
            <a:off x="7762875" y="3895725"/>
            <a:ext cx="3286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FFFFFF"/>
                </a:solidFill>
                <a:latin typeface="Bitstream Charter"/>
                <a:ea typeface="Bitstream Charter"/>
                <a:cs typeface="Bitstream Charter"/>
              </a:defRPr>
            </a:pPr>
            <a:r>
              <a:rPr sz="1350" b="0">
                <a:solidFill>
                  <a:srgbClr val="FFFFFF"/>
                </a:solidFill>
                <a:latin typeface="Bitstream Charter"/>
                <a:ea typeface="Bitstream Charter"/>
                <a:cs typeface="Bitstream Charter"/>
              </a:rPr>
              <a:t>The political center authorizes the picture that research must reproduce.</a:t>
            </a:r>
          </a:p>
        </p:txBody>
      </p:sp>
      <p:sp>
        <p:nvSpPr>
          <p:cNvPr id="23" name="">
            <a:extLst xmlns:a="http://schemas.openxmlformats.org/drawingml/2006/main">
              <a:ext uri="{FF2B5EF4-FFF2-40B4-BE49-F238E27FC236}">
                <a16:creationId xmlns:a16="http://schemas.microsoft.com/office/drawing/2014/main" id="{49450C95-DA89-4992-9386-C4B4714F186B}"/>
              </a:ext>
            </a:extLst>
          </p:cNvPr>
          <p:cNvSpPr>
            <a:spLocks xmlns:a="http://schemas.openxmlformats.org/drawingml/2006/main" noGrp="1"/>
          </p:cNvSpPr>
          <p:nvPr/>
        </p:nvSpPr>
        <p:spPr>
          <a:xfrm xmlns:a="http://schemas.openxmlformats.org/drawingml/2006/main">
            <a:off x="781050" y="5267325"/>
            <a:ext cx="371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0196"/>
          </a:bodyPr>
          <a:lstStyle xmlns:a="http://schemas.openxmlformats.org/drawingml/2006/main"/>
          <a:p xmlns:a="http://schemas.openxmlformats.org/drawingml/2006/main">
            <a:pPr algn="l">
              <a:defRPr sz="1275" b="1">
                <a:solidFill>
                  <a:srgbClr val="8B1E2D"/>
                </a:solidFill>
                <a:latin typeface="Bitstream Charter"/>
                <a:ea typeface="Bitstream Charter"/>
                <a:cs typeface="Bitstream Charter"/>
              </a:defRPr>
            </a:pPr>
            <a:r>
              <a:rPr sz="1275" b="1">
                <a:solidFill>
                  <a:srgbClr val="8B1E2D"/>
                </a:solidFill>
                <a:latin typeface="Bitstream Charter"/>
                <a:ea typeface="Bitstream Charter"/>
                <a:cs typeface="Bitstream Charter"/>
              </a:rPr>
              <a:t>Distinct from post normal science</a:t>
            </a:r>
          </a:p>
        </p:txBody>
      </p:sp>
      <p:sp>
        <p:nvSpPr>
          <p:cNvPr id="24" name="">
            <a:extLst xmlns:a="http://schemas.openxmlformats.org/drawingml/2006/main">
              <a:ext uri="{FF2B5EF4-FFF2-40B4-BE49-F238E27FC236}">
                <a16:creationId xmlns:a16="http://schemas.microsoft.com/office/drawing/2014/main" id="{D5A7A065-6E5B-41D5-9BB3-BF002893EA44}"/>
              </a:ext>
            </a:extLst>
          </p:cNvPr>
          <p:cNvSpPr>
            <a:spLocks xmlns:a="http://schemas.openxmlformats.org/drawingml/2006/main" noGrp="1"/>
          </p:cNvSpPr>
          <p:nvPr/>
        </p:nvSpPr>
        <p:spPr>
          <a:xfrm xmlns:a="http://schemas.openxmlformats.org/drawingml/2006/main">
            <a:off x="781050" y="5591175"/>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D2329"/>
                </a:solidFill>
                <a:latin typeface="Bitstream Charter"/>
                <a:ea typeface="Bitstream Charter"/>
                <a:cs typeface="Bitstream Charter"/>
              </a:defRPr>
            </a:pPr>
            <a:r>
              <a:rPr sz="1500" b="0">
                <a:solidFill>
                  <a:srgbClr val="1D2329"/>
                </a:solidFill>
                <a:latin typeface="Bitstream Charter"/>
                <a:ea typeface="Bitstream Charter"/>
                <a:cs typeface="Bitstream Charter"/>
              </a:rPr>
              <a:t>The concept concerns institutional dependence, not decision making under uncertainty.</a:t>
            </a:r>
          </a:p>
        </p:txBody>
      </p:sp>
      <p:sp>
        <p:nvSpPr>
          <p:cNvPr id="25" name="">
            <a:extLst xmlns:a="http://schemas.openxmlformats.org/drawingml/2006/main">
              <a:ext uri="{FF2B5EF4-FFF2-40B4-BE49-F238E27FC236}">
                <a16:creationId xmlns:a16="http://schemas.microsoft.com/office/drawing/2014/main" id="{67FABE58-188E-49D2-B707-4CBD6603EBC6}"/>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976576667"/>
      </p:ext>
    </p:extLst>
  </p:cSld>
</p:sld>
</file>

<file path=ppt/slides/slide5.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0B5431E-841C-4EA3-973D-0EA70B2C8435}"/>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05</a:t>
            </a:r>
          </a:p>
        </p:txBody>
      </p:sp>
      <p:sp>
        <p:nvSpPr>
          <p:cNvPr id="2" name="">
            <a:extLst xmlns:a="http://schemas.openxmlformats.org/drawingml/2006/main">
              <a:ext uri="{FF2B5EF4-FFF2-40B4-BE49-F238E27FC236}">
                <a16:creationId xmlns:a16="http://schemas.microsoft.com/office/drawing/2014/main" id="{94F704E6-B880-4486-B02D-75A33F587FD4}"/>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The academic community as a company of performers</a:t>
            </a:r>
          </a:p>
        </p:txBody>
      </p:sp>
      <p:sp>
        <p:nvSpPr>
          <p:cNvPr id="3" name="">
            <a:extLst xmlns:a="http://schemas.openxmlformats.org/drawingml/2006/main">
              <a:ext uri="{FF2B5EF4-FFF2-40B4-BE49-F238E27FC236}">
                <a16:creationId xmlns:a16="http://schemas.microsoft.com/office/drawing/2014/main" id="{FE96D75A-21A6-4292-8315-147ED03F3A92}"/>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08F13F4-8705-4050-99F8-E82A69DA4212}"/>
              </a:ext>
            </a:extLst>
          </p:cNvPr>
          <p:cNvSpPr>
            <a:spLocks xmlns:a="http://schemas.openxmlformats.org/drawingml/2006/main" noGrp="1"/>
          </p:cNvSpPr>
          <p:nvPr/>
        </p:nvSpPr>
        <p:spPr>
          <a:xfrm xmlns:a="http://schemas.openxmlformats.org/drawingml/2006/main">
            <a:off x="666750" y="1409700"/>
            <a:ext cx="10858500" cy="361950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46A863B-FD26-4541-A83B-D7A0BCA8B0FA}"/>
              </a:ext>
            </a:extLst>
          </p:cNvPr>
          <p:cNvSpPr>
            <a:spLocks xmlns:a="http://schemas.openxmlformats.org/drawingml/2006/main" noGrp="1"/>
          </p:cNvSpPr>
          <p:nvPr/>
        </p:nvSpPr>
        <p:spPr>
          <a:xfrm xmlns:a="http://schemas.openxmlformats.org/drawingml/2006/main">
            <a:off x="952500" y="1724025"/>
            <a:ext cx="2524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350" b="1">
                <a:solidFill>
                  <a:srgbClr val="D8C8C2"/>
                </a:solidFill>
                <a:latin typeface="Bitstream Charter"/>
                <a:ea typeface="Bitstream Charter"/>
                <a:cs typeface="Bitstream Charter"/>
              </a:defRPr>
            </a:pPr>
            <a:r>
              <a:rPr sz="1350" b="1">
                <a:solidFill>
                  <a:srgbClr val="D8C8C2"/>
                </a:solidFill>
                <a:latin typeface="Bitstream Charter"/>
                <a:ea typeface="Bitstream Charter"/>
                <a:cs typeface="Bitstream Charter"/>
              </a:rPr>
              <a:t>THE STATE</a:t>
            </a:r>
          </a:p>
        </p:txBody>
      </p:sp>
      <p:sp>
        <p:nvSpPr>
          <p:cNvPr id="6" name="">
            <a:extLst xmlns:a="http://schemas.openxmlformats.org/drawingml/2006/main">
              <a:ext uri="{FF2B5EF4-FFF2-40B4-BE49-F238E27FC236}">
                <a16:creationId xmlns:a16="http://schemas.microsoft.com/office/drawing/2014/main" id="{4ABA7967-A41E-45C3-ACC8-075D4A9586F3}"/>
              </a:ext>
            </a:extLst>
          </p:cNvPr>
          <p:cNvSpPr>
            <a:spLocks xmlns:a="http://schemas.openxmlformats.org/drawingml/2006/main" noGrp="1"/>
          </p:cNvSpPr>
          <p:nvPr/>
        </p:nvSpPr>
        <p:spPr>
          <a:xfrm xmlns:a="http://schemas.openxmlformats.org/drawingml/2006/main">
            <a:off x="952500" y="2095500"/>
            <a:ext cx="25241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667"/>
          </a:bodyPr>
          <a:lstStyle xmlns:a="http://schemas.openxmlformats.org/drawingml/2006/main"/>
          <a:p xmlns:a="http://schemas.openxmlformats.org/drawingml/2006/main">
            <a:pPr algn="ctr">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supplies the score</a:t>
            </a:r>
          </a:p>
        </p:txBody>
      </p:sp>
      <p:sp>
        <p:nvSpPr>
          <p:cNvPr id="7" name="">
            <a:extLst xmlns:a="http://schemas.openxmlformats.org/drawingml/2006/main">
              <a:ext uri="{FF2B5EF4-FFF2-40B4-BE49-F238E27FC236}">
                <a16:creationId xmlns:a16="http://schemas.microsoft.com/office/drawing/2014/main" id="{AB5C2ED5-275D-4C07-B5B4-E450D7BA56DE}"/>
              </a:ext>
            </a:extLst>
          </p:cNvPr>
          <p:cNvSpPr>
            <a:spLocks xmlns:a="http://schemas.openxmlformats.org/drawingml/2006/main" noGrp="1"/>
          </p:cNvSpPr>
          <p:nvPr/>
        </p:nvSpPr>
        <p:spPr>
          <a:xfrm xmlns:a="http://schemas.openxmlformats.org/drawingml/2006/main">
            <a:off x="3714750" y="1809750"/>
            <a:ext cx="19050" cy="2333625"/>
          </a:xfrm>
          <a:prstGeom xmlns:a="http://schemas.openxmlformats.org/drawingml/2006/main" prst="rect">
            <a:avLst/>
          </a:prstGeom>
          <a:solidFill xmlns:a="http://schemas.openxmlformats.org/drawingml/2006/main">
            <a:srgbClr val="647985"/>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8CD7916-E442-4892-BC6B-C77BC08BFDC9}"/>
              </a:ext>
            </a:extLst>
          </p:cNvPr>
          <p:cNvSpPr>
            <a:spLocks xmlns:a="http://schemas.openxmlformats.org/drawingml/2006/main" noGrp="1"/>
          </p:cNvSpPr>
          <p:nvPr/>
        </p:nvSpPr>
        <p:spPr>
          <a:xfrm xmlns:a="http://schemas.openxmlformats.org/drawingml/2006/main">
            <a:off x="4029075" y="1724025"/>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350" b="1">
                <a:solidFill>
                  <a:srgbClr val="D8C8C2"/>
                </a:solidFill>
                <a:latin typeface="Bitstream Charter"/>
                <a:ea typeface="Bitstream Charter"/>
                <a:cs typeface="Bitstream Charter"/>
              </a:defRPr>
            </a:pPr>
            <a:r>
              <a:rPr sz="1350" b="1">
                <a:solidFill>
                  <a:srgbClr val="D8C8C2"/>
                </a:solidFill>
                <a:latin typeface="Bitstream Charter"/>
                <a:ea typeface="Bitstream Charter"/>
                <a:cs typeface="Bitstream Charter"/>
              </a:rPr>
              <a:t>ACADEMIC INSTITUTIONS</a:t>
            </a:r>
          </a:p>
        </p:txBody>
      </p:sp>
      <p:sp>
        <p:nvSpPr>
          <p:cNvPr id="9" name="">
            <a:extLst xmlns:a="http://schemas.openxmlformats.org/drawingml/2006/main">
              <a:ext uri="{FF2B5EF4-FFF2-40B4-BE49-F238E27FC236}">
                <a16:creationId xmlns:a16="http://schemas.microsoft.com/office/drawing/2014/main" id="{87A2CBED-D6E0-433B-B948-DE0413DAE78A}"/>
              </a:ext>
            </a:extLst>
          </p:cNvPr>
          <p:cNvSpPr>
            <a:spLocks xmlns:a="http://schemas.openxmlformats.org/drawingml/2006/main" noGrp="1"/>
          </p:cNvSpPr>
          <p:nvPr/>
        </p:nvSpPr>
        <p:spPr>
          <a:xfrm xmlns:a="http://schemas.openxmlformats.org/drawingml/2006/main">
            <a:off x="4029075" y="2095500"/>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667"/>
          </a:bodyPr>
          <a:lstStyle xmlns:a="http://schemas.openxmlformats.org/drawingml/2006/main"/>
          <a:p xmlns:a="http://schemas.openxmlformats.org/drawingml/2006/main">
            <a:pPr algn="ctr">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distribute the parts</a:t>
            </a:r>
          </a:p>
        </p:txBody>
      </p:sp>
      <p:sp>
        <p:nvSpPr>
          <p:cNvPr id="10" name="">
            <a:extLst xmlns:a="http://schemas.openxmlformats.org/drawingml/2006/main">
              <a:ext uri="{FF2B5EF4-FFF2-40B4-BE49-F238E27FC236}">
                <a16:creationId xmlns:a16="http://schemas.microsoft.com/office/drawing/2014/main" id="{87250DF0-F073-4E28-975B-FBC1598C8AEC}"/>
              </a:ext>
            </a:extLst>
          </p:cNvPr>
          <p:cNvSpPr>
            <a:spLocks xmlns:a="http://schemas.openxmlformats.org/drawingml/2006/main" noGrp="1"/>
          </p:cNvSpPr>
          <p:nvPr/>
        </p:nvSpPr>
        <p:spPr>
          <a:xfrm xmlns:a="http://schemas.openxmlformats.org/drawingml/2006/main">
            <a:off x="7791450" y="1809750"/>
            <a:ext cx="19050" cy="2333625"/>
          </a:xfrm>
          <a:prstGeom xmlns:a="http://schemas.openxmlformats.org/drawingml/2006/main" prst="rect">
            <a:avLst/>
          </a:prstGeom>
          <a:solidFill xmlns:a="http://schemas.openxmlformats.org/drawingml/2006/main">
            <a:srgbClr val="647985"/>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0C6992F-A338-4C68-8B44-9F54D1CF8698}"/>
              </a:ext>
            </a:extLst>
          </p:cNvPr>
          <p:cNvSpPr>
            <a:spLocks xmlns:a="http://schemas.openxmlformats.org/drawingml/2006/main" noGrp="1"/>
          </p:cNvSpPr>
          <p:nvPr/>
        </p:nvSpPr>
        <p:spPr>
          <a:xfrm xmlns:a="http://schemas.openxmlformats.org/drawingml/2006/main">
            <a:off x="8096250" y="1724025"/>
            <a:ext cx="304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350" b="1">
                <a:solidFill>
                  <a:srgbClr val="D8C8C2"/>
                </a:solidFill>
                <a:latin typeface="Bitstream Charter"/>
                <a:ea typeface="Bitstream Charter"/>
                <a:cs typeface="Bitstream Charter"/>
              </a:defRPr>
            </a:pPr>
            <a:r>
              <a:rPr sz="1350" b="1">
                <a:solidFill>
                  <a:srgbClr val="D8C8C2"/>
                </a:solidFill>
                <a:latin typeface="Bitstream Charter"/>
                <a:ea typeface="Bitstream Charter"/>
                <a:cs typeface="Bitstream Charter"/>
              </a:rPr>
              <a:t>RESEARCHERS</a:t>
            </a:r>
          </a:p>
        </p:txBody>
      </p:sp>
      <p:sp>
        <p:nvSpPr>
          <p:cNvPr id="12" name="">
            <a:extLst xmlns:a="http://schemas.openxmlformats.org/drawingml/2006/main">
              <a:ext uri="{FF2B5EF4-FFF2-40B4-BE49-F238E27FC236}">
                <a16:creationId xmlns:a16="http://schemas.microsoft.com/office/drawing/2014/main" id="{A842F74B-B6E7-4DC3-9111-206E0330F0AC}"/>
              </a:ext>
            </a:extLst>
          </p:cNvPr>
          <p:cNvSpPr>
            <a:spLocks xmlns:a="http://schemas.openxmlformats.org/drawingml/2006/main" noGrp="1"/>
          </p:cNvSpPr>
          <p:nvPr/>
        </p:nvSpPr>
        <p:spPr>
          <a:xfrm xmlns:a="http://schemas.openxmlformats.org/drawingml/2006/main">
            <a:off x="8096250" y="2095500"/>
            <a:ext cx="304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translate the script</a:t>
            </a:r>
          </a:p>
          <a:p xmlns:a="http://schemas.openxmlformats.org/drawingml/2006/main">
            <a:pPr algn="ctr">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into scientific language</a:t>
            </a:r>
          </a:p>
        </p:txBody>
      </p:sp>
      <p:sp>
        <p:nvSpPr>
          <p:cNvPr id="13" name="">
            <a:extLst xmlns:a="http://schemas.openxmlformats.org/drawingml/2006/main">
              <a:ext uri="{FF2B5EF4-FFF2-40B4-BE49-F238E27FC236}">
                <a16:creationId xmlns:a16="http://schemas.microsoft.com/office/drawing/2014/main" id="{68586F7D-4AED-4818-95A5-740F10C076AE}"/>
              </a:ext>
            </a:extLst>
          </p:cNvPr>
          <p:cNvSpPr>
            <a:spLocks xmlns:a="http://schemas.openxmlformats.org/drawingml/2006/main" noGrp="1"/>
          </p:cNvSpPr>
          <p:nvPr/>
        </p:nvSpPr>
        <p:spPr>
          <a:xfrm xmlns:a="http://schemas.openxmlformats.org/drawingml/2006/main">
            <a:off x="1238250" y="3619500"/>
            <a:ext cx="952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5161"/>
          </a:bodyPr>
          <a:lstStyle xmlns:a="http://schemas.openxmlformats.org/drawingml/2006/main"/>
          <a:p xmlns:a="http://schemas.openxmlformats.org/drawingml/2006/main">
            <a:pPr algn="ctr">
              <a:defRPr sz="2325" b="1">
                <a:solidFill>
                  <a:srgbClr val="F4EAE5"/>
                </a:solidFill>
                <a:latin typeface="Bitstream Charter"/>
                <a:ea typeface="Bitstream Charter"/>
                <a:cs typeface="Bitstream Charter"/>
              </a:defRPr>
            </a:pPr>
            <a:r>
              <a:rPr sz="2325" b="1">
                <a:solidFill>
                  <a:srgbClr val="F4EAE5"/>
                </a:solidFill>
                <a:latin typeface="Bitstream Charter"/>
                <a:ea typeface="Bitstream Charter"/>
                <a:cs typeface="Bitstream Charter"/>
              </a:rPr>
              <a:t>The performance may be sincere</a:t>
            </a:r>
          </a:p>
        </p:txBody>
      </p:sp>
      <p:sp>
        <p:nvSpPr>
          <p:cNvPr id="14" name="">
            <a:extLst xmlns:a="http://schemas.openxmlformats.org/drawingml/2006/main">
              <a:ext uri="{FF2B5EF4-FFF2-40B4-BE49-F238E27FC236}">
                <a16:creationId xmlns:a16="http://schemas.microsoft.com/office/drawing/2014/main" id="{15E826BD-A541-437C-B2FA-354C0C12F4B5}"/>
              </a:ext>
            </a:extLst>
          </p:cNvPr>
          <p:cNvSpPr>
            <a:spLocks xmlns:a="http://schemas.openxmlformats.org/drawingml/2006/main" noGrp="1"/>
          </p:cNvSpPr>
          <p:nvPr/>
        </p:nvSpPr>
        <p:spPr>
          <a:xfrm xmlns:a="http://schemas.openxmlformats.org/drawingml/2006/main">
            <a:off x="1371600" y="4248150"/>
            <a:ext cx="9258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ctr">
              <a:defRPr sz="1425" b="0">
                <a:solidFill>
                  <a:srgbClr val="FFFFFF"/>
                </a:solidFill>
                <a:latin typeface="Bitstream Charter"/>
                <a:ea typeface="Bitstream Charter"/>
                <a:cs typeface="Bitstream Charter"/>
              </a:defRPr>
            </a:pPr>
            <a:r>
              <a:rPr sz="1425" b="0">
                <a:solidFill>
                  <a:srgbClr val="FFFFFF"/>
                </a:solidFill>
                <a:latin typeface="Bitstream Charter"/>
                <a:ea typeface="Bitstream Charter"/>
                <a:cs typeface="Bitstream Charter"/>
              </a:rPr>
              <a:t>Chekhov’s The Darling helps explain how each new worldview can become authentic without resolving the previous contradiction.</a:t>
            </a:r>
          </a:p>
        </p:txBody>
      </p:sp>
      <p:sp>
        <p:nvSpPr>
          <p:cNvPr id="15" name="">
            <a:extLst xmlns:a="http://schemas.openxmlformats.org/drawingml/2006/main">
              <a:ext uri="{FF2B5EF4-FFF2-40B4-BE49-F238E27FC236}">
                <a16:creationId xmlns:a16="http://schemas.microsoft.com/office/drawing/2014/main" id="{3C078359-DC19-4E58-9296-6D0B0CD6ABAE}"/>
              </a:ext>
            </a:extLst>
          </p:cNvPr>
          <p:cNvSpPr>
            <a:spLocks xmlns:a="http://schemas.openxmlformats.org/drawingml/2006/main" noGrp="1"/>
          </p:cNvSpPr>
          <p:nvPr/>
        </p:nvSpPr>
        <p:spPr>
          <a:xfrm xmlns:a="http://schemas.openxmlformats.org/drawingml/2006/main">
            <a:off x="1047750" y="5476875"/>
            <a:ext cx="10096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7654"/>
          </a:bodyPr>
          <a:lstStyle xmlns:a="http://schemas.openxmlformats.org/drawingml/2006/main"/>
          <a:p xmlns:a="http://schemas.openxmlformats.org/drawingml/2006/main">
            <a:pPr algn="ctr">
              <a:defRPr sz="2025" b="1">
                <a:solidFill>
                  <a:srgbClr val="8B1E2D"/>
                </a:solidFill>
                <a:latin typeface="Bitstream Charter"/>
                <a:ea typeface="Bitstream Charter"/>
                <a:cs typeface="Bitstream Charter"/>
              </a:defRPr>
            </a:pPr>
            <a:r>
              <a:rPr sz="2025" b="1">
                <a:solidFill>
                  <a:srgbClr val="8B1E2D"/>
                </a:solidFill>
                <a:latin typeface="Bitstream Charter"/>
                <a:ea typeface="Bitstream Charter"/>
                <a:cs typeface="Bitstream Charter"/>
              </a:rPr>
              <a:t>The analytical category is adaptation, not betrayal</a:t>
            </a:r>
          </a:p>
        </p:txBody>
      </p:sp>
      <p:sp>
        <p:nvSpPr>
          <p:cNvPr id="16" name="">
            <a:extLst xmlns:a="http://schemas.openxmlformats.org/drawingml/2006/main">
              <a:ext uri="{FF2B5EF4-FFF2-40B4-BE49-F238E27FC236}">
                <a16:creationId xmlns:a16="http://schemas.microsoft.com/office/drawing/2014/main" id="{8354426B-60D6-40A4-8470-574BF1EC2EB8}"/>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735884247"/>
      </p:ext>
    </p:extLst>
  </p:cSld>
</p:sld>
</file>

<file path=ppt/slides/slide6.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3012A0D4-244E-4FB0-8AEE-C79E513ADEEB}"/>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06</a:t>
            </a:r>
          </a:p>
        </p:txBody>
      </p:sp>
      <p:sp>
        <p:nvSpPr>
          <p:cNvPr id="2" name="">
            <a:extLst xmlns:a="http://schemas.openxmlformats.org/drawingml/2006/main">
              <a:ext uri="{FF2B5EF4-FFF2-40B4-BE49-F238E27FC236}">
                <a16:creationId xmlns:a16="http://schemas.microsoft.com/office/drawing/2014/main" id="{E34D3718-B1AA-487C-A1BA-047AE24347C6}"/>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Negative selection reproduces the academic type</a:t>
            </a:r>
          </a:p>
        </p:txBody>
      </p:sp>
      <p:sp>
        <p:nvSpPr>
          <p:cNvPr id="3" name="">
            <a:extLst xmlns:a="http://schemas.openxmlformats.org/drawingml/2006/main">
              <a:ext uri="{FF2B5EF4-FFF2-40B4-BE49-F238E27FC236}">
                <a16:creationId xmlns:a16="http://schemas.microsoft.com/office/drawing/2014/main" id="{04A5B812-63B6-4EC9-A209-F5612946A7DB}"/>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629B49B-3805-4FB7-B070-3A945C6FC0C4}"/>
              </a:ext>
            </a:extLst>
          </p:cNvPr>
          <p:cNvSpPr>
            <a:spLocks xmlns:a="http://schemas.openxmlformats.org/drawingml/2006/main" noGrp="1"/>
          </p:cNvSpPr>
          <p:nvPr/>
        </p:nvSpPr>
        <p:spPr>
          <a:xfrm xmlns:a="http://schemas.openxmlformats.org/drawingml/2006/main">
            <a:off x="552450" y="1809750"/>
            <a:ext cx="2543175" cy="224790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5" name="">
            <a:extLst xmlns:a="http://schemas.openxmlformats.org/drawingml/2006/main">
              <a:ext uri="{FF2B5EF4-FFF2-40B4-BE49-F238E27FC236}">
                <a16:creationId xmlns:a16="http://schemas.microsoft.com/office/drawing/2014/main" id="{76BB8829-EDA8-41AC-A63D-B5BCCCBB40BC}"/>
              </a:ext>
            </a:extLst>
          </p:cNvPr>
          <p:cNvSpPr>
            <a:spLocks xmlns:a="http://schemas.openxmlformats.org/drawingml/2006/main" noGrp="1"/>
          </p:cNvSpPr>
          <p:nvPr/>
        </p:nvSpPr>
        <p:spPr>
          <a:xfrm xmlns:a="http://schemas.openxmlformats.org/drawingml/2006/main">
            <a:off x="742950" y="1981200"/>
            <a:ext cx="323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7273"/>
          </a:bodyPr>
          <a:lstStyle xmlns:a="http://schemas.openxmlformats.org/drawingml/2006/main"/>
          <a:p xmlns:a="http://schemas.openxmlformats.org/drawingml/2006/main">
            <a:pPr algn="l">
              <a:defRPr sz="1650" b="1">
                <a:solidFill>
                  <a:srgbClr val="8B1E2D"/>
                </a:solidFill>
                <a:latin typeface="Bitstream Charter"/>
                <a:ea typeface="Bitstream Charter"/>
                <a:cs typeface="Bitstream Charter"/>
              </a:defRPr>
            </a:pPr>
            <a:r>
              <a:rPr sz="1650" b="1">
                <a:solidFill>
                  <a:srgbClr val="8B1E2D"/>
                </a:solidFill>
                <a:latin typeface="Bitstream Charter"/>
                <a:ea typeface="Bitstream Charter"/>
                <a:cs typeface="Bitstream Charter"/>
              </a:rPr>
              <a:t>1</a:t>
            </a:r>
          </a:p>
        </p:txBody>
      </p:sp>
      <p:sp>
        <p:nvSpPr>
          <p:cNvPr id="6" name="">
            <a:extLst xmlns:a="http://schemas.openxmlformats.org/drawingml/2006/main">
              <a:ext uri="{FF2B5EF4-FFF2-40B4-BE49-F238E27FC236}">
                <a16:creationId xmlns:a16="http://schemas.microsoft.com/office/drawing/2014/main" id="{72982301-1788-4348-8972-782C2274E738}"/>
              </a:ext>
            </a:extLst>
          </p:cNvPr>
          <p:cNvSpPr>
            <a:spLocks xmlns:a="http://schemas.openxmlformats.org/drawingml/2006/main" noGrp="1"/>
          </p:cNvSpPr>
          <p:nvPr/>
        </p:nvSpPr>
        <p:spPr>
          <a:xfrm xmlns:a="http://schemas.openxmlformats.org/drawingml/2006/main">
            <a:off x="742950" y="2409825"/>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6007"/>
          </a:bodyPr>
          <a:lstStyle xmlns:a="http://schemas.openxmlformats.org/drawingml/2006/main"/>
          <a:p xmlns:a="http://schemas.openxmlformats.org/drawingml/2006/main">
            <a:pPr algn="l">
              <a:defRPr sz="1725" b="1">
                <a:solidFill>
                  <a:srgbClr val="1D2329"/>
                </a:solidFill>
                <a:latin typeface="Bitstream Charter"/>
                <a:ea typeface="Bitstream Charter"/>
                <a:cs typeface="Bitstream Charter"/>
              </a:defRPr>
            </a:pPr>
            <a:r>
              <a:rPr sz="1725" b="1">
                <a:solidFill>
                  <a:srgbClr val="1D2329"/>
                </a:solidFill>
                <a:latin typeface="Bitstream Charter"/>
                <a:ea typeface="Bitstream Charter"/>
                <a:cs typeface="Bitstream Charter"/>
              </a:rPr>
              <a:t>Autonomous question</a:t>
            </a:r>
          </a:p>
        </p:txBody>
      </p:sp>
      <p:sp>
        <p:nvSpPr>
          <p:cNvPr id="7" name="">
            <a:extLst xmlns:a="http://schemas.openxmlformats.org/drawingml/2006/main">
              <a:ext uri="{FF2B5EF4-FFF2-40B4-BE49-F238E27FC236}">
                <a16:creationId xmlns:a16="http://schemas.microsoft.com/office/drawing/2014/main" id="{0ECE5007-CB3B-45D6-9644-8AD7FAFE9142}"/>
              </a:ext>
            </a:extLst>
          </p:cNvPr>
          <p:cNvSpPr>
            <a:spLocks xmlns:a="http://schemas.openxmlformats.org/drawingml/2006/main" noGrp="1"/>
          </p:cNvSpPr>
          <p:nvPr/>
        </p:nvSpPr>
        <p:spPr>
          <a:xfrm xmlns:a="http://schemas.openxmlformats.org/drawingml/2006/main">
            <a:off x="742950" y="3105150"/>
            <a:ext cx="21145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687078"/>
                </a:solidFill>
                <a:latin typeface="Bitstream Charter"/>
                <a:ea typeface="Bitstream Charter"/>
                <a:cs typeface="Bitstream Charter"/>
              </a:defRPr>
            </a:pPr>
            <a:r>
              <a:rPr sz="1275" b="0">
                <a:solidFill>
                  <a:srgbClr val="687078"/>
                </a:solidFill>
                <a:latin typeface="Bitstream Charter"/>
                <a:ea typeface="Bitstream Charter"/>
                <a:cs typeface="Bitstream Charter"/>
              </a:rPr>
              <a:t>The researcher separates state claims from evidence.</a:t>
            </a:r>
          </a:p>
        </p:txBody>
      </p:sp>
      <p:sp>
        <p:nvSpPr>
          <p:cNvPr id="8" name="">
            <a:extLst xmlns:a="http://schemas.openxmlformats.org/drawingml/2006/main">
              <a:ext uri="{FF2B5EF4-FFF2-40B4-BE49-F238E27FC236}">
                <a16:creationId xmlns:a16="http://schemas.microsoft.com/office/drawing/2014/main" id="{0A0F4487-4114-4969-B6D5-4CD856F3EC1B}"/>
              </a:ext>
            </a:extLst>
          </p:cNvPr>
          <p:cNvSpPr>
            <a:spLocks xmlns:a="http://schemas.openxmlformats.org/drawingml/2006/main" noGrp="1"/>
          </p:cNvSpPr>
          <p:nvPr/>
        </p:nvSpPr>
        <p:spPr>
          <a:xfrm xmlns:a="http://schemas.openxmlformats.org/drawingml/2006/main">
            <a:off x="3152775" y="2667000"/>
            <a:ext cx="2286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8972"/>
          </a:bodyPr>
          <a:lstStyle xmlns:a="http://schemas.openxmlformats.org/drawingml/2006/main"/>
          <a:p xmlns:a="http://schemas.openxmlformats.org/drawingml/2006/main">
            <a:pPr algn="ctr">
              <a:defRPr sz="2850" b="1">
                <a:solidFill>
                  <a:srgbClr val="8B1E2D"/>
                </a:solidFill>
                <a:latin typeface="Bitstream Charter"/>
                <a:ea typeface="Bitstream Charter"/>
                <a:cs typeface="Bitstream Charter"/>
              </a:defRPr>
            </a:pPr>
            <a:r>
              <a:rPr sz="2850" b="1">
                <a:solidFill>
                  <a:srgbClr val="8B1E2D"/>
                </a:solidFill>
                <a:latin typeface="Bitstream Charter"/>
                <a:ea typeface="Bitstream Charter"/>
                <a:cs typeface="Bitstream Charter"/>
              </a:rPr>
              <a:t>›</a:t>
            </a:r>
          </a:p>
        </p:txBody>
      </p:sp>
      <p:sp>
        <p:nvSpPr>
          <p:cNvPr id="9" name="">
            <a:extLst xmlns:a="http://schemas.openxmlformats.org/drawingml/2006/main">
              <a:ext uri="{FF2B5EF4-FFF2-40B4-BE49-F238E27FC236}">
                <a16:creationId xmlns:a16="http://schemas.microsoft.com/office/drawing/2014/main" id="{0AF5A43D-EC59-4DE7-BBF6-C1F51E88E46A}"/>
              </a:ext>
            </a:extLst>
          </p:cNvPr>
          <p:cNvSpPr>
            <a:spLocks xmlns:a="http://schemas.openxmlformats.org/drawingml/2006/main" noGrp="1"/>
          </p:cNvSpPr>
          <p:nvPr/>
        </p:nvSpPr>
        <p:spPr>
          <a:xfrm xmlns:a="http://schemas.openxmlformats.org/drawingml/2006/main">
            <a:off x="3438525" y="1809750"/>
            <a:ext cx="2543175" cy="224790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0" name="">
            <a:extLst xmlns:a="http://schemas.openxmlformats.org/drawingml/2006/main">
              <a:ext uri="{FF2B5EF4-FFF2-40B4-BE49-F238E27FC236}">
                <a16:creationId xmlns:a16="http://schemas.microsoft.com/office/drawing/2014/main" id="{3D2E85F0-3D3F-43F1-A60D-DC379D2612CB}"/>
              </a:ext>
            </a:extLst>
          </p:cNvPr>
          <p:cNvSpPr>
            <a:spLocks xmlns:a="http://schemas.openxmlformats.org/drawingml/2006/main" noGrp="1"/>
          </p:cNvSpPr>
          <p:nvPr/>
        </p:nvSpPr>
        <p:spPr>
          <a:xfrm xmlns:a="http://schemas.openxmlformats.org/drawingml/2006/main">
            <a:off x="3629025" y="1981200"/>
            <a:ext cx="323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7273"/>
          </a:bodyPr>
          <a:lstStyle xmlns:a="http://schemas.openxmlformats.org/drawingml/2006/main"/>
          <a:p xmlns:a="http://schemas.openxmlformats.org/drawingml/2006/main">
            <a:pPr algn="l">
              <a:defRPr sz="1650" b="1">
                <a:solidFill>
                  <a:srgbClr val="8B1E2D"/>
                </a:solidFill>
                <a:latin typeface="Bitstream Charter"/>
                <a:ea typeface="Bitstream Charter"/>
                <a:cs typeface="Bitstream Charter"/>
              </a:defRPr>
            </a:pPr>
            <a:r>
              <a:rPr sz="1650" b="1">
                <a:solidFill>
                  <a:srgbClr val="8B1E2D"/>
                </a:solidFill>
                <a:latin typeface="Bitstream Charter"/>
                <a:ea typeface="Bitstream Charter"/>
                <a:cs typeface="Bitstream Charter"/>
              </a:rPr>
              <a:t>2</a:t>
            </a:r>
          </a:p>
        </p:txBody>
      </p:sp>
      <p:sp>
        <p:nvSpPr>
          <p:cNvPr id="11" name="">
            <a:extLst xmlns:a="http://schemas.openxmlformats.org/drawingml/2006/main">
              <a:ext uri="{FF2B5EF4-FFF2-40B4-BE49-F238E27FC236}">
                <a16:creationId xmlns:a16="http://schemas.microsoft.com/office/drawing/2014/main" id="{3922873B-BF0E-4AE3-B27A-6CC257CBF316}"/>
              </a:ext>
            </a:extLst>
          </p:cNvPr>
          <p:cNvSpPr>
            <a:spLocks xmlns:a="http://schemas.openxmlformats.org/drawingml/2006/main" noGrp="1"/>
          </p:cNvSpPr>
          <p:nvPr/>
        </p:nvSpPr>
        <p:spPr>
          <a:xfrm xmlns:a="http://schemas.openxmlformats.org/drawingml/2006/main">
            <a:off x="3629025" y="2409825"/>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435"/>
          </a:bodyPr>
          <a:lstStyle xmlns:a="http://schemas.openxmlformats.org/drawingml/2006/main"/>
          <a:p xmlns:a="http://schemas.openxmlformats.org/drawingml/2006/main">
            <a:pPr algn="l">
              <a:defRPr sz="1725" b="1">
                <a:solidFill>
                  <a:srgbClr val="1D2329"/>
                </a:solidFill>
                <a:latin typeface="Bitstream Charter"/>
                <a:ea typeface="Bitstream Charter"/>
                <a:cs typeface="Bitstream Charter"/>
              </a:defRPr>
            </a:pPr>
            <a:r>
              <a:rPr sz="1725" b="1">
                <a:solidFill>
                  <a:srgbClr val="1D2329"/>
                </a:solidFill>
                <a:latin typeface="Bitstream Charter"/>
                <a:ea typeface="Bitstream Charter"/>
                <a:cs typeface="Bitstream Charter"/>
              </a:rPr>
              <a:t>Organizational pressure</a:t>
            </a:r>
          </a:p>
        </p:txBody>
      </p:sp>
      <p:sp>
        <p:nvSpPr>
          <p:cNvPr id="12" name="">
            <a:extLst xmlns:a="http://schemas.openxmlformats.org/drawingml/2006/main">
              <a:ext uri="{FF2B5EF4-FFF2-40B4-BE49-F238E27FC236}">
                <a16:creationId xmlns:a16="http://schemas.microsoft.com/office/drawing/2014/main" id="{5DDA1A24-D52F-4F69-B217-419742660256}"/>
              </a:ext>
            </a:extLst>
          </p:cNvPr>
          <p:cNvSpPr>
            <a:spLocks xmlns:a="http://schemas.openxmlformats.org/drawingml/2006/main" noGrp="1"/>
          </p:cNvSpPr>
          <p:nvPr/>
        </p:nvSpPr>
        <p:spPr>
          <a:xfrm xmlns:a="http://schemas.openxmlformats.org/drawingml/2006/main">
            <a:off x="3629025" y="3105150"/>
            <a:ext cx="21145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687078"/>
                </a:solidFill>
                <a:latin typeface="Bitstream Charter"/>
                <a:ea typeface="Bitstream Charter"/>
                <a:cs typeface="Bitstream Charter"/>
              </a:defRPr>
            </a:pPr>
            <a:r>
              <a:rPr sz="1275" b="0">
                <a:solidFill>
                  <a:srgbClr val="687078"/>
                </a:solidFill>
                <a:latin typeface="Bitstream Charter"/>
                <a:ea typeface="Bitstream Charter"/>
                <a:cs typeface="Bitstream Charter"/>
              </a:rPr>
              <a:t>Disagreement becomes a professional or personal problem.</a:t>
            </a:r>
          </a:p>
        </p:txBody>
      </p:sp>
      <p:sp>
        <p:nvSpPr>
          <p:cNvPr id="13" name="">
            <a:extLst xmlns:a="http://schemas.openxmlformats.org/drawingml/2006/main">
              <a:ext uri="{FF2B5EF4-FFF2-40B4-BE49-F238E27FC236}">
                <a16:creationId xmlns:a16="http://schemas.microsoft.com/office/drawing/2014/main" id="{E1B4E652-B07D-4D52-ACC2-327C73EB8507}"/>
              </a:ext>
            </a:extLst>
          </p:cNvPr>
          <p:cNvSpPr>
            <a:spLocks xmlns:a="http://schemas.openxmlformats.org/drawingml/2006/main" noGrp="1"/>
          </p:cNvSpPr>
          <p:nvPr/>
        </p:nvSpPr>
        <p:spPr>
          <a:xfrm xmlns:a="http://schemas.openxmlformats.org/drawingml/2006/main">
            <a:off x="6038850" y="2667000"/>
            <a:ext cx="2286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8972"/>
          </a:bodyPr>
          <a:lstStyle xmlns:a="http://schemas.openxmlformats.org/drawingml/2006/main"/>
          <a:p xmlns:a="http://schemas.openxmlformats.org/drawingml/2006/main">
            <a:pPr algn="ctr">
              <a:defRPr sz="2850" b="1">
                <a:solidFill>
                  <a:srgbClr val="8B1E2D"/>
                </a:solidFill>
                <a:latin typeface="Bitstream Charter"/>
                <a:ea typeface="Bitstream Charter"/>
                <a:cs typeface="Bitstream Charter"/>
              </a:defRPr>
            </a:pPr>
            <a:r>
              <a:rPr sz="2850" b="1">
                <a:solidFill>
                  <a:srgbClr val="8B1E2D"/>
                </a:solidFill>
                <a:latin typeface="Bitstream Charter"/>
                <a:ea typeface="Bitstream Charter"/>
                <a:cs typeface="Bitstream Charter"/>
              </a:rPr>
              <a:t>›</a:t>
            </a:r>
          </a:p>
        </p:txBody>
      </p:sp>
      <p:sp>
        <p:nvSpPr>
          <p:cNvPr id="14" name="">
            <a:extLst xmlns:a="http://schemas.openxmlformats.org/drawingml/2006/main">
              <a:ext uri="{FF2B5EF4-FFF2-40B4-BE49-F238E27FC236}">
                <a16:creationId xmlns:a16="http://schemas.microsoft.com/office/drawing/2014/main" id="{8CD5D021-AB43-4E35-A6FE-A94CC049AFDD}"/>
              </a:ext>
            </a:extLst>
          </p:cNvPr>
          <p:cNvSpPr>
            <a:spLocks xmlns:a="http://schemas.openxmlformats.org/drawingml/2006/main" noGrp="1"/>
          </p:cNvSpPr>
          <p:nvPr/>
        </p:nvSpPr>
        <p:spPr>
          <a:xfrm xmlns:a="http://schemas.openxmlformats.org/drawingml/2006/main">
            <a:off x="6324600" y="1809750"/>
            <a:ext cx="2543175" cy="224790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5" name="">
            <a:extLst xmlns:a="http://schemas.openxmlformats.org/drawingml/2006/main">
              <a:ext uri="{FF2B5EF4-FFF2-40B4-BE49-F238E27FC236}">
                <a16:creationId xmlns:a16="http://schemas.microsoft.com/office/drawing/2014/main" id="{AB6E91DB-C43B-4976-AB7E-D9B66DAF268D}"/>
              </a:ext>
            </a:extLst>
          </p:cNvPr>
          <p:cNvSpPr>
            <a:spLocks xmlns:a="http://schemas.openxmlformats.org/drawingml/2006/main" noGrp="1"/>
          </p:cNvSpPr>
          <p:nvPr/>
        </p:nvSpPr>
        <p:spPr>
          <a:xfrm xmlns:a="http://schemas.openxmlformats.org/drawingml/2006/main">
            <a:off x="6515100" y="1981200"/>
            <a:ext cx="323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7273"/>
          </a:bodyPr>
          <a:lstStyle xmlns:a="http://schemas.openxmlformats.org/drawingml/2006/main"/>
          <a:p xmlns:a="http://schemas.openxmlformats.org/drawingml/2006/main">
            <a:pPr algn="l">
              <a:defRPr sz="1650" b="1">
                <a:solidFill>
                  <a:srgbClr val="8B1E2D"/>
                </a:solidFill>
                <a:latin typeface="Bitstream Charter"/>
                <a:ea typeface="Bitstream Charter"/>
                <a:cs typeface="Bitstream Charter"/>
              </a:defRPr>
            </a:pPr>
            <a:r>
              <a:rPr sz="1650" b="1">
                <a:solidFill>
                  <a:srgbClr val="8B1E2D"/>
                </a:solidFill>
                <a:latin typeface="Bitstream Charter"/>
                <a:ea typeface="Bitstream Charter"/>
                <a:cs typeface="Bitstream Charter"/>
              </a:rPr>
              <a:t>3</a:t>
            </a:r>
          </a:p>
        </p:txBody>
      </p:sp>
      <p:sp>
        <p:nvSpPr>
          <p:cNvPr id="16" name="">
            <a:extLst xmlns:a="http://schemas.openxmlformats.org/drawingml/2006/main">
              <a:ext uri="{FF2B5EF4-FFF2-40B4-BE49-F238E27FC236}">
                <a16:creationId xmlns:a16="http://schemas.microsoft.com/office/drawing/2014/main" id="{52536E75-DFFC-4D31-88F3-F547D8D111ED}"/>
              </a:ext>
            </a:extLst>
          </p:cNvPr>
          <p:cNvSpPr>
            <a:spLocks xmlns:a="http://schemas.openxmlformats.org/drawingml/2006/main" noGrp="1"/>
          </p:cNvSpPr>
          <p:nvPr/>
        </p:nvSpPr>
        <p:spPr>
          <a:xfrm xmlns:a="http://schemas.openxmlformats.org/drawingml/2006/main">
            <a:off x="6515100" y="2409825"/>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725" b="1">
                <a:solidFill>
                  <a:srgbClr val="1D2329"/>
                </a:solidFill>
                <a:latin typeface="Bitstream Charter"/>
                <a:ea typeface="Bitstream Charter"/>
                <a:cs typeface="Bitstream Charter"/>
              </a:defRPr>
            </a:pPr>
            <a:r>
              <a:rPr sz="1725" b="1">
                <a:solidFill>
                  <a:srgbClr val="1D2329"/>
                </a:solidFill>
                <a:latin typeface="Bitstream Charter"/>
                <a:ea typeface="Bitstream Charter"/>
                <a:cs typeface="Bitstream Charter"/>
              </a:rPr>
              <a:t>Exclusion</a:t>
            </a:r>
          </a:p>
        </p:txBody>
      </p:sp>
      <p:sp>
        <p:nvSpPr>
          <p:cNvPr id="17" name="">
            <a:extLst xmlns:a="http://schemas.openxmlformats.org/drawingml/2006/main">
              <a:ext uri="{FF2B5EF4-FFF2-40B4-BE49-F238E27FC236}">
                <a16:creationId xmlns:a16="http://schemas.microsoft.com/office/drawing/2014/main" id="{1E2646A2-EA25-4C5C-9B5C-E2BD63CC4C1D}"/>
              </a:ext>
            </a:extLst>
          </p:cNvPr>
          <p:cNvSpPr>
            <a:spLocks xmlns:a="http://schemas.openxmlformats.org/drawingml/2006/main" noGrp="1"/>
          </p:cNvSpPr>
          <p:nvPr/>
        </p:nvSpPr>
        <p:spPr>
          <a:xfrm xmlns:a="http://schemas.openxmlformats.org/drawingml/2006/main">
            <a:off x="6515100" y="3105150"/>
            <a:ext cx="21145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687078"/>
                </a:solidFill>
                <a:latin typeface="Bitstream Charter"/>
                <a:ea typeface="Bitstream Charter"/>
                <a:cs typeface="Bitstream Charter"/>
              </a:defRPr>
            </a:pPr>
            <a:r>
              <a:rPr sz="1275" b="0">
                <a:solidFill>
                  <a:srgbClr val="687078"/>
                </a:solidFill>
                <a:latin typeface="Bitstream Charter"/>
                <a:ea typeface="Bitstream Charter"/>
                <a:cs typeface="Bitstream Charter"/>
              </a:rPr>
              <a:t>The institution marginalizes the source of autonomous questions.</a:t>
            </a:r>
          </a:p>
        </p:txBody>
      </p:sp>
      <p:sp>
        <p:nvSpPr>
          <p:cNvPr id="18" name="">
            <a:extLst xmlns:a="http://schemas.openxmlformats.org/drawingml/2006/main">
              <a:ext uri="{FF2B5EF4-FFF2-40B4-BE49-F238E27FC236}">
                <a16:creationId xmlns:a16="http://schemas.microsoft.com/office/drawing/2014/main" id="{5F715548-A35E-4A9A-8DCC-43DA4360ECE4}"/>
              </a:ext>
            </a:extLst>
          </p:cNvPr>
          <p:cNvSpPr>
            <a:spLocks xmlns:a="http://schemas.openxmlformats.org/drawingml/2006/main" noGrp="1"/>
          </p:cNvSpPr>
          <p:nvPr/>
        </p:nvSpPr>
        <p:spPr>
          <a:xfrm xmlns:a="http://schemas.openxmlformats.org/drawingml/2006/main">
            <a:off x="8924925" y="2667000"/>
            <a:ext cx="2286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48972"/>
          </a:bodyPr>
          <a:lstStyle xmlns:a="http://schemas.openxmlformats.org/drawingml/2006/main"/>
          <a:p xmlns:a="http://schemas.openxmlformats.org/drawingml/2006/main">
            <a:pPr algn="ctr">
              <a:defRPr sz="2850" b="1">
                <a:solidFill>
                  <a:srgbClr val="8B1E2D"/>
                </a:solidFill>
                <a:latin typeface="Bitstream Charter"/>
                <a:ea typeface="Bitstream Charter"/>
                <a:cs typeface="Bitstream Charter"/>
              </a:defRPr>
            </a:pPr>
            <a:r>
              <a:rPr sz="2850" b="1">
                <a:solidFill>
                  <a:srgbClr val="8B1E2D"/>
                </a:solidFill>
                <a:latin typeface="Bitstream Charter"/>
                <a:ea typeface="Bitstream Charter"/>
                <a:cs typeface="Bitstream Charter"/>
              </a:rPr>
              <a:t>›</a:t>
            </a:r>
          </a:p>
        </p:txBody>
      </p:sp>
      <p:sp>
        <p:nvSpPr>
          <p:cNvPr id="19" name="">
            <a:extLst xmlns:a="http://schemas.openxmlformats.org/drawingml/2006/main">
              <a:ext uri="{FF2B5EF4-FFF2-40B4-BE49-F238E27FC236}">
                <a16:creationId xmlns:a16="http://schemas.microsoft.com/office/drawing/2014/main" id="{D9B627BB-873C-4CD0-9114-33F6C89CFF25}"/>
              </a:ext>
            </a:extLst>
          </p:cNvPr>
          <p:cNvSpPr>
            <a:spLocks xmlns:a="http://schemas.openxmlformats.org/drawingml/2006/main" noGrp="1"/>
          </p:cNvSpPr>
          <p:nvPr/>
        </p:nvSpPr>
        <p:spPr>
          <a:xfrm xmlns:a="http://schemas.openxmlformats.org/drawingml/2006/main">
            <a:off x="9210675" y="1809750"/>
            <a:ext cx="2543175" cy="2247900"/>
          </a:xfrm>
          <a:prstGeom xmlns:a="http://schemas.openxmlformats.org/drawingml/2006/main" prst="rect">
            <a:avLst/>
          </a:prstGeom>
          <a:solidFill xmlns:a="http://schemas.openxmlformats.org/drawingml/2006/main">
            <a:srgbClr val="273E4A"/>
          </a:solidFill>
          <a:ln xmlns:a="http://schemas.openxmlformats.org/drawingml/2006/main" w="9525">
            <a:solidFill>
              <a:srgbClr val="C9C4BC"/>
            </a:solidFill>
          </a:ln>
        </p:spPr>
      </p:sp>
      <p:sp>
        <p:nvSpPr>
          <p:cNvPr id="20" name="">
            <a:extLst xmlns:a="http://schemas.openxmlformats.org/drawingml/2006/main">
              <a:ext uri="{FF2B5EF4-FFF2-40B4-BE49-F238E27FC236}">
                <a16:creationId xmlns:a16="http://schemas.microsoft.com/office/drawing/2014/main" id="{582B295E-A435-45E4-942E-A81749E552B1}"/>
              </a:ext>
            </a:extLst>
          </p:cNvPr>
          <p:cNvSpPr>
            <a:spLocks xmlns:a="http://schemas.openxmlformats.org/drawingml/2006/main" noGrp="1"/>
          </p:cNvSpPr>
          <p:nvPr/>
        </p:nvSpPr>
        <p:spPr>
          <a:xfrm xmlns:a="http://schemas.openxmlformats.org/drawingml/2006/main">
            <a:off x="9401175" y="1981200"/>
            <a:ext cx="3238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7273"/>
          </a:bodyPr>
          <a:lstStyle xmlns:a="http://schemas.openxmlformats.org/drawingml/2006/main"/>
          <a:p xmlns:a="http://schemas.openxmlformats.org/drawingml/2006/main">
            <a:pPr algn="l">
              <a:defRPr sz="1650" b="1">
                <a:solidFill>
                  <a:srgbClr val="8B1E2D"/>
                </a:solidFill>
                <a:latin typeface="Bitstream Charter"/>
                <a:ea typeface="Bitstream Charter"/>
                <a:cs typeface="Bitstream Charter"/>
              </a:defRPr>
            </a:pPr>
            <a:r>
              <a:rPr sz="1650" b="1">
                <a:solidFill>
                  <a:srgbClr val="8B1E2D"/>
                </a:solidFill>
                <a:latin typeface="Bitstream Charter"/>
                <a:ea typeface="Bitstream Charter"/>
                <a:cs typeface="Bitstream Charter"/>
              </a:rPr>
              <a:t>4</a:t>
            </a:r>
          </a:p>
        </p:txBody>
      </p:sp>
      <p:sp>
        <p:nvSpPr>
          <p:cNvPr id="21" name="">
            <a:extLst xmlns:a="http://schemas.openxmlformats.org/drawingml/2006/main">
              <a:ext uri="{FF2B5EF4-FFF2-40B4-BE49-F238E27FC236}">
                <a16:creationId xmlns:a16="http://schemas.microsoft.com/office/drawing/2014/main" id="{3C27EA49-1EEB-474B-B892-20718B4B7868}"/>
              </a:ext>
            </a:extLst>
          </p:cNvPr>
          <p:cNvSpPr>
            <a:spLocks xmlns:a="http://schemas.openxmlformats.org/drawingml/2006/main" noGrp="1"/>
          </p:cNvSpPr>
          <p:nvPr/>
        </p:nvSpPr>
        <p:spPr>
          <a:xfrm xmlns:a="http://schemas.openxmlformats.org/drawingml/2006/main">
            <a:off x="9401175" y="2409825"/>
            <a:ext cx="209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Reproduction</a:t>
            </a:r>
          </a:p>
        </p:txBody>
      </p:sp>
      <p:sp>
        <p:nvSpPr>
          <p:cNvPr id="22" name="">
            <a:extLst xmlns:a="http://schemas.openxmlformats.org/drawingml/2006/main">
              <a:ext uri="{FF2B5EF4-FFF2-40B4-BE49-F238E27FC236}">
                <a16:creationId xmlns:a16="http://schemas.microsoft.com/office/drawing/2014/main" id="{EB0B69B1-17ED-4769-A35E-CAF596D47978}"/>
              </a:ext>
            </a:extLst>
          </p:cNvPr>
          <p:cNvSpPr>
            <a:spLocks xmlns:a="http://schemas.openxmlformats.org/drawingml/2006/main" noGrp="1"/>
          </p:cNvSpPr>
          <p:nvPr/>
        </p:nvSpPr>
        <p:spPr>
          <a:xfrm xmlns:a="http://schemas.openxmlformats.org/drawingml/2006/main">
            <a:off x="9401175" y="3105150"/>
            <a:ext cx="21145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FFFFFF"/>
                </a:solidFill>
                <a:latin typeface="Bitstream Charter"/>
                <a:ea typeface="Bitstream Charter"/>
                <a:cs typeface="Bitstream Charter"/>
              </a:defRPr>
            </a:pPr>
            <a:r>
              <a:rPr sz="1275" b="0">
                <a:solidFill>
                  <a:srgbClr val="FFFFFF"/>
                </a:solidFill>
                <a:latin typeface="Bitstream Charter"/>
                <a:ea typeface="Bitstream Charter"/>
                <a:cs typeface="Bitstream Charter"/>
              </a:rPr>
              <a:t>Loyal adaptation becomes the normal career strategy.</a:t>
            </a:r>
          </a:p>
        </p:txBody>
      </p:sp>
      <p:sp>
        <p:nvSpPr>
          <p:cNvPr id="23" name="">
            <a:extLst xmlns:a="http://schemas.openxmlformats.org/drawingml/2006/main">
              <a:ext uri="{FF2B5EF4-FFF2-40B4-BE49-F238E27FC236}">
                <a16:creationId xmlns:a16="http://schemas.microsoft.com/office/drawing/2014/main" id="{64539A83-E383-471F-9561-D16BBE4B1177}"/>
              </a:ext>
            </a:extLst>
          </p:cNvPr>
          <p:cNvSpPr>
            <a:spLocks xmlns:a="http://schemas.openxmlformats.org/drawingml/2006/main" noGrp="1"/>
          </p:cNvSpPr>
          <p:nvPr/>
        </p:nvSpPr>
        <p:spPr>
          <a:xfrm xmlns:a="http://schemas.openxmlformats.org/drawingml/2006/main">
            <a:off x="666750" y="4819650"/>
            <a:ext cx="1047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5926"/>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Result</a:t>
            </a:r>
          </a:p>
        </p:txBody>
      </p:sp>
      <p:sp>
        <p:nvSpPr>
          <p:cNvPr id="24" name="">
            <a:extLst xmlns:a="http://schemas.openxmlformats.org/drawingml/2006/main">
              <a:ext uri="{FF2B5EF4-FFF2-40B4-BE49-F238E27FC236}">
                <a16:creationId xmlns:a16="http://schemas.microsoft.com/office/drawing/2014/main" id="{51463E6E-06FD-49CA-9280-07FF874CE3E0}"/>
              </a:ext>
            </a:extLst>
          </p:cNvPr>
          <p:cNvSpPr>
            <a:spLocks xmlns:a="http://schemas.openxmlformats.org/drawingml/2006/main" noGrp="1"/>
          </p:cNvSpPr>
          <p:nvPr/>
        </p:nvSpPr>
        <p:spPr>
          <a:xfrm xmlns:a="http://schemas.openxmlformats.org/drawingml/2006/main">
            <a:off x="666750" y="5172075"/>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8068"/>
          </a:bodyPr>
          <a:lstStyle xmlns:a="http://schemas.openxmlformats.org/drawingml/2006/main"/>
          <a:p xmlns:a="http://schemas.openxmlformats.org/drawingml/2006/main">
            <a:pPr algn="l">
              <a:defRPr sz="2025" b="1">
                <a:solidFill>
                  <a:srgbClr val="1D2329"/>
                </a:solidFill>
                <a:latin typeface="Bitstream Charter"/>
                <a:ea typeface="Bitstream Charter"/>
                <a:cs typeface="Bitstream Charter"/>
              </a:defRPr>
            </a:pPr>
            <a:r>
              <a:rPr sz="2025" b="1">
                <a:solidFill>
                  <a:srgbClr val="1D2329"/>
                </a:solidFill>
                <a:latin typeface="Bitstream Charter"/>
                <a:ea typeface="Bitstream Charter"/>
                <a:cs typeface="Bitstream Charter"/>
              </a:rPr>
              <a:t>Technical competence can remain high while collective capacity for autonomous problem formulation declines.</a:t>
            </a:r>
          </a:p>
        </p:txBody>
      </p:sp>
      <p:sp>
        <p:nvSpPr>
          <p:cNvPr id="25" name="">
            <a:extLst xmlns:a="http://schemas.openxmlformats.org/drawingml/2006/main">
              <a:ext uri="{FF2B5EF4-FFF2-40B4-BE49-F238E27FC236}">
                <a16:creationId xmlns:a16="http://schemas.microsoft.com/office/drawing/2014/main" id="{0E764A49-92C9-4412-BCE1-122BC61299DC}"/>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923579978"/>
      </p:ext>
    </p:extLst>
  </p:cSld>
</p:sld>
</file>

<file path=ppt/slides/slide7.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A767E713-27C2-491A-8561-446436578841}"/>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07</a:t>
            </a:r>
          </a:p>
        </p:txBody>
      </p:sp>
      <p:sp>
        <p:nvSpPr>
          <p:cNvPr id="2" name="">
            <a:extLst xmlns:a="http://schemas.openxmlformats.org/drawingml/2006/main">
              <a:ext uri="{FF2B5EF4-FFF2-40B4-BE49-F238E27FC236}">
                <a16:creationId xmlns:a16="http://schemas.microsoft.com/office/drawing/2014/main" id="{133C80EB-8BD0-4948-98C4-A3252801BB2E}"/>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Russia and Ukraine as a comparative test</a:t>
            </a:r>
          </a:p>
        </p:txBody>
      </p:sp>
      <p:sp>
        <p:nvSpPr>
          <p:cNvPr id="3" name="">
            <a:extLst xmlns:a="http://schemas.openxmlformats.org/drawingml/2006/main">
              <a:ext uri="{FF2B5EF4-FFF2-40B4-BE49-F238E27FC236}">
                <a16:creationId xmlns:a16="http://schemas.microsoft.com/office/drawing/2014/main" id="{8A5B736E-8F1B-4EE7-B008-AE59EB89FBDD}"/>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98B5204-B929-426B-B47A-EAE9B5B5288B}"/>
              </a:ext>
            </a:extLst>
          </p:cNvPr>
          <p:cNvSpPr>
            <a:spLocks xmlns:a="http://schemas.openxmlformats.org/drawingml/2006/main" noGrp="1"/>
          </p:cNvSpPr>
          <p:nvPr/>
        </p:nvSpPr>
        <p:spPr>
          <a:xfrm xmlns:a="http://schemas.openxmlformats.org/drawingml/2006/main">
            <a:off x="3095625" y="1219200"/>
            <a:ext cx="600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185"/>
          </a:bodyPr>
          <a:lstStyle xmlns:a="http://schemas.openxmlformats.org/drawingml/2006/main"/>
          <a:p xmlns:a="http://schemas.openxmlformats.org/drawingml/2006/main">
            <a:pPr algn="ctr">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COMMON INSTITUTIONAL INHERITANCE</a:t>
            </a:r>
          </a:p>
        </p:txBody>
      </p:sp>
      <p:sp>
        <p:nvSpPr>
          <p:cNvPr id="5" name="">
            <a:extLst xmlns:a="http://schemas.openxmlformats.org/drawingml/2006/main">
              <a:ext uri="{FF2B5EF4-FFF2-40B4-BE49-F238E27FC236}">
                <a16:creationId xmlns:a16="http://schemas.microsoft.com/office/drawing/2014/main" id="{A7758CD6-D4E4-4AF8-BAEA-937EDA807A29}"/>
              </a:ext>
            </a:extLst>
          </p:cNvPr>
          <p:cNvSpPr>
            <a:spLocks xmlns:a="http://schemas.openxmlformats.org/drawingml/2006/main" noGrp="1"/>
          </p:cNvSpPr>
          <p:nvPr/>
        </p:nvSpPr>
        <p:spPr>
          <a:xfrm xmlns:a="http://schemas.openxmlformats.org/drawingml/2006/main">
            <a:off x="3476625" y="1638300"/>
            <a:ext cx="5238750" cy="704850"/>
          </a:xfrm>
          <a:prstGeom xmlns:a="http://schemas.openxmlformats.org/drawingml/2006/main" prst="rect">
            <a:avLst/>
          </a:prstGeom>
          <a:solidFill xmlns:a="http://schemas.openxmlformats.org/drawingml/2006/main">
            <a:srgbClr val="E8DDD8"/>
          </a:solidFill>
          <a:ln xmlns:a="http://schemas.openxmlformats.org/drawingml/2006/main" w="9525">
            <a:solidFill>
              <a:srgbClr val="C9C4BC"/>
            </a:solidFill>
          </a:ln>
        </p:spPr>
      </p:sp>
      <p:sp>
        <p:nvSpPr>
          <p:cNvPr id="6" name="">
            <a:extLst xmlns:a="http://schemas.openxmlformats.org/drawingml/2006/main">
              <a:ext uri="{FF2B5EF4-FFF2-40B4-BE49-F238E27FC236}">
                <a16:creationId xmlns:a16="http://schemas.microsoft.com/office/drawing/2014/main" id="{4D229BFF-368D-42EF-8760-F0875B9C223E}"/>
              </a:ext>
            </a:extLst>
          </p:cNvPr>
          <p:cNvSpPr>
            <a:spLocks xmlns:a="http://schemas.openxmlformats.org/drawingml/2006/main" noGrp="1"/>
          </p:cNvSpPr>
          <p:nvPr/>
        </p:nvSpPr>
        <p:spPr>
          <a:xfrm xmlns:a="http://schemas.openxmlformats.org/drawingml/2006/main">
            <a:off x="3714750" y="1762125"/>
            <a:ext cx="4762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2018"/>
          </a:bodyPr>
          <a:lstStyle xmlns:a="http://schemas.openxmlformats.org/drawingml/2006/main"/>
          <a:p xmlns:a="http://schemas.openxmlformats.org/drawingml/2006/main">
            <a:pPr algn="ctr">
              <a:defRPr sz="1425" b="1">
                <a:solidFill>
                  <a:srgbClr val="1D2329"/>
                </a:solidFill>
                <a:latin typeface="Bitstream Charter"/>
                <a:ea typeface="Bitstream Charter"/>
                <a:cs typeface="Bitstream Charter"/>
              </a:defRPr>
            </a:pPr>
            <a:r>
              <a:rPr sz="1425" b="1">
                <a:solidFill>
                  <a:srgbClr val="1D2329"/>
                </a:solidFill>
                <a:latin typeface="Bitstream Charter"/>
                <a:ea typeface="Bitstream Charter"/>
                <a:cs typeface="Bitstream Charter"/>
              </a:rPr>
              <a:t>Post Soviet hierarchy, administrative dependence, and weak autonomy</a:t>
            </a:r>
          </a:p>
        </p:txBody>
      </p:sp>
      <p:sp>
        <p:nvSpPr>
          <p:cNvPr id="7" name="">
            <a:extLst xmlns:a="http://schemas.openxmlformats.org/drawingml/2006/main">
              <a:ext uri="{FF2B5EF4-FFF2-40B4-BE49-F238E27FC236}">
                <a16:creationId xmlns:a16="http://schemas.microsoft.com/office/drawing/2014/main" id="{30B731A4-DE9E-416D-8C39-54333A031786}"/>
              </a:ext>
            </a:extLst>
          </p:cNvPr>
          <p:cNvSpPr>
            <a:spLocks xmlns:a="http://schemas.openxmlformats.org/drawingml/2006/main" noGrp="1"/>
          </p:cNvSpPr>
          <p:nvPr/>
        </p:nvSpPr>
        <p:spPr>
          <a:xfrm xmlns:a="http://schemas.openxmlformats.org/drawingml/2006/main">
            <a:off x="1895475" y="2352675"/>
            <a:ext cx="19050" cy="60007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136AFBC-37CB-4E66-8D13-45CA53208747}"/>
              </a:ext>
            </a:extLst>
          </p:cNvPr>
          <p:cNvSpPr>
            <a:spLocks xmlns:a="http://schemas.openxmlformats.org/drawingml/2006/main" noGrp="1"/>
          </p:cNvSpPr>
          <p:nvPr/>
        </p:nvSpPr>
        <p:spPr>
          <a:xfrm xmlns:a="http://schemas.openxmlformats.org/drawingml/2006/main">
            <a:off x="10277475" y="2352675"/>
            <a:ext cx="19050" cy="60007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F61D76A-D1FB-4F4B-9CD8-FD39CEBA7168}"/>
              </a:ext>
            </a:extLst>
          </p:cNvPr>
          <p:cNvSpPr>
            <a:spLocks xmlns:a="http://schemas.openxmlformats.org/drawingml/2006/main" noGrp="1"/>
          </p:cNvSpPr>
          <p:nvPr/>
        </p:nvSpPr>
        <p:spPr>
          <a:xfrm xmlns:a="http://schemas.openxmlformats.org/drawingml/2006/main">
            <a:off x="1895475" y="2924175"/>
            <a:ext cx="840105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2EED7A5-A17B-4C6E-9C1F-E9FD0D3EBD18}"/>
              </a:ext>
            </a:extLst>
          </p:cNvPr>
          <p:cNvSpPr>
            <a:spLocks xmlns:a="http://schemas.openxmlformats.org/drawingml/2006/main" noGrp="1"/>
          </p:cNvSpPr>
          <p:nvPr/>
        </p:nvSpPr>
        <p:spPr>
          <a:xfrm xmlns:a="http://schemas.openxmlformats.org/drawingml/2006/main">
            <a:off x="1895475" y="2924175"/>
            <a:ext cx="19050" cy="3619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2E2E7503-4D20-4BE6-90D7-AD2D74050219}"/>
              </a:ext>
            </a:extLst>
          </p:cNvPr>
          <p:cNvSpPr>
            <a:spLocks xmlns:a="http://schemas.openxmlformats.org/drawingml/2006/main" noGrp="1"/>
          </p:cNvSpPr>
          <p:nvPr/>
        </p:nvSpPr>
        <p:spPr>
          <a:xfrm xmlns:a="http://schemas.openxmlformats.org/drawingml/2006/main">
            <a:off x="10277475" y="2924175"/>
            <a:ext cx="19050" cy="3619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C57235C-8D80-4062-BEB2-707B025C5A75}"/>
              </a:ext>
            </a:extLst>
          </p:cNvPr>
          <p:cNvSpPr>
            <a:spLocks xmlns:a="http://schemas.openxmlformats.org/drawingml/2006/main" noGrp="1"/>
          </p:cNvSpPr>
          <p:nvPr/>
        </p:nvSpPr>
        <p:spPr>
          <a:xfrm xmlns:a="http://schemas.openxmlformats.org/drawingml/2006/main">
            <a:off x="619125" y="3286125"/>
            <a:ext cx="3905250" cy="201930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1C5A59D-E0EF-4656-8257-346E4EAB171E}"/>
              </a:ext>
            </a:extLst>
          </p:cNvPr>
          <p:cNvSpPr>
            <a:spLocks xmlns:a="http://schemas.openxmlformats.org/drawingml/2006/main" noGrp="1"/>
          </p:cNvSpPr>
          <p:nvPr/>
        </p:nvSpPr>
        <p:spPr>
          <a:xfrm xmlns:a="http://schemas.openxmlformats.org/drawingml/2006/main">
            <a:off x="876300" y="350520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848"/>
          </a:bodyPr>
          <a:lstStyle xmlns:a="http://schemas.openxmlformats.org/drawingml/2006/main"/>
          <a:p xmlns:a="http://schemas.openxmlformats.org/drawingml/2006/main">
            <a:pPr algn="l">
              <a:defRPr sz="1650" b="1">
                <a:solidFill>
                  <a:srgbClr val="FFFFFF"/>
                </a:solidFill>
                <a:latin typeface="Bitstream Charter"/>
                <a:ea typeface="Bitstream Charter"/>
                <a:cs typeface="Bitstream Charter"/>
              </a:defRPr>
            </a:pPr>
            <a:r>
              <a:rPr sz="1650" b="1">
                <a:solidFill>
                  <a:srgbClr val="FFFFFF"/>
                </a:solidFill>
                <a:latin typeface="Bitstream Charter"/>
                <a:ea typeface="Bitstream Charter"/>
                <a:cs typeface="Bitstream Charter"/>
              </a:rPr>
              <a:t>RUSSIA</a:t>
            </a:r>
          </a:p>
        </p:txBody>
      </p:sp>
      <p:sp>
        <p:nvSpPr>
          <p:cNvPr id="14" name="">
            <a:extLst xmlns:a="http://schemas.openxmlformats.org/drawingml/2006/main">
              <a:ext uri="{FF2B5EF4-FFF2-40B4-BE49-F238E27FC236}">
                <a16:creationId xmlns:a16="http://schemas.microsoft.com/office/drawing/2014/main" id="{9E07ECC4-EC16-4AC2-805B-82A650A2CA4C}"/>
              </a:ext>
            </a:extLst>
          </p:cNvPr>
          <p:cNvSpPr>
            <a:spLocks xmlns:a="http://schemas.openxmlformats.org/drawingml/2006/main" noGrp="1"/>
          </p:cNvSpPr>
          <p:nvPr/>
        </p:nvSpPr>
        <p:spPr>
          <a:xfrm xmlns:a="http://schemas.openxmlformats.org/drawingml/2006/main">
            <a:off x="876300" y="391477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1795"/>
          </a:bodyPr>
          <a:lstStyle xmlns:a="http://schemas.openxmlformats.org/drawingml/2006/main"/>
          <a:p xmlns:a="http://schemas.openxmlformats.org/drawingml/2006/main">
            <a:pPr algn="l">
              <a:defRPr sz="1950" b="1">
                <a:solidFill>
                  <a:srgbClr val="FFFFFF"/>
                </a:solidFill>
                <a:latin typeface="Bitstream Charter"/>
                <a:ea typeface="Bitstream Charter"/>
                <a:cs typeface="Bitstream Charter"/>
              </a:defRPr>
            </a:pPr>
            <a:r>
              <a:rPr sz="1950" b="1">
                <a:solidFill>
                  <a:srgbClr val="FFFFFF"/>
                </a:solidFill>
                <a:latin typeface="Bitstream Charter"/>
                <a:ea typeface="Bitstream Charter"/>
                <a:cs typeface="Bitstream Charter"/>
              </a:rPr>
              <a:t>Aggressive state project</a:t>
            </a:r>
          </a:p>
        </p:txBody>
      </p:sp>
      <p:sp>
        <p:nvSpPr>
          <p:cNvPr id="15" name="">
            <a:extLst xmlns:a="http://schemas.openxmlformats.org/drawingml/2006/main">
              <a:ext uri="{FF2B5EF4-FFF2-40B4-BE49-F238E27FC236}">
                <a16:creationId xmlns:a16="http://schemas.microsoft.com/office/drawing/2014/main" id="{3BAF7D63-0FED-4725-894F-8AF19600882E}"/>
              </a:ext>
            </a:extLst>
          </p:cNvPr>
          <p:cNvSpPr>
            <a:spLocks xmlns:a="http://schemas.openxmlformats.org/drawingml/2006/main" noGrp="1"/>
          </p:cNvSpPr>
          <p:nvPr/>
        </p:nvSpPr>
        <p:spPr>
          <a:xfrm xmlns:a="http://schemas.openxmlformats.org/drawingml/2006/main">
            <a:off x="876300" y="4352925"/>
            <a:ext cx="323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FFFFFF"/>
                </a:solidFill>
                <a:latin typeface="Bitstream Charter"/>
                <a:ea typeface="Bitstream Charter"/>
                <a:cs typeface="Bitstream Charter"/>
              </a:defRPr>
            </a:pPr>
            <a:r>
              <a:rPr sz="1350" b="0">
                <a:solidFill>
                  <a:srgbClr val="FFFFFF"/>
                </a:solidFill>
                <a:latin typeface="Bitstream Charter"/>
                <a:ea typeface="Bitstream Charter"/>
                <a:cs typeface="Bitstream Charter"/>
              </a:rPr>
              <a:t>The state demands geographical legitimation, expert support, and public institutional loyalty.</a:t>
            </a:r>
          </a:p>
        </p:txBody>
      </p:sp>
      <p:sp>
        <p:nvSpPr>
          <p:cNvPr id="16" name="">
            <a:extLst xmlns:a="http://schemas.openxmlformats.org/drawingml/2006/main">
              <a:ext uri="{FF2B5EF4-FFF2-40B4-BE49-F238E27FC236}">
                <a16:creationId xmlns:a16="http://schemas.microsoft.com/office/drawing/2014/main" id="{E9495F1C-77D7-4F9D-8C98-28E9614B75DD}"/>
              </a:ext>
            </a:extLst>
          </p:cNvPr>
          <p:cNvSpPr>
            <a:spLocks xmlns:a="http://schemas.openxmlformats.org/drawingml/2006/main" noGrp="1"/>
          </p:cNvSpPr>
          <p:nvPr/>
        </p:nvSpPr>
        <p:spPr>
          <a:xfrm xmlns:a="http://schemas.openxmlformats.org/drawingml/2006/main">
            <a:off x="7667625" y="3286125"/>
            <a:ext cx="3905250" cy="201930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7" name="">
            <a:extLst xmlns:a="http://schemas.openxmlformats.org/drawingml/2006/main">
              <a:ext uri="{FF2B5EF4-FFF2-40B4-BE49-F238E27FC236}">
                <a16:creationId xmlns:a16="http://schemas.microsoft.com/office/drawing/2014/main" id="{9B724FCB-2F0C-4273-AA1C-4AF8B32FC9A3}"/>
              </a:ext>
            </a:extLst>
          </p:cNvPr>
          <p:cNvSpPr>
            <a:spLocks xmlns:a="http://schemas.openxmlformats.org/drawingml/2006/main" noGrp="1"/>
          </p:cNvSpPr>
          <p:nvPr/>
        </p:nvSpPr>
        <p:spPr>
          <a:xfrm xmlns:a="http://schemas.openxmlformats.org/drawingml/2006/main">
            <a:off x="7924800" y="350520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848"/>
          </a:bodyPr>
          <a:lstStyle xmlns:a="http://schemas.openxmlformats.org/drawingml/2006/main"/>
          <a:p xmlns:a="http://schemas.openxmlformats.org/drawingml/2006/main">
            <a:pPr algn="l">
              <a:defRPr sz="1650" b="1">
                <a:solidFill>
                  <a:srgbClr val="8B1E2D"/>
                </a:solidFill>
                <a:latin typeface="Bitstream Charter"/>
                <a:ea typeface="Bitstream Charter"/>
                <a:cs typeface="Bitstream Charter"/>
              </a:defRPr>
            </a:pPr>
            <a:r>
              <a:rPr sz="1650" b="1">
                <a:solidFill>
                  <a:srgbClr val="8B1E2D"/>
                </a:solidFill>
                <a:latin typeface="Bitstream Charter"/>
                <a:ea typeface="Bitstream Charter"/>
                <a:cs typeface="Bitstream Charter"/>
              </a:rPr>
              <a:t>UKRAINE</a:t>
            </a:r>
          </a:p>
        </p:txBody>
      </p:sp>
      <p:sp>
        <p:nvSpPr>
          <p:cNvPr id="18" name="">
            <a:extLst xmlns:a="http://schemas.openxmlformats.org/drawingml/2006/main">
              <a:ext uri="{FF2B5EF4-FFF2-40B4-BE49-F238E27FC236}">
                <a16:creationId xmlns:a16="http://schemas.microsoft.com/office/drawing/2014/main" id="{7FECAFE3-8450-4E9D-A17B-65CF322B43A0}"/>
              </a:ext>
            </a:extLst>
          </p:cNvPr>
          <p:cNvSpPr>
            <a:spLocks xmlns:a="http://schemas.openxmlformats.org/drawingml/2006/main" noGrp="1"/>
          </p:cNvSpPr>
          <p:nvPr/>
        </p:nvSpPr>
        <p:spPr>
          <a:xfrm xmlns:a="http://schemas.openxmlformats.org/drawingml/2006/main">
            <a:off x="7924800" y="391477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1795"/>
          </a:bodyPr>
          <a:lstStyle xmlns:a="http://schemas.openxmlformats.org/drawingml/2006/main"/>
          <a:p xmlns:a="http://schemas.openxmlformats.org/drawingml/2006/main">
            <a:pPr algn="l">
              <a:defRPr sz="1950" b="1">
                <a:solidFill>
                  <a:srgbClr val="1D2329"/>
                </a:solidFill>
                <a:latin typeface="Bitstream Charter"/>
                <a:ea typeface="Bitstream Charter"/>
                <a:cs typeface="Bitstream Charter"/>
              </a:defRPr>
            </a:pPr>
            <a:r>
              <a:rPr sz="1950" b="1">
                <a:solidFill>
                  <a:srgbClr val="1D2329"/>
                </a:solidFill>
                <a:latin typeface="Bitstream Charter"/>
                <a:ea typeface="Bitstream Charter"/>
                <a:cs typeface="Bitstream Charter"/>
              </a:rPr>
              <a:t>Weaker ideological score</a:t>
            </a:r>
          </a:p>
        </p:txBody>
      </p:sp>
      <p:sp>
        <p:nvSpPr>
          <p:cNvPr id="19" name="">
            <a:extLst xmlns:a="http://schemas.openxmlformats.org/drawingml/2006/main">
              <a:ext uri="{FF2B5EF4-FFF2-40B4-BE49-F238E27FC236}">
                <a16:creationId xmlns:a16="http://schemas.microsoft.com/office/drawing/2014/main" id="{E4B46F34-7C2D-4FD4-A28B-03CC9BE058B8}"/>
              </a:ext>
            </a:extLst>
          </p:cNvPr>
          <p:cNvSpPr>
            <a:spLocks xmlns:a="http://schemas.openxmlformats.org/drawingml/2006/main" noGrp="1"/>
          </p:cNvSpPr>
          <p:nvPr/>
        </p:nvSpPr>
        <p:spPr>
          <a:xfrm xmlns:a="http://schemas.openxmlformats.org/drawingml/2006/main">
            <a:off x="7924800" y="4352925"/>
            <a:ext cx="323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687078"/>
                </a:solidFill>
                <a:latin typeface="Bitstream Charter"/>
                <a:ea typeface="Bitstream Charter"/>
                <a:cs typeface="Bitstream Charter"/>
              </a:defRPr>
            </a:pPr>
            <a:r>
              <a:rPr sz="1350" b="0">
                <a:solidFill>
                  <a:srgbClr val="687078"/>
                </a:solidFill>
                <a:latin typeface="Bitstream Charter"/>
                <a:ea typeface="Bitstream Charter"/>
                <a:cs typeface="Bitstream Charter"/>
              </a:rPr>
              <a:t>The state historically imposes a less coherent and less compulsory script on academic institutions.</a:t>
            </a:r>
          </a:p>
        </p:txBody>
      </p:sp>
      <p:sp>
        <p:nvSpPr>
          <p:cNvPr id="20" name="">
            <a:extLst xmlns:a="http://schemas.openxmlformats.org/drawingml/2006/main">
              <a:ext uri="{FF2B5EF4-FFF2-40B4-BE49-F238E27FC236}">
                <a16:creationId xmlns:a16="http://schemas.microsoft.com/office/drawing/2014/main" id="{C8C5385E-E6C9-4194-AA93-CA8E63F02277}"/>
              </a:ext>
            </a:extLst>
          </p:cNvPr>
          <p:cNvSpPr>
            <a:spLocks xmlns:a="http://schemas.openxmlformats.org/drawingml/2006/main" noGrp="1"/>
          </p:cNvSpPr>
          <p:nvPr/>
        </p:nvSpPr>
        <p:spPr>
          <a:xfrm xmlns:a="http://schemas.openxmlformats.org/drawingml/2006/main">
            <a:off x="1047750" y="5791200"/>
            <a:ext cx="10096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667"/>
          </a:bodyPr>
          <a:lstStyle xmlns:a="http://schemas.openxmlformats.org/drawingml/2006/main"/>
          <a:p xmlns:a="http://schemas.openxmlformats.org/drawingml/2006/main">
            <a:pPr algn="ctr">
              <a:defRPr sz="1875" b="1">
                <a:solidFill>
                  <a:srgbClr val="8B1E2D"/>
                </a:solidFill>
                <a:latin typeface="Bitstream Charter"/>
                <a:ea typeface="Bitstream Charter"/>
                <a:cs typeface="Bitstream Charter"/>
              </a:defRPr>
            </a:pPr>
            <a:r>
              <a:rPr sz="1875" b="1">
                <a:solidFill>
                  <a:srgbClr val="8B1E2D"/>
                </a:solidFill>
                <a:latin typeface="Bitstream Charter"/>
                <a:ea typeface="Bitstream Charter"/>
                <a:cs typeface="Bitstream Charter"/>
              </a:rPr>
              <a:t>Similar academic structures can produce different political conduct under different states</a:t>
            </a:r>
          </a:p>
        </p:txBody>
      </p:sp>
      <p:sp>
        <p:nvSpPr>
          <p:cNvPr id="21" name="">
            <a:extLst xmlns:a="http://schemas.openxmlformats.org/drawingml/2006/main">
              <a:ext uri="{FF2B5EF4-FFF2-40B4-BE49-F238E27FC236}">
                <a16:creationId xmlns:a16="http://schemas.microsoft.com/office/drawing/2014/main" id="{EA38F680-433A-4BED-8D00-D95F8606C126}"/>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916203981"/>
      </p:ext>
    </p:extLst>
  </p:cSld>
</p:sld>
</file>

<file path=ppt/slides/slide8.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C57BAE4-EA89-4AF3-ACBB-F033296F5692}"/>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08</a:t>
            </a:r>
          </a:p>
        </p:txBody>
      </p:sp>
      <p:sp>
        <p:nvSpPr>
          <p:cNvPr id="2" name="">
            <a:extLst xmlns:a="http://schemas.openxmlformats.org/drawingml/2006/main">
              <a:ext uri="{FF2B5EF4-FFF2-40B4-BE49-F238E27FC236}">
                <a16:creationId xmlns:a16="http://schemas.microsoft.com/office/drawing/2014/main" id="{B5A12471-1443-4512-9B12-5D6640CA0B74}"/>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Nikolai Bagrov as a visible case</a:t>
            </a:r>
          </a:p>
        </p:txBody>
      </p:sp>
      <p:sp>
        <p:nvSpPr>
          <p:cNvPr id="3" name="">
            <a:extLst xmlns:a="http://schemas.openxmlformats.org/drawingml/2006/main">
              <a:ext uri="{FF2B5EF4-FFF2-40B4-BE49-F238E27FC236}">
                <a16:creationId xmlns:a16="http://schemas.microsoft.com/office/drawing/2014/main" id="{428C7946-6F3E-4D1F-ADCA-3B11E8878D98}"/>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CB55988-0F4F-4ACA-AB9D-B937E9855313}"/>
              </a:ext>
            </a:extLst>
          </p:cNvPr>
          <p:cNvSpPr>
            <a:spLocks xmlns:a="http://schemas.openxmlformats.org/drawingml/2006/main" noGrp="1"/>
          </p:cNvSpPr>
          <p:nvPr/>
        </p:nvSpPr>
        <p:spPr>
          <a:xfrm xmlns:a="http://schemas.openxmlformats.org/drawingml/2006/main">
            <a:off x="666750" y="1438275"/>
            <a:ext cx="3238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7500"/>
          </a:bodyPr>
          <a:lstStyle xmlns:a="http://schemas.openxmlformats.org/drawingml/2006/main"/>
          <a:p xmlns:a="http://schemas.openxmlformats.org/drawingml/2006/main">
            <a:pPr algn="l">
              <a:defRPr sz="1500" b="1">
                <a:solidFill>
                  <a:srgbClr val="273E4A"/>
                </a:solidFill>
                <a:latin typeface="Bitstream Charter"/>
                <a:ea typeface="Bitstream Charter"/>
                <a:cs typeface="Bitstream Charter"/>
              </a:defRPr>
            </a:pPr>
            <a:r>
              <a:rPr sz="1500" b="1">
                <a:solidFill>
                  <a:srgbClr val="273E4A"/>
                </a:solidFill>
                <a:latin typeface="Bitstream Charter"/>
                <a:ea typeface="Bitstream Charter"/>
                <a:cs typeface="Bitstream Charter"/>
              </a:rPr>
              <a:t>Late Soviet period</a:t>
            </a:r>
          </a:p>
        </p:txBody>
      </p:sp>
      <p:sp>
        <p:nvSpPr>
          <p:cNvPr id="5" name="">
            <a:extLst xmlns:a="http://schemas.openxmlformats.org/drawingml/2006/main">
              <a:ext uri="{FF2B5EF4-FFF2-40B4-BE49-F238E27FC236}">
                <a16:creationId xmlns:a16="http://schemas.microsoft.com/office/drawing/2014/main" id="{E9F8FE58-D836-4DE4-8020-0E4D035EEAA3}"/>
              </a:ext>
            </a:extLst>
          </p:cNvPr>
          <p:cNvSpPr>
            <a:spLocks xmlns:a="http://schemas.openxmlformats.org/drawingml/2006/main" noGrp="1"/>
          </p:cNvSpPr>
          <p:nvPr/>
        </p:nvSpPr>
        <p:spPr>
          <a:xfrm xmlns:a="http://schemas.openxmlformats.org/drawingml/2006/main">
            <a:off x="666750" y="1885950"/>
            <a:ext cx="3286125" cy="23812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6" name="">
            <a:extLst xmlns:a="http://schemas.openxmlformats.org/drawingml/2006/main">
              <a:ext uri="{FF2B5EF4-FFF2-40B4-BE49-F238E27FC236}">
                <a16:creationId xmlns:a16="http://schemas.microsoft.com/office/drawing/2014/main" id="{D023D36F-720D-4AE4-B7B8-D13466709E62}"/>
              </a:ext>
            </a:extLst>
          </p:cNvPr>
          <p:cNvSpPr>
            <a:spLocks xmlns:a="http://schemas.openxmlformats.org/drawingml/2006/main" noGrp="1"/>
          </p:cNvSpPr>
          <p:nvPr/>
        </p:nvSpPr>
        <p:spPr>
          <a:xfrm xmlns:a="http://schemas.openxmlformats.org/drawingml/2006/main">
            <a:off x="895350" y="2114550"/>
            <a:ext cx="2819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Senior party and state positions in Crimea</a:t>
            </a:r>
          </a:p>
        </p:txBody>
      </p:sp>
      <p:sp>
        <p:nvSpPr>
          <p:cNvPr id="7" name="">
            <a:extLst xmlns:a="http://schemas.openxmlformats.org/drawingml/2006/main">
              <a:ext uri="{FF2B5EF4-FFF2-40B4-BE49-F238E27FC236}">
                <a16:creationId xmlns:a16="http://schemas.microsoft.com/office/drawing/2014/main" id="{B0D9D88C-10A1-45CA-B97E-2408CEC677B7}"/>
              </a:ext>
            </a:extLst>
          </p:cNvPr>
          <p:cNvSpPr>
            <a:spLocks xmlns:a="http://schemas.openxmlformats.org/drawingml/2006/main" noGrp="1"/>
          </p:cNvSpPr>
          <p:nvPr/>
        </p:nvSpPr>
        <p:spPr>
          <a:xfrm xmlns:a="http://schemas.openxmlformats.org/drawingml/2006/main">
            <a:off x="4019550" y="2724150"/>
            <a:ext cx="333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167"/>
          </a:bodyPr>
          <a:lstStyle xmlns:a="http://schemas.openxmlformats.org/drawingml/2006/main"/>
          <a:p xmlns:a="http://schemas.openxmlformats.org/drawingml/2006/main">
            <a:pPr algn="ctr">
              <a:defRPr sz="3000" b="1">
                <a:solidFill>
                  <a:srgbClr val="8B1E2D"/>
                </a:solidFill>
                <a:latin typeface="Bitstream Charter"/>
                <a:ea typeface="Bitstream Charter"/>
                <a:cs typeface="Bitstream Charter"/>
              </a:defRPr>
            </a:pPr>
            <a:r>
              <a:rPr sz="3000" b="1">
                <a:solidFill>
                  <a:srgbClr val="8B1E2D"/>
                </a:solidFill>
                <a:latin typeface="Bitstream Charter"/>
                <a:ea typeface="Bitstream Charter"/>
                <a:cs typeface="Bitstream Charter"/>
              </a:rPr>
              <a:t>›</a:t>
            </a:r>
          </a:p>
        </p:txBody>
      </p:sp>
      <p:sp>
        <p:nvSpPr>
          <p:cNvPr id="8" name="">
            <a:extLst xmlns:a="http://schemas.openxmlformats.org/drawingml/2006/main">
              <a:ext uri="{FF2B5EF4-FFF2-40B4-BE49-F238E27FC236}">
                <a16:creationId xmlns:a16="http://schemas.microsoft.com/office/drawing/2014/main" id="{8BD9CB2C-0CB2-4085-9B55-20DFAF9A91C6}"/>
              </a:ext>
            </a:extLst>
          </p:cNvPr>
          <p:cNvSpPr>
            <a:spLocks xmlns:a="http://schemas.openxmlformats.org/drawingml/2006/main" noGrp="1"/>
          </p:cNvSpPr>
          <p:nvPr/>
        </p:nvSpPr>
        <p:spPr>
          <a:xfrm xmlns:a="http://schemas.openxmlformats.org/drawingml/2006/main">
            <a:off x="4476750" y="1438275"/>
            <a:ext cx="3238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7500"/>
          </a:bodyPr>
          <a:lstStyle xmlns:a="http://schemas.openxmlformats.org/drawingml/2006/main"/>
          <a:p xmlns:a="http://schemas.openxmlformats.org/drawingml/2006/main">
            <a:pPr algn="l">
              <a:defRPr sz="1500" b="1">
                <a:solidFill>
                  <a:srgbClr val="273E4A"/>
                </a:solidFill>
                <a:latin typeface="Bitstream Charter"/>
                <a:ea typeface="Bitstream Charter"/>
                <a:cs typeface="Bitstream Charter"/>
              </a:defRPr>
            </a:pPr>
            <a:r>
              <a:rPr sz="1500" b="1">
                <a:solidFill>
                  <a:srgbClr val="273E4A"/>
                </a:solidFill>
                <a:latin typeface="Bitstream Charter"/>
                <a:ea typeface="Bitstream Charter"/>
                <a:cs typeface="Bitstream Charter"/>
              </a:rPr>
              <a:t>Independent Ukraine</a:t>
            </a:r>
          </a:p>
        </p:txBody>
      </p:sp>
      <p:sp>
        <p:nvSpPr>
          <p:cNvPr id="9" name="">
            <a:extLst xmlns:a="http://schemas.openxmlformats.org/drawingml/2006/main">
              <a:ext uri="{FF2B5EF4-FFF2-40B4-BE49-F238E27FC236}">
                <a16:creationId xmlns:a16="http://schemas.microsoft.com/office/drawing/2014/main" id="{39CDF6D6-EE6F-4974-8229-7BC9AE5BB0B0}"/>
              </a:ext>
            </a:extLst>
          </p:cNvPr>
          <p:cNvSpPr>
            <a:spLocks xmlns:a="http://schemas.openxmlformats.org/drawingml/2006/main" noGrp="1"/>
          </p:cNvSpPr>
          <p:nvPr/>
        </p:nvSpPr>
        <p:spPr>
          <a:xfrm xmlns:a="http://schemas.openxmlformats.org/drawingml/2006/main">
            <a:off x="4476750" y="1885950"/>
            <a:ext cx="3286125" cy="23812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0" name="">
            <a:extLst xmlns:a="http://schemas.openxmlformats.org/drawingml/2006/main">
              <a:ext uri="{FF2B5EF4-FFF2-40B4-BE49-F238E27FC236}">
                <a16:creationId xmlns:a16="http://schemas.microsoft.com/office/drawing/2014/main" id="{2DBC5E87-9DC6-4DEE-90C0-EC699407B35A}"/>
              </a:ext>
            </a:extLst>
          </p:cNvPr>
          <p:cNvSpPr>
            <a:spLocks xmlns:a="http://schemas.openxmlformats.org/drawingml/2006/main" noGrp="1"/>
          </p:cNvSpPr>
          <p:nvPr/>
        </p:nvSpPr>
        <p:spPr>
          <a:xfrm xmlns:a="http://schemas.openxmlformats.org/drawingml/2006/main">
            <a:off x="4705350" y="2114550"/>
            <a:ext cx="2819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Rector of TNU 1999–2014</a:t>
            </a:r>
          </a:p>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Hero of Ukraine 2007</a:t>
            </a:r>
          </a:p>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Academician of NASU 2010</a:t>
            </a:r>
          </a:p>
        </p:txBody>
      </p:sp>
      <p:sp>
        <p:nvSpPr>
          <p:cNvPr id="11" name="">
            <a:extLst xmlns:a="http://schemas.openxmlformats.org/drawingml/2006/main">
              <a:ext uri="{FF2B5EF4-FFF2-40B4-BE49-F238E27FC236}">
                <a16:creationId xmlns:a16="http://schemas.microsoft.com/office/drawing/2014/main" id="{A034A374-1EEC-460C-AAC9-35A814ADE452}"/>
              </a:ext>
            </a:extLst>
          </p:cNvPr>
          <p:cNvSpPr>
            <a:spLocks xmlns:a="http://schemas.openxmlformats.org/drawingml/2006/main" noGrp="1"/>
          </p:cNvSpPr>
          <p:nvPr/>
        </p:nvSpPr>
        <p:spPr>
          <a:xfrm xmlns:a="http://schemas.openxmlformats.org/drawingml/2006/main">
            <a:off x="7829550" y="2724150"/>
            <a:ext cx="333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167"/>
          </a:bodyPr>
          <a:lstStyle xmlns:a="http://schemas.openxmlformats.org/drawingml/2006/main"/>
          <a:p xmlns:a="http://schemas.openxmlformats.org/drawingml/2006/main">
            <a:pPr algn="ctr">
              <a:defRPr sz="3000" b="1">
                <a:solidFill>
                  <a:srgbClr val="8B1E2D"/>
                </a:solidFill>
                <a:latin typeface="Bitstream Charter"/>
                <a:ea typeface="Bitstream Charter"/>
                <a:cs typeface="Bitstream Charter"/>
              </a:defRPr>
            </a:pPr>
            <a:r>
              <a:rPr sz="3000" b="1">
                <a:solidFill>
                  <a:srgbClr val="8B1E2D"/>
                </a:solidFill>
                <a:latin typeface="Bitstream Charter"/>
                <a:ea typeface="Bitstream Charter"/>
                <a:cs typeface="Bitstream Charter"/>
              </a:rPr>
              <a:t>›</a:t>
            </a:r>
          </a:p>
        </p:txBody>
      </p:sp>
      <p:sp>
        <p:nvSpPr>
          <p:cNvPr id="12" name="">
            <a:extLst xmlns:a="http://schemas.openxmlformats.org/drawingml/2006/main">
              <a:ext uri="{FF2B5EF4-FFF2-40B4-BE49-F238E27FC236}">
                <a16:creationId xmlns:a16="http://schemas.microsoft.com/office/drawing/2014/main" id="{FEA25A56-19FB-4629-A045-C5E453E13E19}"/>
              </a:ext>
            </a:extLst>
          </p:cNvPr>
          <p:cNvSpPr>
            <a:spLocks xmlns:a="http://schemas.openxmlformats.org/drawingml/2006/main" noGrp="1"/>
          </p:cNvSpPr>
          <p:nvPr/>
        </p:nvSpPr>
        <p:spPr>
          <a:xfrm xmlns:a="http://schemas.openxmlformats.org/drawingml/2006/main">
            <a:off x="8286750" y="1438275"/>
            <a:ext cx="3238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7500"/>
          </a:bodyPr>
          <a:lstStyle xmlns:a="http://schemas.openxmlformats.org/drawingml/2006/main"/>
          <a:p xmlns:a="http://schemas.openxmlformats.org/drawingml/2006/main">
            <a:pPr algn="l">
              <a:defRPr sz="1500" b="1">
                <a:solidFill>
                  <a:srgbClr val="8B1E2D"/>
                </a:solidFill>
                <a:latin typeface="Bitstream Charter"/>
                <a:ea typeface="Bitstream Charter"/>
                <a:cs typeface="Bitstream Charter"/>
              </a:defRPr>
            </a:pPr>
            <a:r>
              <a:rPr sz="1500" b="1">
                <a:solidFill>
                  <a:srgbClr val="8B1E2D"/>
                </a:solidFill>
                <a:latin typeface="Bitstream Charter"/>
                <a:ea typeface="Bitstream Charter"/>
                <a:cs typeface="Bitstream Charter"/>
              </a:rPr>
              <a:t>Russian system</a:t>
            </a:r>
          </a:p>
        </p:txBody>
      </p:sp>
      <p:sp>
        <p:nvSpPr>
          <p:cNvPr id="13" name="">
            <a:extLst xmlns:a="http://schemas.openxmlformats.org/drawingml/2006/main">
              <a:ext uri="{FF2B5EF4-FFF2-40B4-BE49-F238E27FC236}">
                <a16:creationId xmlns:a16="http://schemas.microsoft.com/office/drawing/2014/main" id="{C2711E8A-9014-4053-9466-4FD6B2858649}"/>
              </a:ext>
            </a:extLst>
          </p:cNvPr>
          <p:cNvSpPr>
            <a:spLocks xmlns:a="http://schemas.openxmlformats.org/drawingml/2006/main" noGrp="1"/>
          </p:cNvSpPr>
          <p:nvPr/>
        </p:nvSpPr>
        <p:spPr>
          <a:xfrm xmlns:a="http://schemas.openxmlformats.org/drawingml/2006/main">
            <a:off x="8286750" y="1885950"/>
            <a:ext cx="3286125" cy="2381250"/>
          </a:xfrm>
          <a:prstGeom xmlns:a="http://schemas.openxmlformats.org/drawingml/2006/main" prst="rect">
            <a:avLst/>
          </a:prstGeom>
          <a:solidFill xmlns:a="http://schemas.openxmlformats.org/drawingml/2006/main">
            <a:srgbClr val="E8DDD8"/>
          </a:solidFill>
          <a:ln xmlns:a="http://schemas.openxmlformats.org/drawingml/2006/main" w="9525">
            <a:solidFill>
              <a:srgbClr val="C9C4BC"/>
            </a:solidFill>
          </a:ln>
        </p:spPr>
      </p:sp>
      <p:sp>
        <p:nvSpPr>
          <p:cNvPr id="14" name="">
            <a:extLst xmlns:a="http://schemas.openxmlformats.org/drawingml/2006/main">
              <a:ext uri="{FF2B5EF4-FFF2-40B4-BE49-F238E27FC236}">
                <a16:creationId xmlns:a16="http://schemas.microsoft.com/office/drawing/2014/main" id="{AD803EAD-ACB7-4CB8-BA11-840A18963272}"/>
              </a:ext>
            </a:extLst>
          </p:cNvPr>
          <p:cNvSpPr>
            <a:spLocks xmlns:a="http://schemas.openxmlformats.org/drawingml/2006/main" noGrp="1"/>
          </p:cNvSpPr>
          <p:nvPr/>
        </p:nvSpPr>
        <p:spPr>
          <a:xfrm xmlns:a="http://schemas.openxmlformats.org/drawingml/2006/main">
            <a:off x="8515350" y="2114550"/>
            <a:ext cx="2819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President of Crimean Federal University from January 2015</a:t>
            </a:r>
          </a:p>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Public support for annexation by April 2015</a:t>
            </a:r>
          </a:p>
        </p:txBody>
      </p:sp>
      <p:sp>
        <p:nvSpPr>
          <p:cNvPr id="15" name="">
            <a:extLst xmlns:a="http://schemas.openxmlformats.org/drawingml/2006/main">
              <a:ext uri="{FF2B5EF4-FFF2-40B4-BE49-F238E27FC236}">
                <a16:creationId xmlns:a16="http://schemas.microsoft.com/office/drawing/2014/main" id="{C18E6396-A3DF-4FC2-8C86-631B2F70A6CB}"/>
              </a:ext>
            </a:extLst>
          </p:cNvPr>
          <p:cNvSpPr>
            <a:spLocks xmlns:a="http://schemas.openxmlformats.org/drawingml/2006/main" noGrp="1"/>
          </p:cNvSpPr>
          <p:nvPr/>
        </p:nvSpPr>
        <p:spPr>
          <a:xfrm xmlns:a="http://schemas.openxmlformats.org/drawingml/2006/main">
            <a:off x="666750" y="4695825"/>
            <a:ext cx="10858500" cy="83820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7A99D119-3C2F-4D38-A60C-3B51B7AA59E3}"/>
              </a:ext>
            </a:extLst>
          </p:cNvPr>
          <p:cNvSpPr>
            <a:spLocks xmlns:a="http://schemas.openxmlformats.org/drawingml/2006/main" noGrp="1"/>
          </p:cNvSpPr>
          <p:nvPr/>
        </p:nvSpPr>
        <p:spPr>
          <a:xfrm xmlns:a="http://schemas.openxmlformats.org/drawingml/2006/main">
            <a:off x="914400" y="484822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294"/>
          </a:bodyPr>
          <a:lstStyle xmlns:a="http://schemas.openxmlformats.org/drawingml/2006/main"/>
          <a:p xmlns:a="http://schemas.openxmlformats.org/drawingml/2006/main">
            <a:pPr algn="l">
              <a:defRPr sz="1275" b="1">
                <a:solidFill>
                  <a:srgbClr val="D8C8C2"/>
                </a:solidFill>
                <a:latin typeface="Bitstream Charter"/>
                <a:ea typeface="Bitstream Charter"/>
                <a:cs typeface="Bitstream Charter"/>
              </a:defRPr>
            </a:pPr>
            <a:r>
              <a:rPr sz="1275" b="1">
                <a:solidFill>
                  <a:srgbClr val="D8C8C2"/>
                </a:solidFill>
                <a:latin typeface="Bitstream Charter"/>
                <a:ea typeface="Bitstream Charter"/>
                <a:cs typeface="Bitstream Charter"/>
              </a:rPr>
              <a:t>Analytical value</a:t>
            </a:r>
          </a:p>
        </p:txBody>
      </p:sp>
      <p:sp>
        <p:nvSpPr>
          <p:cNvPr id="17" name="">
            <a:extLst xmlns:a="http://schemas.openxmlformats.org/drawingml/2006/main">
              <a:ext uri="{FF2B5EF4-FFF2-40B4-BE49-F238E27FC236}">
                <a16:creationId xmlns:a16="http://schemas.microsoft.com/office/drawing/2014/main" id="{7213C136-CA97-4359-928A-E590F57F54AC}"/>
              </a:ext>
            </a:extLst>
          </p:cNvPr>
          <p:cNvSpPr>
            <a:spLocks xmlns:a="http://schemas.openxmlformats.org/drawingml/2006/main" noGrp="1"/>
          </p:cNvSpPr>
          <p:nvPr/>
        </p:nvSpPr>
        <p:spPr>
          <a:xfrm xmlns:a="http://schemas.openxmlformats.org/drawingml/2006/main">
            <a:off x="914400" y="5153025"/>
            <a:ext cx="10144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1119"/>
          </a:bodyPr>
          <a:lstStyle xmlns:a="http://schemas.openxmlformats.org/drawingml/2006/main"/>
          <a:p xmlns:a="http://schemas.openxmlformats.org/drawingml/2006/main">
            <a:pPr algn="l">
              <a:defRPr sz="1800" b="1">
                <a:solidFill>
                  <a:srgbClr val="FFFFFF"/>
                </a:solidFill>
                <a:latin typeface="Bitstream Charter"/>
                <a:ea typeface="Bitstream Charter"/>
                <a:cs typeface="Bitstream Charter"/>
              </a:defRPr>
            </a:pPr>
            <a:r>
              <a:rPr sz="1800" b="1">
                <a:solidFill>
                  <a:srgbClr val="FFFFFF"/>
                </a:solidFill>
                <a:latin typeface="Bitstream Charter"/>
                <a:ea typeface="Bitstream Charter"/>
                <a:cs typeface="Bitstream Charter"/>
              </a:rPr>
              <a:t>The case makes continuity of the loyal academic role visible across incompatible sovereign and ideological systems.</a:t>
            </a:r>
          </a:p>
        </p:txBody>
      </p:sp>
      <p:sp>
        <p:nvSpPr>
          <p:cNvPr id="18" name="">
            <a:extLst xmlns:a="http://schemas.openxmlformats.org/drawingml/2006/main">
              <a:ext uri="{FF2B5EF4-FFF2-40B4-BE49-F238E27FC236}">
                <a16:creationId xmlns:a16="http://schemas.microsoft.com/office/drawing/2014/main" id="{89F15882-B4FF-48A1-86A9-CE301C844C1F}"/>
              </a:ext>
            </a:extLst>
          </p:cNvPr>
          <p:cNvSpPr>
            <a:spLocks xmlns:a="http://schemas.openxmlformats.org/drawingml/2006/main" noGrp="1"/>
          </p:cNvSpPr>
          <p:nvPr/>
        </p:nvSpPr>
        <p:spPr>
          <a:xfrm xmlns:a="http://schemas.openxmlformats.org/drawingml/2006/main">
            <a:off x="904875" y="5857875"/>
            <a:ext cx="10382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185"/>
          </a:bodyPr>
          <a:lstStyle xmlns:a="http://schemas.openxmlformats.org/drawingml/2006/main"/>
          <a:p xmlns:a="http://schemas.openxmlformats.org/drawingml/2006/main">
            <a:pPr algn="ctr">
              <a:defRPr sz="1350" b="0">
                <a:solidFill>
                  <a:srgbClr val="687078"/>
                </a:solidFill>
                <a:latin typeface="Bitstream Charter"/>
                <a:ea typeface="Bitstream Charter"/>
                <a:cs typeface="Bitstream Charter"/>
              </a:defRPr>
            </a:pPr>
            <a:r>
              <a:rPr sz="1350" b="0">
                <a:solidFill>
                  <a:srgbClr val="687078"/>
                </a:solidFill>
                <a:latin typeface="Bitstream Charter"/>
                <a:ea typeface="Bitstream Charter"/>
                <a:cs typeface="Bitstream Charter"/>
              </a:rPr>
              <a:t>The case does not establish motives or prove the scale of the pattern by itself</a:t>
            </a:r>
          </a:p>
        </p:txBody>
      </p:sp>
      <p:sp>
        <p:nvSpPr>
          <p:cNvPr id="19" name="">
            <a:extLst xmlns:a="http://schemas.openxmlformats.org/drawingml/2006/main">
              <a:ext uri="{FF2B5EF4-FFF2-40B4-BE49-F238E27FC236}">
                <a16:creationId xmlns:a16="http://schemas.microsoft.com/office/drawing/2014/main" id="{ECEE11E8-43CF-49C6-9C34-D76B683DE850}"/>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194723468"/>
      </p:ext>
    </p:extLst>
  </p:cSld>
</p:sld>
</file>

<file path=ppt/slides/slide9.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01AB9295-EE72-4C7E-A765-8E424847C1F6}"/>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09</a:t>
            </a:r>
          </a:p>
        </p:txBody>
      </p:sp>
      <p:sp>
        <p:nvSpPr>
          <p:cNvPr id="2" name="">
            <a:extLst xmlns:a="http://schemas.openxmlformats.org/drawingml/2006/main">
              <a:ext uri="{FF2B5EF4-FFF2-40B4-BE49-F238E27FC236}">
                <a16:creationId xmlns:a16="http://schemas.microsoft.com/office/drawing/2014/main" id="{3DB5A80B-FB45-434D-B74F-30D8FB76DDC2}"/>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The Russian Geographical Society after 2009</a:t>
            </a:r>
          </a:p>
        </p:txBody>
      </p:sp>
      <p:sp>
        <p:nvSpPr>
          <p:cNvPr id="3" name="">
            <a:extLst xmlns:a="http://schemas.openxmlformats.org/drawingml/2006/main">
              <a:ext uri="{FF2B5EF4-FFF2-40B4-BE49-F238E27FC236}">
                <a16:creationId xmlns:a16="http://schemas.microsoft.com/office/drawing/2014/main" id="{6C1DF8DA-5997-4429-905B-34D54FF01A9B}"/>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6DE0012-5289-48B5-8797-BACA642CF1D9}"/>
              </a:ext>
            </a:extLst>
          </p:cNvPr>
          <p:cNvSpPr>
            <a:spLocks xmlns:a="http://schemas.openxmlformats.org/drawingml/2006/main" noGrp="1"/>
          </p:cNvSpPr>
          <p:nvPr/>
        </p:nvSpPr>
        <p:spPr>
          <a:xfrm xmlns:a="http://schemas.openxmlformats.org/drawingml/2006/main">
            <a:off x="695325" y="1200150"/>
            <a:ext cx="1524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681"/>
          </a:bodyPr>
          <a:lstStyle xmlns:a="http://schemas.openxmlformats.org/drawingml/2006/main"/>
          <a:p xmlns:a="http://schemas.openxmlformats.org/drawingml/2006/main">
            <a:pPr algn="l">
              <a:defRPr sz="3525" b="1">
                <a:solidFill>
                  <a:srgbClr val="8B1E2D"/>
                </a:solidFill>
                <a:latin typeface="Bitstream Charter"/>
                <a:ea typeface="Bitstream Charter"/>
                <a:cs typeface="Bitstream Charter"/>
              </a:defRPr>
            </a:pPr>
            <a:r>
              <a:rPr sz="3525" b="1">
                <a:solidFill>
                  <a:srgbClr val="8B1E2D"/>
                </a:solidFill>
                <a:latin typeface="Bitstream Charter"/>
                <a:ea typeface="Bitstream Charter"/>
                <a:cs typeface="Bitstream Charter"/>
              </a:rPr>
              <a:t>2009</a:t>
            </a:r>
          </a:p>
        </p:txBody>
      </p:sp>
      <p:sp>
        <p:nvSpPr>
          <p:cNvPr id="5" name="">
            <a:extLst xmlns:a="http://schemas.openxmlformats.org/drawingml/2006/main">
              <a:ext uri="{FF2B5EF4-FFF2-40B4-BE49-F238E27FC236}">
                <a16:creationId xmlns:a16="http://schemas.microsoft.com/office/drawing/2014/main" id="{C22C0F4A-6151-4E37-8139-00475A452C49}"/>
              </a:ext>
            </a:extLst>
          </p:cNvPr>
          <p:cNvSpPr>
            <a:spLocks xmlns:a="http://schemas.openxmlformats.org/drawingml/2006/main" noGrp="1"/>
          </p:cNvSpPr>
          <p:nvPr/>
        </p:nvSpPr>
        <p:spPr>
          <a:xfrm xmlns:a="http://schemas.openxmlformats.org/drawingml/2006/main">
            <a:off x="2286000" y="126682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5977"/>
          </a:bodyPr>
          <a:lstStyle xmlns:a="http://schemas.openxmlformats.org/drawingml/2006/main"/>
          <a:p xmlns:a="http://schemas.openxmlformats.org/drawingml/2006/main">
            <a:pPr algn="l">
              <a:defRPr sz="2175" b="1">
                <a:solidFill>
                  <a:srgbClr val="1D2329"/>
                </a:solidFill>
                <a:latin typeface="Bitstream Charter"/>
                <a:ea typeface="Bitstream Charter"/>
                <a:cs typeface="Bitstream Charter"/>
              </a:defRPr>
            </a:pPr>
            <a:r>
              <a:rPr sz="2175" b="1">
                <a:solidFill>
                  <a:srgbClr val="1D2329"/>
                </a:solidFill>
                <a:latin typeface="Bitstream Charter"/>
                <a:ea typeface="Bitstream Charter"/>
                <a:cs typeface="Bitstream Charter"/>
              </a:rPr>
              <a:t>Institutional remobilization of Russian geography</a:t>
            </a:r>
          </a:p>
        </p:txBody>
      </p:sp>
      <p:sp>
        <p:nvSpPr>
          <p:cNvPr id="6" name="">
            <a:extLst xmlns:a="http://schemas.openxmlformats.org/drawingml/2006/main">
              <a:ext uri="{FF2B5EF4-FFF2-40B4-BE49-F238E27FC236}">
                <a16:creationId xmlns:a16="http://schemas.microsoft.com/office/drawing/2014/main" id="{5322011B-0F4C-4AD0-8028-AF60529E64EB}"/>
              </a:ext>
            </a:extLst>
          </p:cNvPr>
          <p:cNvSpPr>
            <a:spLocks xmlns:a="http://schemas.openxmlformats.org/drawingml/2006/main" noGrp="1"/>
          </p:cNvSpPr>
          <p:nvPr/>
        </p:nvSpPr>
        <p:spPr>
          <a:xfrm xmlns:a="http://schemas.openxmlformats.org/drawingml/2006/main">
            <a:off x="666750" y="2095500"/>
            <a:ext cx="108585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C668F6F-CBC7-41F0-9DA6-6B2D87DBA061}"/>
              </a:ext>
            </a:extLst>
          </p:cNvPr>
          <p:cNvSpPr>
            <a:spLocks xmlns:a="http://schemas.openxmlformats.org/drawingml/2006/main" noGrp="1"/>
          </p:cNvSpPr>
          <p:nvPr/>
        </p:nvSpPr>
        <p:spPr>
          <a:xfrm xmlns:a="http://schemas.openxmlformats.org/drawingml/2006/main">
            <a:off x="666750" y="2400300"/>
            <a:ext cx="5095875" cy="1123950"/>
          </a:xfrm>
          <a:prstGeom xmlns:a="http://schemas.openxmlformats.org/drawingml/2006/main" prst="rect">
            <a:avLst/>
          </a:prstGeom>
          <a:solidFill xmlns:a="http://schemas.openxmlformats.org/drawingml/2006/main">
            <a:srgbClr val="273E4A"/>
          </a:solidFill>
          <a:ln xmlns:a="http://schemas.openxmlformats.org/drawingml/2006/main" w="9525">
            <a:solidFill>
              <a:srgbClr val="C9C4BC"/>
            </a:solidFill>
          </a:ln>
        </p:spPr>
      </p:sp>
      <p:sp>
        <p:nvSpPr>
          <p:cNvPr id="8" name="">
            <a:extLst xmlns:a="http://schemas.openxmlformats.org/drawingml/2006/main">
              <a:ext uri="{FF2B5EF4-FFF2-40B4-BE49-F238E27FC236}">
                <a16:creationId xmlns:a16="http://schemas.microsoft.com/office/drawing/2014/main" id="{EFEAADC7-1529-46FE-AB6E-E8B912AF36EB}"/>
              </a:ext>
            </a:extLst>
          </p:cNvPr>
          <p:cNvSpPr>
            <a:spLocks xmlns:a="http://schemas.openxmlformats.org/drawingml/2006/main" noGrp="1"/>
          </p:cNvSpPr>
          <p:nvPr/>
        </p:nvSpPr>
        <p:spPr>
          <a:xfrm xmlns:a="http://schemas.openxmlformats.org/drawingml/2006/main">
            <a:off x="876300" y="2562225"/>
            <a:ext cx="466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3016"/>
          </a:bodyPr>
          <a:lstStyle xmlns:a="http://schemas.openxmlformats.org/drawingml/2006/main"/>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Vladimir Putin</a:t>
            </a:r>
          </a:p>
        </p:txBody>
      </p:sp>
      <p:sp>
        <p:nvSpPr>
          <p:cNvPr id="9" name="">
            <a:extLst xmlns:a="http://schemas.openxmlformats.org/drawingml/2006/main">
              <a:ext uri="{FF2B5EF4-FFF2-40B4-BE49-F238E27FC236}">
                <a16:creationId xmlns:a16="http://schemas.microsoft.com/office/drawing/2014/main" id="{10EFEED7-95B0-4130-8097-3E8FBF2438BA}"/>
              </a:ext>
            </a:extLst>
          </p:cNvPr>
          <p:cNvSpPr>
            <a:spLocks xmlns:a="http://schemas.openxmlformats.org/drawingml/2006/main" noGrp="1"/>
          </p:cNvSpPr>
          <p:nvPr/>
        </p:nvSpPr>
        <p:spPr>
          <a:xfrm xmlns:a="http://schemas.openxmlformats.org/drawingml/2006/main">
            <a:off x="876300" y="2886075"/>
            <a:ext cx="4667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FFFFFF"/>
                </a:solidFill>
                <a:latin typeface="Bitstream Charter"/>
                <a:ea typeface="Bitstream Charter"/>
                <a:cs typeface="Bitstream Charter"/>
              </a:defRPr>
            </a:pPr>
            <a:r>
              <a:rPr sz="1275" b="0">
                <a:solidFill>
                  <a:srgbClr val="FFFFFF"/>
                </a:solidFill>
                <a:latin typeface="Bitstream Charter"/>
                <a:ea typeface="Bitstream Charter"/>
                <a:cs typeface="Bitstream Charter"/>
              </a:rPr>
              <a:t>Chair of the newly created Board of Trustees</a:t>
            </a:r>
          </a:p>
          <a:p xmlns:a="http://schemas.openxmlformats.org/drawingml/2006/main">
            <a:pPr algn="l">
              <a:defRPr sz="1275" b="0">
                <a:solidFill>
                  <a:srgbClr val="FFFFFF"/>
                </a:solidFill>
                <a:latin typeface="Bitstream Charter"/>
                <a:ea typeface="Bitstream Charter"/>
                <a:cs typeface="Bitstream Charter"/>
              </a:defRPr>
            </a:pPr>
            <a:r>
              <a:rPr sz="1275" b="0">
                <a:solidFill>
                  <a:srgbClr val="FFFFFF"/>
                </a:solidFill>
                <a:latin typeface="Bitstream Charter"/>
                <a:ea typeface="Bitstream Charter"/>
                <a:cs typeface="Bitstream Charter"/>
              </a:rPr>
              <a:t>Prime Minister in 2009</a:t>
            </a:r>
          </a:p>
        </p:txBody>
      </p:sp>
      <p:sp>
        <p:nvSpPr>
          <p:cNvPr id="10" name="">
            <a:extLst xmlns:a="http://schemas.openxmlformats.org/drawingml/2006/main">
              <a:ext uri="{FF2B5EF4-FFF2-40B4-BE49-F238E27FC236}">
                <a16:creationId xmlns:a16="http://schemas.microsoft.com/office/drawing/2014/main" id="{D91CFD82-B039-4FBE-8773-93218D1C4715}"/>
              </a:ext>
            </a:extLst>
          </p:cNvPr>
          <p:cNvSpPr>
            <a:spLocks xmlns:a="http://schemas.openxmlformats.org/drawingml/2006/main" noGrp="1"/>
          </p:cNvSpPr>
          <p:nvPr/>
        </p:nvSpPr>
        <p:spPr>
          <a:xfrm xmlns:a="http://schemas.openxmlformats.org/drawingml/2006/main">
            <a:off x="6143625" y="2400300"/>
            <a:ext cx="5095875" cy="1123950"/>
          </a:xfrm>
          <a:prstGeom xmlns:a="http://schemas.openxmlformats.org/drawingml/2006/main" prst="rect">
            <a:avLst/>
          </a:prstGeom>
          <a:solidFill xmlns:a="http://schemas.openxmlformats.org/drawingml/2006/main">
            <a:srgbClr val="273E4A"/>
          </a:solidFill>
          <a:ln xmlns:a="http://schemas.openxmlformats.org/drawingml/2006/main" w="9525">
            <a:solidFill>
              <a:srgbClr val="C9C4BC"/>
            </a:solidFill>
          </a:ln>
        </p:spPr>
      </p:sp>
      <p:sp>
        <p:nvSpPr>
          <p:cNvPr id="11" name="">
            <a:extLst xmlns:a="http://schemas.openxmlformats.org/drawingml/2006/main">
              <a:ext uri="{FF2B5EF4-FFF2-40B4-BE49-F238E27FC236}">
                <a16:creationId xmlns:a16="http://schemas.microsoft.com/office/drawing/2014/main" id="{70D430E9-645B-467D-ADF9-5505E5C0D939}"/>
              </a:ext>
            </a:extLst>
          </p:cNvPr>
          <p:cNvSpPr>
            <a:spLocks xmlns:a="http://schemas.openxmlformats.org/drawingml/2006/main" noGrp="1"/>
          </p:cNvSpPr>
          <p:nvPr/>
        </p:nvSpPr>
        <p:spPr>
          <a:xfrm xmlns:a="http://schemas.openxmlformats.org/drawingml/2006/main">
            <a:off x="6353175" y="2562225"/>
            <a:ext cx="466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3016"/>
          </a:bodyPr>
          <a:lstStyle xmlns:a="http://schemas.openxmlformats.org/drawingml/2006/main"/>
          <a:p xmlns:a="http://schemas.openxmlformats.org/drawingml/2006/main">
            <a:pPr algn="l">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Sergei Shoigu</a:t>
            </a:r>
          </a:p>
        </p:txBody>
      </p:sp>
      <p:sp>
        <p:nvSpPr>
          <p:cNvPr id="12" name="">
            <a:extLst xmlns:a="http://schemas.openxmlformats.org/drawingml/2006/main">
              <a:ext uri="{FF2B5EF4-FFF2-40B4-BE49-F238E27FC236}">
                <a16:creationId xmlns:a16="http://schemas.microsoft.com/office/drawing/2014/main" id="{E5A261BD-6E27-48F7-A638-E9716DD421A6}"/>
              </a:ext>
            </a:extLst>
          </p:cNvPr>
          <p:cNvSpPr>
            <a:spLocks xmlns:a="http://schemas.openxmlformats.org/drawingml/2006/main" noGrp="1"/>
          </p:cNvSpPr>
          <p:nvPr/>
        </p:nvSpPr>
        <p:spPr>
          <a:xfrm xmlns:a="http://schemas.openxmlformats.org/drawingml/2006/main">
            <a:off x="6353175" y="2886075"/>
            <a:ext cx="4667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FFFFFF"/>
                </a:solidFill>
                <a:latin typeface="Bitstream Charter"/>
                <a:ea typeface="Bitstream Charter"/>
                <a:cs typeface="Bitstream Charter"/>
              </a:defRPr>
            </a:pPr>
            <a:r>
              <a:rPr sz="1275" b="0">
                <a:solidFill>
                  <a:srgbClr val="FFFFFF"/>
                </a:solidFill>
                <a:latin typeface="Bitstream Charter"/>
                <a:ea typeface="Bitstream Charter"/>
                <a:cs typeface="Bitstream Charter"/>
              </a:rPr>
              <a:t>President of the Society from November 2009</a:t>
            </a:r>
          </a:p>
          <a:p xmlns:a="http://schemas.openxmlformats.org/drawingml/2006/main">
            <a:pPr algn="l">
              <a:defRPr sz="1275" b="0">
                <a:solidFill>
                  <a:srgbClr val="FFFFFF"/>
                </a:solidFill>
                <a:latin typeface="Bitstream Charter"/>
                <a:ea typeface="Bitstream Charter"/>
                <a:cs typeface="Bitstream Charter"/>
              </a:defRPr>
            </a:pPr>
            <a:r>
              <a:rPr sz="1275" b="0">
                <a:solidFill>
                  <a:srgbClr val="FFFFFF"/>
                </a:solidFill>
                <a:latin typeface="Bitstream Charter"/>
                <a:ea typeface="Bitstream Charter"/>
                <a:cs typeface="Bitstream Charter"/>
              </a:rPr>
              <a:t>Minister of Emergency Situations at the time</a:t>
            </a:r>
          </a:p>
        </p:txBody>
      </p:sp>
      <p:sp>
        <p:nvSpPr>
          <p:cNvPr id="13" name="">
            <a:extLst xmlns:a="http://schemas.openxmlformats.org/drawingml/2006/main">
              <a:ext uri="{FF2B5EF4-FFF2-40B4-BE49-F238E27FC236}">
                <a16:creationId xmlns:a16="http://schemas.microsoft.com/office/drawing/2014/main" id="{48CA3505-0EF5-461B-AF16-0681571AA2BD}"/>
              </a:ext>
            </a:extLst>
          </p:cNvPr>
          <p:cNvSpPr>
            <a:spLocks xmlns:a="http://schemas.openxmlformats.org/drawingml/2006/main" noGrp="1"/>
          </p:cNvSpPr>
          <p:nvPr/>
        </p:nvSpPr>
        <p:spPr>
          <a:xfrm xmlns:a="http://schemas.openxmlformats.org/drawingml/2006/main">
            <a:off x="666750" y="3829050"/>
            <a:ext cx="5095875" cy="11239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4" name="">
            <a:extLst xmlns:a="http://schemas.openxmlformats.org/drawingml/2006/main">
              <a:ext uri="{FF2B5EF4-FFF2-40B4-BE49-F238E27FC236}">
                <a16:creationId xmlns:a16="http://schemas.microsoft.com/office/drawing/2014/main" id="{727D1607-E7C5-4F4E-B3BF-6774B896684A}"/>
              </a:ext>
            </a:extLst>
          </p:cNvPr>
          <p:cNvSpPr>
            <a:spLocks xmlns:a="http://schemas.openxmlformats.org/drawingml/2006/main" noGrp="1"/>
          </p:cNvSpPr>
          <p:nvPr/>
        </p:nvSpPr>
        <p:spPr>
          <a:xfrm xmlns:a="http://schemas.openxmlformats.org/drawingml/2006/main">
            <a:off x="876300" y="3990975"/>
            <a:ext cx="466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3016"/>
          </a:bodyPr>
          <a:lstStyle xmlns:a="http://schemas.openxmlformats.org/drawingml/2006/main"/>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Academic geography</a:t>
            </a:r>
          </a:p>
        </p:txBody>
      </p:sp>
      <p:sp>
        <p:nvSpPr>
          <p:cNvPr id="15" name="">
            <a:extLst xmlns:a="http://schemas.openxmlformats.org/drawingml/2006/main">
              <a:ext uri="{FF2B5EF4-FFF2-40B4-BE49-F238E27FC236}">
                <a16:creationId xmlns:a16="http://schemas.microsoft.com/office/drawing/2014/main" id="{3D35A15A-8BD5-48AB-B5A5-C103C9AA84B3}"/>
              </a:ext>
            </a:extLst>
          </p:cNvPr>
          <p:cNvSpPr>
            <a:spLocks xmlns:a="http://schemas.openxmlformats.org/drawingml/2006/main" noGrp="1"/>
          </p:cNvSpPr>
          <p:nvPr/>
        </p:nvSpPr>
        <p:spPr>
          <a:xfrm xmlns:a="http://schemas.openxmlformats.org/drawingml/2006/main">
            <a:off x="876300" y="4314825"/>
            <a:ext cx="4667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687078"/>
                </a:solidFill>
                <a:latin typeface="Bitstream Charter"/>
                <a:ea typeface="Bitstream Charter"/>
                <a:cs typeface="Bitstream Charter"/>
              </a:defRPr>
            </a:pPr>
            <a:r>
              <a:rPr sz="1275" b="0">
                <a:solidFill>
                  <a:srgbClr val="687078"/>
                </a:solidFill>
                <a:latin typeface="Bitstream Charter"/>
                <a:ea typeface="Bitstream Charter"/>
                <a:cs typeface="Bitstream Charter"/>
              </a:rPr>
              <a:t>Scientific Council connects the Society to RAN and leading university geographers</a:t>
            </a:r>
          </a:p>
        </p:txBody>
      </p:sp>
      <p:sp>
        <p:nvSpPr>
          <p:cNvPr id="16" name="">
            <a:extLst xmlns:a="http://schemas.openxmlformats.org/drawingml/2006/main">
              <a:ext uri="{FF2B5EF4-FFF2-40B4-BE49-F238E27FC236}">
                <a16:creationId xmlns:a16="http://schemas.microsoft.com/office/drawing/2014/main" id="{225EFA33-6209-4F28-AF65-3175579A196C}"/>
              </a:ext>
            </a:extLst>
          </p:cNvPr>
          <p:cNvSpPr>
            <a:spLocks xmlns:a="http://schemas.openxmlformats.org/drawingml/2006/main" noGrp="1"/>
          </p:cNvSpPr>
          <p:nvPr/>
        </p:nvSpPr>
        <p:spPr>
          <a:xfrm xmlns:a="http://schemas.openxmlformats.org/drawingml/2006/main">
            <a:off x="6143625" y="3829050"/>
            <a:ext cx="5095875" cy="1123950"/>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7" name="">
            <a:extLst xmlns:a="http://schemas.openxmlformats.org/drawingml/2006/main">
              <a:ext uri="{FF2B5EF4-FFF2-40B4-BE49-F238E27FC236}">
                <a16:creationId xmlns:a16="http://schemas.microsoft.com/office/drawing/2014/main" id="{F54E8A4C-AAF3-4392-92EA-796BEB7C7EB1}"/>
              </a:ext>
            </a:extLst>
          </p:cNvPr>
          <p:cNvSpPr>
            <a:spLocks xmlns:a="http://schemas.openxmlformats.org/drawingml/2006/main" noGrp="1"/>
          </p:cNvSpPr>
          <p:nvPr/>
        </p:nvSpPr>
        <p:spPr>
          <a:xfrm xmlns:a="http://schemas.openxmlformats.org/drawingml/2006/main">
            <a:off x="6353175" y="3990975"/>
            <a:ext cx="466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3016"/>
          </a:bodyPr>
          <a:lstStyle xmlns:a="http://schemas.openxmlformats.org/drawingml/2006/main"/>
          <a:p xmlns:a="http://schemas.openxmlformats.org/drawingml/2006/main">
            <a:pPr algn="l">
              <a:defRPr sz="1575" b="1">
                <a:solidFill>
                  <a:srgbClr val="1D2329"/>
                </a:solidFill>
                <a:latin typeface="Bitstream Charter"/>
                <a:ea typeface="Bitstream Charter"/>
                <a:cs typeface="Bitstream Charter"/>
              </a:defRPr>
            </a:pPr>
            <a:r>
              <a:rPr sz="1575" b="1">
                <a:solidFill>
                  <a:srgbClr val="1D2329"/>
                </a:solidFill>
                <a:latin typeface="Bitstream Charter"/>
                <a:ea typeface="Bitstream Charter"/>
                <a:cs typeface="Bitstream Charter"/>
              </a:rPr>
              <a:t>State and corporate power</a:t>
            </a:r>
          </a:p>
        </p:txBody>
      </p:sp>
      <p:sp>
        <p:nvSpPr>
          <p:cNvPr id="18" name="">
            <a:extLst xmlns:a="http://schemas.openxmlformats.org/drawingml/2006/main">
              <a:ext uri="{FF2B5EF4-FFF2-40B4-BE49-F238E27FC236}">
                <a16:creationId xmlns:a16="http://schemas.microsoft.com/office/drawing/2014/main" id="{97F69682-D9DD-4D9F-954D-FBCAACE4F507}"/>
              </a:ext>
            </a:extLst>
          </p:cNvPr>
          <p:cNvSpPr>
            <a:spLocks xmlns:a="http://schemas.openxmlformats.org/drawingml/2006/main" noGrp="1"/>
          </p:cNvSpPr>
          <p:nvPr/>
        </p:nvSpPr>
        <p:spPr>
          <a:xfrm xmlns:a="http://schemas.openxmlformats.org/drawingml/2006/main">
            <a:off x="6353175" y="4314825"/>
            <a:ext cx="4667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687078"/>
                </a:solidFill>
                <a:latin typeface="Bitstream Charter"/>
                <a:ea typeface="Bitstream Charter"/>
                <a:cs typeface="Bitstream Charter"/>
              </a:defRPr>
            </a:pPr>
            <a:r>
              <a:rPr sz="1275" b="0">
                <a:solidFill>
                  <a:srgbClr val="687078"/>
                </a:solidFill>
                <a:latin typeface="Bitstream Charter"/>
                <a:ea typeface="Bitstream Charter"/>
                <a:cs typeface="Bitstream Charter"/>
              </a:rPr>
              <a:t>Presidential administration, ministries, banks, energy and infrastructure companies</a:t>
            </a:r>
          </a:p>
        </p:txBody>
      </p:sp>
      <p:sp>
        <p:nvSpPr>
          <p:cNvPr id="19" name="">
            <a:extLst xmlns:a="http://schemas.openxmlformats.org/drawingml/2006/main">
              <a:ext uri="{FF2B5EF4-FFF2-40B4-BE49-F238E27FC236}">
                <a16:creationId xmlns:a16="http://schemas.microsoft.com/office/drawing/2014/main" id="{25C44BCB-418A-41B5-814A-797B3C1F690D}"/>
              </a:ext>
            </a:extLst>
          </p:cNvPr>
          <p:cNvSpPr>
            <a:spLocks xmlns:a="http://schemas.openxmlformats.org/drawingml/2006/main" noGrp="1"/>
          </p:cNvSpPr>
          <p:nvPr/>
        </p:nvSpPr>
        <p:spPr>
          <a:xfrm xmlns:a="http://schemas.openxmlformats.org/drawingml/2006/main">
            <a:off x="838200" y="545782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1026"/>
          </a:bodyPr>
          <a:lstStyle xmlns:a="http://schemas.openxmlformats.org/drawingml/2006/main"/>
          <a:p xmlns:a="http://schemas.openxmlformats.org/drawingml/2006/main">
            <a:pPr algn="ctr">
              <a:defRPr sz="1950" b="1">
                <a:solidFill>
                  <a:srgbClr val="8B1E2D"/>
                </a:solidFill>
                <a:latin typeface="Bitstream Charter"/>
                <a:ea typeface="Bitstream Charter"/>
                <a:cs typeface="Bitstream Charter"/>
              </a:defRPr>
            </a:pPr>
            <a:r>
              <a:rPr sz="1950" b="1">
                <a:solidFill>
                  <a:srgbClr val="8B1E2D"/>
                </a:solidFill>
                <a:latin typeface="Bitstream Charter"/>
                <a:ea typeface="Bitstream Charter"/>
                <a:cs typeface="Bitstream Charter"/>
              </a:rPr>
              <a:t>The structure demonstrates integration into the highest levels of power</a:t>
            </a:r>
          </a:p>
        </p:txBody>
      </p:sp>
      <p:sp>
        <p:nvSpPr>
          <p:cNvPr id="20" name="">
            <a:extLst xmlns:a="http://schemas.openxmlformats.org/drawingml/2006/main">
              <a:ext uri="{FF2B5EF4-FFF2-40B4-BE49-F238E27FC236}">
                <a16:creationId xmlns:a16="http://schemas.microsoft.com/office/drawing/2014/main" id="{3A4DDC9A-103B-42E6-A6FE-13FD2D065C25}"/>
              </a:ext>
            </a:extLst>
          </p:cNvPr>
          <p:cNvSpPr>
            <a:spLocks xmlns:a="http://schemas.openxmlformats.org/drawingml/2006/main" noGrp="1"/>
          </p:cNvSpPr>
          <p:nvPr/>
        </p:nvSpPr>
        <p:spPr>
          <a:xfrm xmlns:a="http://schemas.openxmlformats.org/drawingml/2006/main">
            <a:off x="838200" y="58578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5185"/>
          </a:bodyPr>
          <a:lstStyle xmlns:a="http://schemas.openxmlformats.org/drawingml/2006/main"/>
          <a:p xmlns:a="http://schemas.openxmlformats.org/drawingml/2006/main">
            <a:pPr algn="ctr">
              <a:defRPr sz="1350" b="0">
                <a:solidFill>
                  <a:srgbClr val="687078"/>
                </a:solidFill>
                <a:latin typeface="Bitstream Charter"/>
                <a:ea typeface="Bitstream Charter"/>
                <a:cs typeface="Bitstream Charter"/>
              </a:defRPr>
            </a:pPr>
            <a:r>
              <a:rPr sz="1350" b="0">
                <a:solidFill>
                  <a:srgbClr val="687078"/>
                </a:solidFill>
                <a:latin typeface="Bitstream Charter"/>
                <a:ea typeface="Bitstream Charter"/>
                <a:cs typeface="Bitstream Charter"/>
              </a:rPr>
              <a:t>It does not by itself prove preparation of a specific military operation</a:t>
            </a:r>
          </a:p>
        </p:txBody>
      </p:sp>
      <p:sp>
        <p:nvSpPr>
          <p:cNvPr id="21" name="">
            <a:extLst xmlns:a="http://schemas.openxmlformats.org/drawingml/2006/main">
              <a:ext uri="{FF2B5EF4-FFF2-40B4-BE49-F238E27FC236}">
                <a16:creationId xmlns:a16="http://schemas.microsoft.com/office/drawing/2014/main" id="{1381F0B9-D3A5-4290-B7C0-726439E328EE}"/>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687168041"/>
      </p:ext>
    </p:extLst>
  </p:cSld>
</p:sld>
</file>

<file path=ppt/slides/slide10.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A4BA07D-884D-47D5-B587-A59B1D678670}"/>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10</a:t>
            </a:r>
          </a:p>
        </p:txBody>
      </p:sp>
      <p:sp>
        <p:nvSpPr>
          <p:cNvPr id="2" name="">
            <a:extLst xmlns:a="http://schemas.openxmlformats.org/drawingml/2006/main">
              <a:ext uri="{FF2B5EF4-FFF2-40B4-BE49-F238E27FC236}">
                <a16:creationId xmlns:a16="http://schemas.microsoft.com/office/drawing/2014/main" id="{74806709-CCDD-4403-912C-462D5EEB5228}"/>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Geographical expertise and territorial expansion</a:t>
            </a:r>
          </a:p>
        </p:txBody>
      </p:sp>
      <p:sp>
        <p:nvSpPr>
          <p:cNvPr id="3" name="">
            <a:extLst xmlns:a="http://schemas.openxmlformats.org/drawingml/2006/main">
              <a:ext uri="{FF2B5EF4-FFF2-40B4-BE49-F238E27FC236}">
                <a16:creationId xmlns:a16="http://schemas.microsoft.com/office/drawing/2014/main" id="{830928E9-62BD-4BF6-9F67-37CCD161565D}"/>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4498A4D-6735-424A-9BAF-9B03DD4495AE}"/>
              </a:ext>
            </a:extLst>
          </p:cNvPr>
          <p:cNvSpPr>
            <a:spLocks xmlns:a="http://schemas.openxmlformats.org/drawingml/2006/main" noGrp="1"/>
          </p:cNvSpPr>
          <p:nvPr/>
        </p:nvSpPr>
        <p:spPr>
          <a:xfrm xmlns:a="http://schemas.openxmlformats.org/drawingml/2006/main">
            <a:off x="695325" y="14382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524"/>
          </a:bodyPr>
          <a:lstStyle xmlns:a="http://schemas.openxmlformats.org/drawingml/2006/main"/>
          <a:p xmlns:a="http://schemas.openxmlformats.org/drawingml/2006/main">
            <a:pPr algn="ctr">
              <a:defRPr sz="2100" b="1">
                <a:solidFill>
                  <a:srgbClr val="8B1E2D"/>
                </a:solidFill>
                <a:latin typeface="Bitstream Charter"/>
                <a:ea typeface="Bitstream Charter"/>
                <a:cs typeface="Bitstream Charter"/>
              </a:defRPr>
            </a:pPr>
            <a:r>
              <a:rPr sz="2100" b="1">
                <a:solidFill>
                  <a:srgbClr val="8B1E2D"/>
                </a:solidFill>
                <a:latin typeface="Bitstream Charter"/>
                <a:ea typeface="Bitstream Charter"/>
                <a:cs typeface="Bitstream Charter"/>
              </a:rPr>
              <a:t>1</a:t>
            </a:r>
          </a:p>
        </p:txBody>
      </p:sp>
      <p:sp>
        <p:nvSpPr>
          <p:cNvPr id="5" name="">
            <a:extLst xmlns:a="http://schemas.openxmlformats.org/drawingml/2006/main">
              <a:ext uri="{FF2B5EF4-FFF2-40B4-BE49-F238E27FC236}">
                <a16:creationId xmlns:a16="http://schemas.microsoft.com/office/drawing/2014/main" id="{DC8E38F1-5402-475D-81D6-2483DA6CDE88}"/>
              </a:ext>
            </a:extLst>
          </p:cNvPr>
          <p:cNvSpPr>
            <a:spLocks xmlns:a="http://schemas.openxmlformats.org/drawingml/2006/main" noGrp="1"/>
          </p:cNvSpPr>
          <p:nvPr/>
        </p:nvSpPr>
        <p:spPr>
          <a:xfrm xmlns:a="http://schemas.openxmlformats.org/drawingml/2006/main">
            <a:off x="1257300" y="1400175"/>
            <a:ext cx="10001250" cy="1076325"/>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6" name="">
            <a:extLst xmlns:a="http://schemas.openxmlformats.org/drawingml/2006/main">
              <a:ext uri="{FF2B5EF4-FFF2-40B4-BE49-F238E27FC236}">
                <a16:creationId xmlns:a16="http://schemas.microsoft.com/office/drawing/2014/main" id="{AE251671-B666-4038-B936-458DBE647163}"/>
              </a:ext>
            </a:extLst>
          </p:cNvPr>
          <p:cNvSpPr>
            <a:spLocks xmlns:a="http://schemas.openxmlformats.org/drawingml/2006/main" noGrp="1"/>
          </p:cNvSpPr>
          <p:nvPr/>
        </p:nvSpPr>
        <p:spPr>
          <a:xfrm xmlns:a="http://schemas.openxmlformats.org/drawingml/2006/main">
            <a:off x="1504950" y="1543050"/>
            <a:ext cx="2667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833"/>
          </a:bodyPr>
          <a:lstStyle xmlns:a="http://schemas.openxmlformats.org/drawingml/2006/main"/>
          <a:p xmlns:a="http://schemas.openxmlformats.org/drawingml/2006/main">
            <a:pPr algn="l">
              <a:defRPr sz="1500" b="1">
                <a:solidFill>
                  <a:srgbClr val="273E4A"/>
                </a:solidFill>
                <a:latin typeface="Bitstream Charter"/>
                <a:ea typeface="Bitstream Charter"/>
                <a:cs typeface="Bitstream Charter"/>
              </a:defRPr>
            </a:pPr>
            <a:r>
              <a:rPr sz="1500" b="1">
                <a:solidFill>
                  <a:srgbClr val="273E4A"/>
                </a:solidFill>
                <a:latin typeface="Bitstream Charter"/>
                <a:ea typeface="Bitstream Charter"/>
                <a:cs typeface="Bitstream Charter"/>
              </a:rPr>
              <a:t>Established</a:t>
            </a:r>
          </a:p>
        </p:txBody>
      </p:sp>
      <p:sp>
        <p:nvSpPr>
          <p:cNvPr id="7" name="">
            <a:extLst xmlns:a="http://schemas.openxmlformats.org/drawingml/2006/main">
              <a:ext uri="{FF2B5EF4-FFF2-40B4-BE49-F238E27FC236}">
                <a16:creationId xmlns:a16="http://schemas.microsoft.com/office/drawing/2014/main" id="{97AF63A1-6E67-42DC-8C87-C97CD37D220B}"/>
              </a:ext>
            </a:extLst>
          </p:cNvPr>
          <p:cNvSpPr>
            <a:spLocks xmlns:a="http://schemas.openxmlformats.org/drawingml/2006/main" noGrp="1"/>
          </p:cNvSpPr>
          <p:nvPr/>
        </p:nvSpPr>
        <p:spPr>
          <a:xfrm xmlns:a="http://schemas.openxmlformats.org/drawingml/2006/main">
            <a:off x="1504950" y="1876425"/>
            <a:ext cx="92583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D2329"/>
                </a:solidFill>
                <a:latin typeface="Bitstream Charter"/>
                <a:ea typeface="Bitstream Charter"/>
                <a:cs typeface="Bitstream Charter"/>
              </a:defRPr>
            </a:pPr>
            <a:r>
              <a:rPr sz="1425" b="1">
                <a:solidFill>
                  <a:srgbClr val="1D2329"/>
                </a:solidFill>
                <a:latin typeface="Bitstream Charter"/>
                <a:ea typeface="Bitstream Charter"/>
                <a:cs typeface="Bitstream Charter"/>
              </a:rPr>
              <a:t>The state and academic geography became institutionally connected before the annexation of Crimea.</a:t>
            </a:r>
          </a:p>
        </p:txBody>
      </p:sp>
      <p:sp>
        <p:nvSpPr>
          <p:cNvPr id="8" name="">
            <a:extLst xmlns:a="http://schemas.openxmlformats.org/drawingml/2006/main">
              <a:ext uri="{FF2B5EF4-FFF2-40B4-BE49-F238E27FC236}">
                <a16:creationId xmlns:a16="http://schemas.microsoft.com/office/drawing/2014/main" id="{102206CB-6FBF-49A3-83AA-F19CCAD0AE89}"/>
              </a:ext>
            </a:extLst>
          </p:cNvPr>
          <p:cNvSpPr>
            <a:spLocks xmlns:a="http://schemas.openxmlformats.org/drawingml/2006/main" noGrp="1"/>
          </p:cNvSpPr>
          <p:nvPr/>
        </p:nvSpPr>
        <p:spPr>
          <a:xfrm xmlns:a="http://schemas.openxmlformats.org/drawingml/2006/main">
            <a:off x="695325" y="2819400"/>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524"/>
          </a:bodyPr>
          <a:lstStyle xmlns:a="http://schemas.openxmlformats.org/drawingml/2006/main"/>
          <a:p xmlns:a="http://schemas.openxmlformats.org/drawingml/2006/main">
            <a:pPr algn="ctr">
              <a:defRPr sz="2100" b="1">
                <a:solidFill>
                  <a:srgbClr val="8B1E2D"/>
                </a:solidFill>
                <a:latin typeface="Bitstream Charter"/>
                <a:ea typeface="Bitstream Charter"/>
                <a:cs typeface="Bitstream Charter"/>
              </a:defRPr>
            </a:pPr>
            <a:r>
              <a:rPr sz="2100" b="1">
                <a:solidFill>
                  <a:srgbClr val="8B1E2D"/>
                </a:solidFill>
                <a:latin typeface="Bitstream Charter"/>
                <a:ea typeface="Bitstream Charter"/>
                <a:cs typeface="Bitstream Charter"/>
              </a:rPr>
              <a:t>2</a:t>
            </a:r>
          </a:p>
        </p:txBody>
      </p:sp>
      <p:sp>
        <p:nvSpPr>
          <p:cNvPr id="9" name="">
            <a:extLst xmlns:a="http://schemas.openxmlformats.org/drawingml/2006/main">
              <a:ext uri="{FF2B5EF4-FFF2-40B4-BE49-F238E27FC236}">
                <a16:creationId xmlns:a16="http://schemas.microsoft.com/office/drawing/2014/main" id="{628E14FF-865C-412C-B53C-7C0E735020CB}"/>
              </a:ext>
            </a:extLst>
          </p:cNvPr>
          <p:cNvSpPr>
            <a:spLocks xmlns:a="http://schemas.openxmlformats.org/drawingml/2006/main" noGrp="1"/>
          </p:cNvSpPr>
          <p:nvPr/>
        </p:nvSpPr>
        <p:spPr>
          <a:xfrm xmlns:a="http://schemas.openxmlformats.org/drawingml/2006/main">
            <a:off x="1257300" y="2781300"/>
            <a:ext cx="10001250" cy="1076325"/>
          </a:xfrm>
          <a:prstGeom xmlns:a="http://schemas.openxmlformats.org/drawingml/2006/main" prst="rect">
            <a:avLst/>
          </a:prstGeom>
          <a:solidFill xmlns:a="http://schemas.openxmlformats.org/drawingml/2006/main">
            <a:srgbClr val="FFFFFF"/>
          </a:solidFill>
          <a:ln xmlns:a="http://schemas.openxmlformats.org/drawingml/2006/main" w="9525">
            <a:solidFill>
              <a:srgbClr val="C9C4BC"/>
            </a:solidFill>
          </a:ln>
        </p:spPr>
      </p:sp>
      <p:sp>
        <p:nvSpPr>
          <p:cNvPr id="10" name="">
            <a:extLst xmlns:a="http://schemas.openxmlformats.org/drawingml/2006/main">
              <a:ext uri="{FF2B5EF4-FFF2-40B4-BE49-F238E27FC236}">
                <a16:creationId xmlns:a16="http://schemas.microsoft.com/office/drawing/2014/main" id="{83026955-1A19-452B-A5B9-CBFA72D4850B}"/>
              </a:ext>
            </a:extLst>
          </p:cNvPr>
          <p:cNvSpPr>
            <a:spLocks xmlns:a="http://schemas.openxmlformats.org/drawingml/2006/main" noGrp="1"/>
          </p:cNvSpPr>
          <p:nvPr/>
        </p:nvSpPr>
        <p:spPr>
          <a:xfrm xmlns:a="http://schemas.openxmlformats.org/drawingml/2006/main">
            <a:off x="1504950" y="2924175"/>
            <a:ext cx="2667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833"/>
          </a:bodyPr>
          <a:lstStyle xmlns:a="http://schemas.openxmlformats.org/drawingml/2006/main"/>
          <a:p xmlns:a="http://schemas.openxmlformats.org/drawingml/2006/main">
            <a:pPr algn="l">
              <a:defRPr sz="1500" b="1">
                <a:solidFill>
                  <a:srgbClr val="273E4A"/>
                </a:solidFill>
                <a:latin typeface="Bitstream Charter"/>
                <a:ea typeface="Bitstream Charter"/>
                <a:cs typeface="Bitstream Charter"/>
              </a:defRPr>
            </a:pPr>
            <a:r>
              <a:rPr sz="1500" b="1">
                <a:solidFill>
                  <a:srgbClr val="273E4A"/>
                </a:solidFill>
                <a:latin typeface="Bitstream Charter"/>
                <a:ea typeface="Bitstream Charter"/>
                <a:cs typeface="Bitstream Charter"/>
              </a:rPr>
              <a:t>Supported interpretation</a:t>
            </a:r>
          </a:p>
        </p:txBody>
      </p:sp>
      <p:sp>
        <p:nvSpPr>
          <p:cNvPr id="11" name="">
            <a:extLst xmlns:a="http://schemas.openxmlformats.org/drawingml/2006/main">
              <a:ext uri="{FF2B5EF4-FFF2-40B4-BE49-F238E27FC236}">
                <a16:creationId xmlns:a16="http://schemas.microsoft.com/office/drawing/2014/main" id="{D4E72611-A3EA-4AC8-8DAB-D39C4CF12632}"/>
              </a:ext>
            </a:extLst>
          </p:cNvPr>
          <p:cNvSpPr>
            <a:spLocks xmlns:a="http://schemas.openxmlformats.org/drawingml/2006/main" noGrp="1"/>
          </p:cNvSpPr>
          <p:nvPr/>
        </p:nvSpPr>
        <p:spPr>
          <a:xfrm xmlns:a="http://schemas.openxmlformats.org/drawingml/2006/main">
            <a:off x="1504950" y="3257550"/>
            <a:ext cx="92583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D2329"/>
                </a:solidFill>
                <a:latin typeface="Bitstream Charter"/>
                <a:ea typeface="Bitstream Charter"/>
                <a:cs typeface="Bitstream Charter"/>
              </a:defRPr>
            </a:pPr>
            <a:r>
              <a:rPr sz="1425" b="0">
                <a:solidFill>
                  <a:srgbClr val="1D2329"/>
                </a:solidFill>
                <a:latin typeface="Bitstream Charter"/>
                <a:ea typeface="Bitstream Charter"/>
                <a:cs typeface="Bitstream Charter"/>
              </a:rPr>
              <a:t>Research from 2009–2013 developed concepts of post Soviet borders compatible with later territorial revision.</a:t>
            </a:r>
          </a:p>
        </p:txBody>
      </p:sp>
      <p:sp>
        <p:nvSpPr>
          <p:cNvPr id="12" name="">
            <a:extLst xmlns:a="http://schemas.openxmlformats.org/drawingml/2006/main">
              <a:ext uri="{FF2B5EF4-FFF2-40B4-BE49-F238E27FC236}">
                <a16:creationId xmlns:a16="http://schemas.microsoft.com/office/drawing/2014/main" id="{5A4CF6C5-CAFD-43D6-BD49-D50111D4ACAD}"/>
              </a:ext>
            </a:extLst>
          </p:cNvPr>
          <p:cNvSpPr>
            <a:spLocks xmlns:a="http://schemas.openxmlformats.org/drawingml/2006/main" noGrp="1"/>
          </p:cNvSpPr>
          <p:nvPr/>
        </p:nvSpPr>
        <p:spPr>
          <a:xfrm xmlns:a="http://schemas.openxmlformats.org/drawingml/2006/main">
            <a:off x="695325" y="420052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4524"/>
          </a:bodyPr>
          <a:lstStyle xmlns:a="http://schemas.openxmlformats.org/drawingml/2006/main"/>
          <a:p xmlns:a="http://schemas.openxmlformats.org/drawingml/2006/main">
            <a:pPr algn="ctr">
              <a:defRPr sz="2100" b="1">
                <a:solidFill>
                  <a:srgbClr val="8B1E2D"/>
                </a:solidFill>
                <a:latin typeface="Bitstream Charter"/>
                <a:ea typeface="Bitstream Charter"/>
                <a:cs typeface="Bitstream Charter"/>
              </a:defRPr>
            </a:pPr>
            <a:r>
              <a:rPr sz="2100" b="1">
                <a:solidFill>
                  <a:srgbClr val="8B1E2D"/>
                </a:solidFill>
                <a:latin typeface="Bitstream Charter"/>
                <a:ea typeface="Bitstream Charter"/>
                <a:cs typeface="Bitstream Charter"/>
              </a:rPr>
              <a:t>3</a:t>
            </a:r>
          </a:p>
        </p:txBody>
      </p:sp>
      <p:sp>
        <p:nvSpPr>
          <p:cNvPr id="13" name="">
            <a:extLst xmlns:a="http://schemas.openxmlformats.org/drawingml/2006/main">
              <a:ext uri="{FF2B5EF4-FFF2-40B4-BE49-F238E27FC236}">
                <a16:creationId xmlns:a16="http://schemas.microsoft.com/office/drawing/2014/main" id="{1E65821E-2BA2-46BD-8F0F-D05CBC67998B}"/>
              </a:ext>
            </a:extLst>
          </p:cNvPr>
          <p:cNvSpPr>
            <a:spLocks xmlns:a="http://schemas.openxmlformats.org/drawingml/2006/main" noGrp="1"/>
          </p:cNvSpPr>
          <p:nvPr/>
        </p:nvSpPr>
        <p:spPr>
          <a:xfrm xmlns:a="http://schemas.openxmlformats.org/drawingml/2006/main">
            <a:off x="1257300" y="4162425"/>
            <a:ext cx="10001250" cy="1076325"/>
          </a:xfrm>
          <a:prstGeom xmlns:a="http://schemas.openxmlformats.org/drawingml/2006/main" prst="rect">
            <a:avLst/>
          </a:prstGeom>
          <a:solidFill xmlns:a="http://schemas.openxmlformats.org/drawingml/2006/main">
            <a:srgbClr val="E8DDD8"/>
          </a:solidFill>
          <a:ln xmlns:a="http://schemas.openxmlformats.org/drawingml/2006/main" w="9525">
            <a:solidFill>
              <a:srgbClr val="C9C4BC"/>
            </a:solidFill>
          </a:ln>
        </p:spPr>
      </p:sp>
      <p:sp>
        <p:nvSpPr>
          <p:cNvPr id="14" name="">
            <a:extLst xmlns:a="http://schemas.openxmlformats.org/drawingml/2006/main">
              <a:ext uri="{FF2B5EF4-FFF2-40B4-BE49-F238E27FC236}">
                <a16:creationId xmlns:a16="http://schemas.microsoft.com/office/drawing/2014/main" id="{8CEC4904-C75F-40DA-8118-5631FCBCD2DC}"/>
              </a:ext>
            </a:extLst>
          </p:cNvPr>
          <p:cNvSpPr>
            <a:spLocks xmlns:a="http://schemas.openxmlformats.org/drawingml/2006/main" noGrp="1"/>
          </p:cNvSpPr>
          <p:nvPr/>
        </p:nvSpPr>
        <p:spPr>
          <a:xfrm xmlns:a="http://schemas.openxmlformats.org/drawingml/2006/main">
            <a:off x="1504950" y="4305300"/>
            <a:ext cx="2667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833"/>
          </a:bodyPr>
          <a:lstStyle xmlns:a="http://schemas.openxmlformats.org/drawingml/2006/main"/>
          <a:p xmlns:a="http://schemas.openxmlformats.org/drawingml/2006/main">
            <a:pPr algn="l">
              <a:defRPr sz="1500" b="1">
                <a:solidFill>
                  <a:srgbClr val="8B1E2D"/>
                </a:solidFill>
                <a:latin typeface="Bitstream Charter"/>
                <a:ea typeface="Bitstream Charter"/>
                <a:cs typeface="Bitstream Charter"/>
              </a:defRPr>
            </a:pPr>
            <a:r>
              <a:rPr sz="1500" b="1">
                <a:solidFill>
                  <a:srgbClr val="8B1E2D"/>
                </a:solidFill>
                <a:latin typeface="Bitstream Charter"/>
                <a:ea typeface="Bitstream Charter"/>
                <a:cs typeface="Bitstream Charter"/>
              </a:rPr>
              <a:t>Unverified stronger claim</a:t>
            </a:r>
          </a:p>
        </p:txBody>
      </p:sp>
      <p:sp>
        <p:nvSpPr>
          <p:cNvPr id="15" name="">
            <a:extLst xmlns:a="http://schemas.openxmlformats.org/drawingml/2006/main">
              <a:ext uri="{FF2B5EF4-FFF2-40B4-BE49-F238E27FC236}">
                <a16:creationId xmlns:a16="http://schemas.microsoft.com/office/drawing/2014/main" id="{BBBBF3EF-17F6-4E47-8E61-D238CDA4A373}"/>
              </a:ext>
            </a:extLst>
          </p:cNvPr>
          <p:cNvSpPr>
            <a:spLocks xmlns:a="http://schemas.openxmlformats.org/drawingml/2006/main" noGrp="1"/>
          </p:cNvSpPr>
          <p:nvPr/>
        </p:nvSpPr>
        <p:spPr>
          <a:xfrm xmlns:a="http://schemas.openxmlformats.org/drawingml/2006/main">
            <a:off x="1504950" y="4638675"/>
            <a:ext cx="92583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7366"/>
          </a:bodyPr>
          <a:lstStyle xmlns:a="http://schemas.openxmlformats.org/drawingml/2006/main"/>
          <a:p xmlns:a="http://schemas.openxmlformats.org/drawingml/2006/main">
            <a:pPr algn="l">
              <a:defRPr sz="1425" b="0">
                <a:solidFill>
                  <a:srgbClr val="1D2329"/>
                </a:solidFill>
                <a:latin typeface="Bitstream Charter"/>
                <a:ea typeface="Bitstream Charter"/>
                <a:cs typeface="Bitstream Charter"/>
              </a:defRPr>
            </a:pPr>
            <a:r>
              <a:rPr sz="1425" b="0">
                <a:solidFill>
                  <a:srgbClr val="1D2329"/>
                </a:solidFill>
                <a:latin typeface="Bitstream Charter"/>
                <a:ea typeface="Bitstream Charter"/>
                <a:cs typeface="Bitstream Charter"/>
              </a:rPr>
              <a:t>The 2013 study formed a concrete plan for occupation. The primary text and institutional use still require verification.</a:t>
            </a:r>
          </a:p>
        </p:txBody>
      </p:sp>
      <p:sp>
        <p:nvSpPr>
          <p:cNvPr id="16" name="">
            <a:extLst xmlns:a="http://schemas.openxmlformats.org/drawingml/2006/main">
              <a:ext uri="{FF2B5EF4-FFF2-40B4-BE49-F238E27FC236}">
                <a16:creationId xmlns:a16="http://schemas.microsoft.com/office/drawing/2014/main" id="{9D69E0C0-BE98-4DAA-A095-7B3076A65582}"/>
              </a:ext>
            </a:extLst>
          </p:cNvPr>
          <p:cNvSpPr>
            <a:spLocks xmlns:a="http://schemas.openxmlformats.org/drawingml/2006/main" noGrp="1"/>
          </p:cNvSpPr>
          <p:nvPr/>
        </p:nvSpPr>
        <p:spPr>
          <a:xfrm xmlns:a="http://schemas.openxmlformats.org/drawingml/2006/main">
            <a:off x="1257300" y="5657850"/>
            <a:ext cx="10001250" cy="19050"/>
          </a:xfrm>
          <a:prstGeom xmlns:a="http://schemas.openxmlformats.org/drawingml/2006/main" prst="rect">
            <a:avLst/>
          </a:prstGeom>
          <a:solidFill xmlns:a="http://schemas.openxmlformats.org/drawingml/2006/main">
            <a:srgbClr val="8B1E2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B144908-8205-4B8F-A554-A8BE7C847CC4}"/>
              </a:ext>
            </a:extLst>
          </p:cNvPr>
          <p:cNvSpPr>
            <a:spLocks xmlns:a="http://schemas.openxmlformats.org/drawingml/2006/main" noGrp="1"/>
          </p:cNvSpPr>
          <p:nvPr/>
        </p:nvSpPr>
        <p:spPr>
          <a:xfrm xmlns:a="http://schemas.openxmlformats.org/drawingml/2006/main">
            <a:off x="1257300" y="5857875"/>
            <a:ext cx="219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392"/>
          </a:bodyPr>
          <a:lstStyle xmlns:a="http://schemas.openxmlformats.org/drawingml/2006/main"/>
          <a:p xmlns:a="http://schemas.openxmlformats.org/drawingml/2006/main">
            <a:pPr algn="l">
              <a:defRPr sz="1275" b="1">
                <a:solidFill>
                  <a:srgbClr val="8B1E2D"/>
                </a:solidFill>
                <a:latin typeface="Bitstream Charter"/>
                <a:ea typeface="Bitstream Charter"/>
                <a:cs typeface="Bitstream Charter"/>
              </a:defRPr>
            </a:pPr>
            <a:r>
              <a:rPr sz="1275" b="1">
                <a:solidFill>
                  <a:srgbClr val="8B1E2D"/>
                </a:solidFill>
                <a:latin typeface="Bitstream Charter"/>
                <a:ea typeface="Bitstream Charter"/>
                <a:cs typeface="Bitstream Charter"/>
              </a:rPr>
              <a:t>Defensible conclusion</a:t>
            </a:r>
          </a:p>
        </p:txBody>
      </p:sp>
      <p:sp>
        <p:nvSpPr>
          <p:cNvPr id="18" name="">
            <a:extLst xmlns:a="http://schemas.openxmlformats.org/drawingml/2006/main">
              <a:ext uri="{FF2B5EF4-FFF2-40B4-BE49-F238E27FC236}">
                <a16:creationId xmlns:a16="http://schemas.microsoft.com/office/drawing/2014/main" id="{EE351802-60EF-47C6-B979-BBA016425313}"/>
              </a:ext>
            </a:extLst>
          </p:cNvPr>
          <p:cNvSpPr>
            <a:spLocks xmlns:a="http://schemas.openxmlformats.org/drawingml/2006/main" noGrp="1"/>
          </p:cNvSpPr>
          <p:nvPr/>
        </p:nvSpPr>
        <p:spPr>
          <a:xfrm xmlns:a="http://schemas.openxmlformats.org/drawingml/2006/main">
            <a:off x="3524250" y="5781675"/>
            <a:ext cx="77343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71593"/>
          </a:bodyPr>
          <a:lstStyle xmlns:a="http://schemas.openxmlformats.org/drawingml/2006/main"/>
          <a:p xmlns:a="http://schemas.openxmlformats.org/drawingml/2006/main">
            <a:pPr algn="l">
              <a:defRPr sz="1650" b="1">
                <a:solidFill>
                  <a:srgbClr val="1D2329"/>
                </a:solidFill>
                <a:latin typeface="Bitstream Charter"/>
                <a:ea typeface="Bitstream Charter"/>
                <a:cs typeface="Bitstream Charter"/>
              </a:defRPr>
            </a:pPr>
            <a:r>
              <a:rPr sz="1650" b="1">
                <a:solidFill>
                  <a:srgbClr val="1D2329"/>
                </a:solidFill>
                <a:latin typeface="Bitstream Charter"/>
                <a:ea typeface="Bitstream Charter"/>
                <a:cs typeface="Bitstream Charter"/>
              </a:rPr>
              <a:t>Russian geographical expertise produced concepts and spatial models compatible with territorial expansion.</a:t>
            </a:r>
          </a:p>
        </p:txBody>
      </p:sp>
      <p:sp>
        <p:nvSpPr>
          <p:cNvPr id="19" name="">
            <a:extLst xmlns:a="http://schemas.openxmlformats.org/drawingml/2006/main">
              <a:ext uri="{FF2B5EF4-FFF2-40B4-BE49-F238E27FC236}">
                <a16:creationId xmlns:a16="http://schemas.microsoft.com/office/drawing/2014/main" id="{4E316E43-32B2-4ACE-A2B0-43EDE1C369D9}"/>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207486664"/>
      </p:ext>
    </p:extLst>
  </p:cSld>
</p:sld>
</file>

<file path=ppt/slides/slide11.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1C30833-DC63-4AFD-927A-FFD05CD2734B}"/>
              </a:ext>
            </a:extLst>
          </p:cNvPr>
          <p:cNvSpPr>
            <a:spLocks xmlns:a="http://schemas.openxmlformats.org/drawingml/2006/main" noGrp="1"/>
          </p:cNvSpPr>
          <p:nvPr/>
        </p:nvSpPr>
        <p:spPr>
          <a:xfrm xmlns:a="http://schemas.openxmlformats.org/drawingml/2006/main">
            <a:off x="533400" y="323850"/>
            <a:ext cx="438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8B1E2D"/>
                </a:solidFill>
                <a:latin typeface="Bitstream Charter"/>
                <a:ea typeface="Bitstream Charter"/>
                <a:cs typeface="Bitstream Charter"/>
              </a:defRPr>
            </a:pPr>
            <a:r>
              <a:rPr sz="1350" b="1">
                <a:solidFill>
                  <a:srgbClr val="8B1E2D"/>
                </a:solidFill>
                <a:latin typeface="Bitstream Charter"/>
                <a:ea typeface="Bitstream Charter"/>
                <a:cs typeface="Bitstream Charter"/>
              </a:rPr>
              <a:t>11</a:t>
            </a:r>
          </a:p>
        </p:txBody>
      </p:sp>
      <p:sp>
        <p:nvSpPr>
          <p:cNvPr id="2" name="">
            <a:extLst xmlns:a="http://schemas.openxmlformats.org/drawingml/2006/main">
              <a:ext uri="{FF2B5EF4-FFF2-40B4-BE49-F238E27FC236}">
                <a16:creationId xmlns:a16="http://schemas.microsoft.com/office/drawing/2014/main" id="{169C7369-3672-4D6D-9D4A-4AA8405D0214}"/>
              </a:ext>
            </a:extLst>
          </p:cNvPr>
          <p:cNvSpPr>
            <a:spLocks xmlns:a="http://schemas.openxmlformats.org/drawingml/2006/main" noGrp="1"/>
          </p:cNvSpPr>
          <p:nvPr/>
        </p:nvSpPr>
        <p:spPr>
          <a:xfrm xmlns:a="http://schemas.openxmlformats.org/drawingml/2006/main">
            <a:off x="1047750" y="266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2550" b="1">
                <a:solidFill>
                  <a:srgbClr val="1D2329"/>
                </a:solidFill>
                <a:latin typeface="Bitstream Charter"/>
                <a:ea typeface="Bitstream Charter"/>
                <a:cs typeface="Bitstream Charter"/>
              </a:defRPr>
            </a:pPr>
            <a:r>
              <a:rPr sz="2550" b="1">
                <a:solidFill>
                  <a:srgbClr val="1D2329"/>
                </a:solidFill>
                <a:latin typeface="Bitstream Charter"/>
                <a:ea typeface="Bitstream Charter"/>
                <a:cs typeface="Bitstream Charter"/>
              </a:rPr>
              <a:t>Conclusions and question for discussion</a:t>
            </a:r>
          </a:p>
        </p:txBody>
      </p:sp>
      <p:sp>
        <p:nvSpPr>
          <p:cNvPr id="3" name="">
            <a:extLst xmlns:a="http://schemas.openxmlformats.org/drawingml/2006/main">
              <a:ext uri="{FF2B5EF4-FFF2-40B4-BE49-F238E27FC236}">
                <a16:creationId xmlns:a16="http://schemas.microsoft.com/office/drawing/2014/main" id="{FD574485-A510-4AA7-86B4-F92DB277585C}"/>
              </a:ext>
            </a:extLst>
          </p:cNvPr>
          <p:cNvSpPr>
            <a:spLocks xmlns:a="http://schemas.openxmlformats.org/drawingml/2006/main" noGrp="1"/>
          </p:cNvSpPr>
          <p:nvPr/>
        </p:nvSpPr>
        <p:spPr>
          <a:xfrm xmlns:a="http://schemas.openxmlformats.org/drawingml/2006/main">
            <a:off x="533400" y="914400"/>
            <a:ext cx="11125200" cy="19050"/>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11012DE-347D-45BA-A95B-5A4F62FA5AD6}"/>
              </a:ext>
            </a:extLst>
          </p:cNvPr>
          <p:cNvSpPr>
            <a:spLocks xmlns:a="http://schemas.openxmlformats.org/drawingml/2006/main" noGrp="1"/>
          </p:cNvSpPr>
          <p:nvPr/>
        </p:nvSpPr>
        <p:spPr>
          <a:xfrm xmlns:a="http://schemas.openxmlformats.org/drawingml/2006/main">
            <a:off x="685800" y="1304925"/>
            <a:ext cx="457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2473"/>
          </a:bodyPr>
          <a:lstStyle xmlns:a="http://schemas.openxmlformats.org/drawingml/2006/main"/>
          <a:p xmlns:a="http://schemas.openxmlformats.org/drawingml/2006/main">
            <a:pPr algn="ctr">
              <a:defRPr sz="2325" b="1">
                <a:solidFill>
                  <a:srgbClr val="8B1E2D"/>
                </a:solidFill>
                <a:latin typeface="Bitstream Charter"/>
                <a:ea typeface="Bitstream Charter"/>
                <a:cs typeface="Bitstream Charter"/>
              </a:defRPr>
            </a:pPr>
            <a:r>
              <a:rPr sz="2325" b="1">
                <a:solidFill>
                  <a:srgbClr val="8B1E2D"/>
                </a:solidFill>
                <a:latin typeface="Bitstream Charter"/>
                <a:ea typeface="Bitstream Charter"/>
                <a:cs typeface="Bitstream Charter"/>
              </a:rPr>
              <a:t>1</a:t>
            </a:r>
          </a:p>
        </p:txBody>
      </p:sp>
      <p:sp>
        <p:nvSpPr>
          <p:cNvPr id="5" name="">
            <a:extLst xmlns:a="http://schemas.openxmlformats.org/drawingml/2006/main">
              <a:ext uri="{FF2B5EF4-FFF2-40B4-BE49-F238E27FC236}">
                <a16:creationId xmlns:a16="http://schemas.microsoft.com/office/drawing/2014/main" id="{EBD64896-3ADF-4ACC-AE86-053240D5C27D}"/>
              </a:ext>
            </a:extLst>
          </p:cNvPr>
          <p:cNvSpPr>
            <a:spLocks xmlns:a="http://schemas.openxmlformats.org/drawingml/2006/main" noGrp="1"/>
          </p:cNvSpPr>
          <p:nvPr/>
        </p:nvSpPr>
        <p:spPr>
          <a:xfrm xmlns:a="http://schemas.openxmlformats.org/drawingml/2006/main">
            <a:off x="1381125" y="1304925"/>
            <a:ext cx="981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725" b="1">
                <a:solidFill>
                  <a:srgbClr val="1D2329"/>
                </a:solidFill>
                <a:latin typeface="Bitstream Charter"/>
                <a:ea typeface="Bitstream Charter"/>
                <a:cs typeface="Bitstream Charter"/>
              </a:defRPr>
            </a:pPr>
            <a:r>
              <a:rPr sz="1725" b="1">
                <a:solidFill>
                  <a:srgbClr val="1D2329"/>
                </a:solidFill>
                <a:latin typeface="Bitstream Charter"/>
                <a:ea typeface="Bitstream Charter"/>
                <a:cs typeface="Bitstream Charter"/>
              </a:rPr>
              <a:t>The Soviet system formed an academic type whose loyalty attaches to the current producer of authoritative reality.</a:t>
            </a:r>
          </a:p>
        </p:txBody>
      </p:sp>
      <p:sp>
        <p:nvSpPr>
          <p:cNvPr id="6" name="">
            <a:extLst xmlns:a="http://schemas.openxmlformats.org/drawingml/2006/main">
              <a:ext uri="{FF2B5EF4-FFF2-40B4-BE49-F238E27FC236}">
                <a16:creationId xmlns:a16="http://schemas.microsoft.com/office/drawing/2014/main" id="{B9FC573E-6235-429A-B944-8EF8D1A26039}"/>
              </a:ext>
            </a:extLst>
          </p:cNvPr>
          <p:cNvSpPr>
            <a:spLocks xmlns:a="http://schemas.openxmlformats.org/drawingml/2006/main" noGrp="1"/>
          </p:cNvSpPr>
          <p:nvPr/>
        </p:nvSpPr>
        <p:spPr>
          <a:xfrm xmlns:a="http://schemas.openxmlformats.org/drawingml/2006/main">
            <a:off x="1381125" y="2085975"/>
            <a:ext cx="9810750" cy="952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E56B8D3-7618-4CB9-A3D5-BDDBD7BFBF44}"/>
              </a:ext>
            </a:extLst>
          </p:cNvPr>
          <p:cNvSpPr>
            <a:spLocks xmlns:a="http://schemas.openxmlformats.org/drawingml/2006/main" noGrp="1"/>
          </p:cNvSpPr>
          <p:nvPr/>
        </p:nvSpPr>
        <p:spPr>
          <a:xfrm xmlns:a="http://schemas.openxmlformats.org/drawingml/2006/main">
            <a:off x="685800" y="2324100"/>
            <a:ext cx="457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2473"/>
          </a:bodyPr>
          <a:lstStyle xmlns:a="http://schemas.openxmlformats.org/drawingml/2006/main"/>
          <a:p xmlns:a="http://schemas.openxmlformats.org/drawingml/2006/main">
            <a:pPr algn="ctr">
              <a:defRPr sz="2325" b="1">
                <a:solidFill>
                  <a:srgbClr val="8B1E2D"/>
                </a:solidFill>
                <a:latin typeface="Bitstream Charter"/>
                <a:ea typeface="Bitstream Charter"/>
                <a:cs typeface="Bitstream Charter"/>
              </a:defRPr>
            </a:pPr>
            <a:r>
              <a:rPr sz="2325" b="1">
                <a:solidFill>
                  <a:srgbClr val="8B1E2D"/>
                </a:solidFill>
                <a:latin typeface="Bitstream Charter"/>
                <a:ea typeface="Bitstream Charter"/>
                <a:cs typeface="Bitstream Charter"/>
              </a:rPr>
              <a:t>2</a:t>
            </a:r>
          </a:p>
        </p:txBody>
      </p:sp>
      <p:sp>
        <p:nvSpPr>
          <p:cNvPr id="8" name="">
            <a:extLst xmlns:a="http://schemas.openxmlformats.org/drawingml/2006/main">
              <a:ext uri="{FF2B5EF4-FFF2-40B4-BE49-F238E27FC236}">
                <a16:creationId xmlns:a16="http://schemas.microsoft.com/office/drawing/2014/main" id="{E8190905-0B43-4CB9-BA83-E7272C1BF966}"/>
              </a:ext>
            </a:extLst>
          </p:cNvPr>
          <p:cNvSpPr>
            <a:spLocks xmlns:a="http://schemas.openxmlformats.org/drawingml/2006/main" noGrp="1"/>
          </p:cNvSpPr>
          <p:nvPr/>
        </p:nvSpPr>
        <p:spPr>
          <a:xfrm xmlns:a="http://schemas.openxmlformats.org/drawingml/2006/main">
            <a:off x="1381125" y="2324100"/>
            <a:ext cx="981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725" b="1">
                <a:solidFill>
                  <a:srgbClr val="1D2329"/>
                </a:solidFill>
                <a:latin typeface="Bitstream Charter"/>
                <a:ea typeface="Bitstream Charter"/>
                <a:cs typeface="Bitstream Charter"/>
              </a:defRPr>
            </a:pPr>
            <a:r>
              <a:rPr sz="1725" b="1">
                <a:solidFill>
                  <a:srgbClr val="1D2329"/>
                </a:solidFill>
                <a:latin typeface="Bitstream Charter"/>
                <a:ea typeface="Bitstream Charter"/>
                <a:cs typeface="Bitstream Charter"/>
              </a:rPr>
              <a:t>Negative selection reduces the collective capacity to formulate questions that the state has not requested.</a:t>
            </a:r>
          </a:p>
        </p:txBody>
      </p:sp>
      <p:sp>
        <p:nvSpPr>
          <p:cNvPr id="9" name="">
            <a:extLst xmlns:a="http://schemas.openxmlformats.org/drawingml/2006/main">
              <a:ext uri="{FF2B5EF4-FFF2-40B4-BE49-F238E27FC236}">
                <a16:creationId xmlns:a16="http://schemas.microsoft.com/office/drawing/2014/main" id="{54FD2E12-1217-4489-9EAF-0550FB956EE8}"/>
              </a:ext>
            </a:extLst>
          </p:cNvPr>
          <p:cNvSpPr>
            <a:spLocks xmlns:a="http://schemas.openxmlformats.org/drawingml/2006/main" noGrp="1"/>
          </p:cNvSpPr>
          <p:nvPr/>
        </p:nvSpPr>
        <p:spPr>
          <a:xfrm xmlns:a="http://schemas.openxmlformats.org/drawingml/2006/main">
            <a:off x="1381125" y="3105150"/>
            <a:ext cx="9810750" cy="952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8DB6A1C-329C-48C8-9DA9-EBB6D527297E}"/>
              </a:ext>
            </a:extLst>
          </p:cNvPr>
          <p:cNvSpPr>
            <a:spLocks xmlns:a="http://schemas.openxmlformats.org/drawingml/2006/main" noGrp="1"/>
          </p:cNvSpPr>
          <p:nvPr/>
        </p:nvSpPr>
        <p:spPr>
          <a:xfrm xmlns:a="http://schemas.openxmlformats.org/drawingml/2006/main">
            <a:off x="685800" y="3343275"/>
            <a:ext cx="457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92473"/>
          </a:bodyPr>
          <a:lstStyle xmlns:a="http://schemas.openxmlformats.org/drawingml/2006/main"/>
          <a:p xmlns:a="http://schemas.openxmlformats.org/drawingml/2006/main">
            <a:pPr algn="ctr">
              <a:defRPr sz="2325" b="1">
                <a:solidFill>
                  <a:srgbClr val="8B1E2D"/>
                </a:solidFill>
                <a:latin typeface="Bitstream Charter"/>
                <a:ea typeface="Bitstream Charter"/>
                <a:cs typeface="Bitstream Charter"/>
              </a:defRPr>
            </a:pPr>
            <a:r>
              <a:rPr sz="2325" b="1">
                <a:solidFill>
                  <a:srgbClr val="8B1E2D"/>
                </a:solidFill>
                <a:latin typeface="Bitstream Charter"/>
                <a:ea typeface="Bitstream Charter"/>
                <a:cs typeface="Bitstream Charter"/>
              </a:rPr>
              <a:t>3</a:t>
            </a:r>
          </a:p>
        </p:txBody>
      </p:sp>
      <p:sp>
        <p:nvSpPr>
          <p:cNvPr id="11" name="">
            <a:extLst xmlns:a="http://schemas.openxmlformats.org/drawingml/2006/main">
              <a:ext uri="{FF2B5EF4-FFF2-40B4-BE49-F238E27FC236}">
                <a16:creationId xmlns:a16="http://schemas.microsoft.com/office/drawing/2014/main" id="{0398D8D1-1DE2-4433-B3CC-79D98B45361A}"/>
              </a:ext>
            </a:extLst>
          </p:cNvPr>
          <p:cNvSpPr>
            <a:spLocks xmlns:a="http://schemas.openxmlformats.org/drawingml/2006/main" noGrp="1"/>
          </p:cNvSpPr>
          <p:nvPr/>
        </p:nvSpPr>
        <p:spPr>
          <a:xfrm xmlns:a="http://schemas.openxmlformats.org/drawingml/2006/main">
            <a:off x="1381125" y="3343275"/>
            <a:ext cx="981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725" b="1">
                <a:solidFill>
                  <a:srgbClr val="1D2329"/>
                </a:solidFill>
                <a:latin typeface="Bitstream Charter"/>
                <a:ea typeface="Bitstream Charter"/>
                <a:cs typeface="Bitstream Charter"/>
              </a:defRPr>
            </a:pPr>
            <a:r>
              <a:rPr sz="1725" b="1">
                <a:solidFill>
                  <a:srgbClr val="1D2329"/>
                </a:solidFill>
                <a:latin typeface="Bitstream Charter"/>
                <a:ea typeface="Bitstream Charter"/>
                <a:cs typeface="Bitstream Charter"/>
              </a:rPr>
              <a:t>Russian academic involvement in the war represents one political realization of a broader post Soviet institutional type.</a:t>
            </a:r>
          </a:p>
        </p:txBody>
      </p:sp>
      <p:sp>
        <p:nvSpPr>
          <p:cNvPr id="12" name="">
            <a:extLst xmlns:a="http://schemas.openxmlformats.org/drawingml/2006/main">
              <a:ext uri="{FF2B5EF4-FFF2-40B4-BE49-F238E27FC236}">
                <a16:creationId xmlns:a16="http://schemas.microsoft.com/office/drawing/2014/main" id="{01231E7D-6200-46F9-81E0-67A28871E26E}"/>
              </a:ext>
            </a:extLst>
          </p:cNvPr>
          <p:cNvSpPr>
            <a:spLocks xmlns:a="http://schemas.openxmlformats.org/drawingml/2006/main" noGrp="1"/>
          </p:cNvSpPr>
          <p:nvPr/>
        </p:nvSpPr>
        <p:spPr>
          <a:xfrm xmlns:a="http://schemas.openxmlformats.org/drawingml/2006/main">
            <a:off x="1381125" y="4124325"/>
            <a:ext cx="9810750" cy="9525"/>
          </a:xfrm>
          <a:prstGeom xmlns:a="http://schemas.openxmlformats.org/drawingml/2006/main" prst="rect">
            <a:avLst/>
          </a:prstGeom>
          <a:solidFill xmlns:a="http://schemas.openxmlformats.org/drawingml/2006/main">
            <a:srgbClr val="C9C4B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821F431-3236-4128-9D03-1B82DFA3BD74}"/>
              </a:ext>
            </a:extLst>
          </p:cNvPr>
          <p:cNvSpPr>
            <a:spLocks xmlns:a="http://schemas.openxmlformats.org/drawingml/2006/main" noGrp="1"/>
          </p:cNvSpPr>
          <p:nvPr/>
        </p:nvSpPr>
        <p:spPr>
          <a:xfrm xmlns:a="http://schemas.openxmlformats.org/drawingml/2006/main">
            <a:off x="685800" y="4572000"/>
            <a:ext cx="10744200" cy="1600200"/>
          </a:xfrm>
          <a:prstGeom xmlns:a="http://schemas.openxmlformats.org/drawingml/2006/main" prst="rect">
            <a:avLst/>
          </a:prstGeom>
          <a:solidFill xmlns:a="http://schemas.openxmlformats.org/drawingml/2006/main">
            <a:srgbClr val="273E4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0DDC8BD-8DC8-472F-91F1-68BA2D3A6608}"/>
              </a:ext>
            </a:extLst>
          </p:cNvPr>
          <p:cNvSpPr>
            <a:spLocks xmlns:a="http://schemas.openxmlformats.org/drawingml/2006/main" noGrp="1"/>
          </p:cNvSpPr>
          <p:nvPr/>
        </p:nvSpPr>
        <p:spPr>
          <a:xfrm xmlns:a="http://schemas.openxmlformats.org/drawingml/2006/main">
            <a:off x="962025" y="476250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80208"/>
          </a:bodyPr>
          <a:lstStyle xmlns:a="http://schemas.openxmlformats.org/drawingml/2006/main"/>
          <a:p xmlns:a="http://schemas.openxmlformats.org/drawingml/2006/main">
            <a:pPr algn="l">
              <a:defRPr sz="1200" b="1">
                <a:solidFill>
                  <a:srgbClr val="D8C8C2"/>
                </a:solidFill>
                <a:latin typeface="Bitstream Charter"/>
                <a:ea typeface="Bitstream Charter"/>
                <a:cs typeface="Bitstream Charter"/>
              </a:defRPr>
            </a:pPr>
            <a:r>
              <a:rPr sz="1200" b="1">
                <a:solidFill>
                  <a:srgbClr val="D8C8C2"/>
                </a:solidFill>
                <a:latin typeface="Bitstream Charter"/>
                <a:ea typeface="Bitstream Charter"/>
                <a:cs typeface="Bitstream Charter"/>
              </a:rPr>
              <a:t>QUESTION FOR DISCUSSION</a:t>
            </a:r>
          </a:p>
        </p:txBody>
      </p:sp>
      <p:sp>
        <p:nvSpPr>
          <p:cNvPr id="15" name="">
            <a:extLst xmlns:a="http://schemas.openxmlformats.org/drawingml/2006/main">
              <a:ext uri="{FF2B5EF4-FFF2-40B4-BE49-F238E27FC236}">
                <a16:creationId xmlns:a16="http://schemas.microsoft.com/office/drawing/2014/main" id="{182C8A54-3AB4-47AF-9EA5-92C7C81DC826}"/>
              </a:ext>
            </a:extLst>
          </p:cNvPr>
          <p:cNvSpPr>
            <a:spLocks xmlns:a="http://schemas.openxmlformats.org/drawingml/2006/main" noGrp="1"/>
          </p:cNvSpPr>
          <p:nvPr/>
        </p:nvSpPr>
        <p:spPr>
          <a:xfrm xmlns:a="http://schemas.openxmlformats.org/drawingml/2006/main">
            <a:off x="962025" y="5076825"/>
            <a:ext cx="990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100000"/>
          </a:bodyPr>
          <a:lstStyle xmlns:a="http://schemas.openxmlformats.org/drawingml/2006/main"/>
          <a:p xmlns:a="http://schemas.openxmlformats.org/drawingml/2006/main">
            <a:pPr algn="l">
              <a:defRPr sz="1650" b="1">
                <a:solidFill>
                  <a:srgbClr val="FFFFFF"/>
                </a:solidFill>
                <a:latin typeface="Bitstream Charter"/>
                <a:ea typeface="Bitstream Charter"/>
                <a:cs typeface="Bitstream Charter"/>
              </a:defRPr>
            </a:pPr>
            <a:r>
              <a:rPr sz="1650" b="1">
                <a:solidFill>
                  <a:srgbClr val="FFFFFF"/>
                </a:solidFill>
                <a:latin typeface="Bitstream Charter"/>
                <a:ea typeface="Bitstream Charter"/>
                <a:cs typeface="Bitstream Charter"/>
              </a:rPr>
              <a:t>How much of the difference between Russian and Ukrainian academic conduct comes from their states, and how much from the remaining internal autonomy of academic organizations?</a:t>
            </a:r>
          </a:p>
        </p:txBody>
      </p:sp>
      <p:sp>
        <p:nvSpPr>
          <p:cNvPr id="16" name="">
            <a:extLst xmlns:a="http://schemas.openxmlformats.org/drawingml/2006/main">
              <a:ext uri="{FF2B5EF4-FFF2-40B4-BE49-F238E27FC236}">
                <a16:creationId xmlns:a16="http://schemas.microsoft.com/office/drawing/2014/main" id="{CC497597-E378-4390-A13C-41D11A26CCB1}"/>
              </a:ext>
            </a:extLst>
          </p:cNvPr>
          <p:cNvSpPr>
            <a:spLocks xmlns:a="http://schemas.openxmlformats.org/drawingml/2006/main" noGrp="1"/>
          </p:cNvSpPr>
          <p:nvPr/>
        </p:nvSpPr>
        <p:spPr>
          <a:xfrm xmlns:a="http://schemas.openxmlformats.org/drawingml/2006/main">
            <a:off x="533400" y="6515100"/>
            <a:ext cx="3429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rmAutofit fontScale="58333"/>
          </a:bodyPr>
          <a:lstStyle xmlns:a="http://schemas.openxmlformats.org/drawingml/2006/main"/>
          <a:p xmlns:a="http://schemas.openxmlformats.org/drawingml/2006/main">
            <a:pPr algn="l">
              <a:defRPr sz="900" b="0">
                <a:solidFill>
                  <a:srgbClr val="687078"/>
                </a:solidFill>
                <a:latin typeface="Bitstream Charter"/>
                <a:ea typeface="Bitstream Charter"/>
                <a:cs typeface="Bitstream Charter"/>
              </a:defRPr>
            </a:pPr>
            <a:r>
              <a:rPr sz="900" b="0">
                <a:solidFill>
                  <a:srgbClr val="687078"/>
                </a:solidFill>
                <a:latin typeface="Bitstream Charter"/>
                <a:ea typeface="Bitstream Charter"/>
                <a:cs typeface="Bitstream Charter"/>
              </a:rPr>
              <a:t>P&amp;D Conference   Prague   2026</a:t>
            </a:r>
          </a:p>
        </p:txBody>
      </p:sp>
    </p:spTree>
    <p:extLst>
      <p:ext uri="{BB962C8B-B14F-4D97-AF65-F5344CB8AC3E}">
        <p14:creationId xmlns:p14="http://schemas.microsoft.com/office/powerpoint/2010/main" val="16213190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2026-09-18T14:28:56.7240000Z</dcterms:created>
  <dcterms:modified xsi:type="dcterms:W3CDTF">2026-09-18T14:28:56.7240000Z</dcterms:modified>
</coreProperties>
</file>