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 Opening / Suggested timing 0:00–0:50</a:t>
            </a:r>
          </a:p>
          <a:p>
            <a:endParaRPr/>
          </a:p>
          <a:p>
            <a:r>
              <a:t>We use the scientist–AI system to develop the theory of military ecotones and organise research on environmental systems transformed by war. This presentation explains what that working arrangement makes possible and how we check its results. The expert defines the problem and takes responsibility for the claims. AI helps search, compare and reorganise information, and examine alternative formulations. The scientific task remains concrete: identify the object, explain its changing relations and determine what observations could test an explanation. Our published protocol records this work. It lets a reader examine how an argument developed, including the concepts we rejected and the questions that remain open.</a:t>
            </a:r>
          </a:p>
          <a:p>
            <a:endParaRPr/>
          </a:p>
          <a:p>
            <a:r>
              <a:t>Sources</a:t>
            </a:r>
          </a:p>
          <a:p>
            <a:r>
              <a:t>Laboratory of Military Ecotones (2026). The Scientist–AI System: Rethinking Research on War-Related Environmental Contamination. DOI 10.66659/dz0jgs38 https://pollution-diseases-ojs.org/index.php/pd/article/view/74</a:t>
            </a:r>
          </a:p>
          <a:p>
            <a:r>
              <a:t>Nikolaenko, D. (2026). Protocol for the Development of the Theory of Military Ecotones. Version 1.2. DOI 10.66659/nm7g2h26 https://pollution-diseases-ojs.org/index.php/pd/article/view/91</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 Problem / Suggested timing 0:50–1:50</a:t>
            </a:r>
          </a:p>
          <a:p>
            <a:endParaRPr/>
          </a:p>
          <a:p>
            <a:r>
              <a:t>War-related environmental research can contain accurate measurements and still leave the principal explanation unfinished. A laboratory identifies a substance. A hydrologist describes water movement. An archive records military activity. A health study describes disease. Connecting those observations requires work on their locations, dates and possible causal relations. The documents may use different languages and incompatible classifications. Some of the information may never have been collected. A disciplinary routine can further restrict the question before investigation begins. We start by asking which process needs explanation and what knowledge would allow us to investigate it. This starting point changes the use of AI. The system must help organise a problem across sources and specialisms while keeping the limits of every contribution visible.</a:t>
            </a:r>
          </a:p>
          <a:p>
            <a:endParaRPr/>
          </a:p>
          <a:p>
            <a:r>
              <a:t>Sources</a:t>
            </a:r>
          </a:p>
          <a:p>
            <a:r>
              <a:t>Laboratory of Military Ecotones (2026). The Scientist–AI System: Rethinking Research on War-Related Environmental Contamination. DOI 10.66659/dz0jgs38 https://pollution-diseases-ojs.org/index.php/pd/article/view/74</a:t>
            </a:r>
          </a:p>
          <a:p>
            <a:r>
              <a:t>Laboratory of Information Systems (2026). Political Taboo and the Failure to Recognize Long Term Military Contamination. DOI 10.66659/mx58vq83 https://pollution-diseases-ojs.org/index.php/pd/article/view/83</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 Theory / Suggested timing 1:50–2:50</a:t>
            </a:r>
          </a:p>
          <a:p>
            <a:endParaRPr/>
          </a:p>
          <a:p>
            <a:r>
              <a:t>The theory of military ecotones supplies our conceptual framework. A military ecotone is a natural–anthropogenic system that emerges when war changes a territory’s regime and functions. Its configuration includes the environment that existed before war and the changes that follow. Functional inversion describes how an earlier peaceful function becomes a military function. A road becomes a supply route and a target. A facility becomes a source of contamination. Human departure can interrupt maintenance and change land use. These relations continue to develop after the initiating action. Chemical pollution is one component of the object. The investigation must also consider changes in water movement, access and territorial use. The theory describes this reality through working concepts. Recognition by a scientific organisation changes the social standing of the description. It does not determine whether the material process exists.</a:t>
            </a:r>
          </a:p>
          <a:p>
            <a:endParaRPr/>
          </a:p>
          <a:p>
            <a:r>
              <a:t>Sources</a:t>
            </a:r>
          </a:p>
          <a:p>
            <a:r>
              <a:t>Nikolaenko, D. (2026). Protocol for the Development of the Theory of Military Ecotones. Version 1.2. DOI 10.66659/nm7g2h26 https://pollution-diseases-ojs.org/index.php/pd/article/view/91</a:t>
            </a:r>
          </a:p>
          <a:p>
            <a:r>
              <a:t>Nikolaenko, D. (2026). The Paradigm of the Military Ecotone. DOI 10.66659/nhzds093 https://pollution-diseases-ojs.org/index.php/pd/article/view/92</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 Theory / Suggested timing 2:50–3:50</a:t>
            </a:r>
          </a:p>
          <a:p>
            <a:endParaRPr/>
          </a:p>
          <a:p>
            <a:r>
              <a:t>Our research questions have no political taboo. A question about contamination, transport or exposure remains a scientific question wherever the proposed relation leads. We investigate what happened to an environmental system and how it continues to change. The political acceptability of an answer supplies no evidence for that answer. Our analysis of political taboo describes how institutions can restrict questions, separate records and postpone investigation. These mechanisms themselves require examination. In our work, claims about institutions receive the same scrutiny as claims about environmental processes: what supports the claim, what alternatives remain and what could change the conclusion? We examine which questions a restriction excludes, which evidence it prevents us from collecting and how it changes the resulting explanation. The standard applies to every conflict and every institution involved.</a:t>
            </a:r>
          </a:p>
          <a:p>
            <a:endParaRPr/>
          </a:p>
          <a:p>
            <a:r>
              <a:t>Sources</a:t>
            </a:r>
          </a:p>
          <a:p>
            <a:r>
              <a:t>Laboratory of Information Systems (2026). Political Taboo and the Failure to Recognize Long Term Military Contamination. DOI 10.66659/mx58vq83 https://pollution-diseases-ojs.org/index.php/pd/article/view/83</a:t>
            </a:r>
          </a:p>
          <a:p>
            <a:r>
              <a:t>Nikolaenko, D. (2026). Protocol for the Development of the Theory of Military Ecotones. Version 1.2. DOI 10.66659/nm7g2h26 https://pollution-diseases-ojs.org/index.php/pd/article/view/91</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 Method / Suggested timing 3:50–4:50</a:t>
            </a:r>
          </a:p>
          <a:p>
            <a:endParaRPr/>
          </a:p>
          <a:p>
            <a:r>
              <a:t>The useful unit of analysis is the interaction between the scientist and AI. Earlier computers expanded feasible calculation and information management. AI also operates on language and conceptual relationships. It can help compare accounts from different fields, propose alternative descriptions and reveal an omission in a question. The expert contributes knowledge of the phenomenon and judgement about relevance. A convincing answer may rely on the wrong object, an invented reference or an unsupported causal step. The expert must identify those failures and decide whether to revise the question, check a source or reject the answer. We document significant transformations so another reader can reconstruct what the system did. Scientific responsibility remains with the human author who accepts the claim and authorises its publication.</a:t>
            </a:r>
          </a:p>
          <a:p>
            <a:endParaRPr/>
          </a:p>
          <a:p>
            <a:r>
              <a:t>Sources</a:t>
            </a:r>
          </a:p>
          <a:p>
            <a:r>
              <a:t>Laboratory of Military Ecotones (2026). The Scientist–AI System: Rethinking Research on War-Related Environmental Contamination. DOI 10.66659/dz0jgs38 https://pollution-diseases-ojs.org/index.php/pd/article/view/74</a:t>
            </a:r>
          </a:p>
          <a:p>
            <a:r>
              <a:t>Nikolaenko, D.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 Method / Suggested timing 4:50–5:50</a:t>
            </a:r>
          </a:p>
          <a:p>
            <a:endParaRPr/>
          </a:p>
          <a:p>
            <a:r>
              <a:t>AI partly mirrors the researcher’s question and the conceptual framework within which it operates. Ask for a list of pollutants and the system may produce a list. Ask how damage to a facility interacts with local water movement, previous land use and later human exposure, and a different analytical space opens. The gain depends on the question and on the expert’s ability to evaluate the response. AI also brings its own limitations. It can fabricate details, repeat dominant interpretations and make a weak argument sound complete. We therefore examine both sides of the interaction. We ask whether the researcher’s frame excludes an important relation and whether the AI output actually supplies grounds for the connection it proposes. A broader question creates an opportunity for investigation. Its answer still needs testing.</a:t>
            </a:r>
          </a:p>
          <a:p>
            <a:endParaRPr/>
          </a:p>
          <a:p>
            <a:r>
              <a:t>Sources</a:t>
            </a:r>
          </a:p>
          <a:p>
            <a:r>
              <a:t>Laboratory of Military Ecotones (2026). The Scientist–AI System: Rethinking Research on War-Related Environmental Contamination. DOI 10.66659/dz0jgs38 https://pollution-diseases-ojs.org/index.php/pd/article/view/74</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7 / Method / Suggested timing 5:50–6:50</a:t>
            </a:r>
          </a:p>
          <a:p>
            <a:endParaRPr dirty="0"/>
          </a:p>
          <a:p>
            <a:r>
              <a:rPr dirty="0"/>
              <a:t>The protocol makes this interaction inspectable. A finished definition gives a reader the current formulation. The working record also shows the question that produced it, the examples used to examine it and the alternatives that failed. This matters when we prepare a conference presentation. Compression can remove the example that carried the argument or make a contested formulation appear settled. We preserve access to the longer record and identify the version we use. If a later observation requires a change, the earlier formulation remains available for comparison. The reader can then ask what changed and why. This method supports criticism of an actual reasoning process. It also gives us a practical means of correcting our own work when a concept ceases to describe the object adequately.</a:t>
            </a:r>
          </a:p>
          <a:p>
            <a:endParaRPr dirty="0"/>
          </a:p>
          <a:p>
            <a:r>
              <a:rPr dirty="0"/>
              <a:t>Sources</a:t>
            </a:r>
          </a:p>
          <a:p>
            <a:r>
              <a:rPr dirty="0"/>
              <a:t>Nikolaenko, D. (2026). Protocol for the Development of the Theory of Military Ecotones. Version 1.2. DOI 10.66659/nm7g2h26 https://pollution-diseases-</a:t>
            </a:r>
            <a:r>
              <a:rPr dirty="0" err="1"/>
              <a:t>ojs.org</a:t>
            </a:r>
            <a:r>
              <a:rPr dirty="0"/>
              <a:t>/</a:t>
            </a:r>
            <a:r>
              <a:rPr dirty="0" err="1"/>
              <a:t>index.php</a:t>
            </a:r>
            <a:r>
              <a:rPr dirty="0"/>
              <a:t>/pd/article/view/91</a:t>
            </a:r>
          </a:p>
          <a:p>
            <a:endParaRPr dirty="0"/>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 Method / Suggested timing 6:50–7:50</a:t>
            </a:r>
          </a:p>
          <a:p>
            <a:endParaRPr/>
          </a:p>
          <a:p>
            <a:r>
              <a:t>Freshwater illustrates the practical information problem. Measurements may cover a few sampling points and dates. Other relevant material includes maps of facilities, accounts of fires, damaged wastewater systems, river networks, wells and earlier environmental surveys. AI can help reconcile place names, align dates, translate records and identify possible connections. Each operation needs a traceable source. A report that a facility burned establishes what the report says. It does not establish the quantity of a substance that entered water. Likewise, proximity to a river does not establish transport into that river. The task is to expose the missing steps and specify what observations could resolve them. The useful output is a research design that makes these distinctions explicit and directs fieldwork towards questions that remain unanswered.</a:t>
            </a:r>
          </a:p>
          <a:p>
            <a:endParaRPr/>
          </a:p>
          <a:p>
            <a:r>
              <a:t>Sources</a:t>
            </a:r>
          </a:p>
          <a:p>
            <a:r>
              <a:t>Laboratory of Military Ecotones (2026). The Scientist–AI System: Rethinking Research on War-Related Environmental Contamination. DOI 10.66659/dz0jgs38 https://pollution-diseases-ojs.org/index.php/pd/article/view/74</a:t>
            </a:r>
          </a:p>
          <a:p>
            <a:r>
              <a:t>Nikolaenko, D.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 Method / Suggested timing 7:50–8:50</a:t>
            </a:r>
          </a:p>
          <a:p>
            <a:endParaRPr/>
          </a:p>
          <a:p>
            <a:r>
              <a:t>Consider an illustrative investigation rather than a reported field result. A damaged industrial facility lies near a river, and a later survey records a contaminant. Several explanations remain possible. The damage may have produced a new release. The contaminant may derive from earlier industrial activity. Changed water conditions may have remobilised material already present in sediments. AI can help organise the records relevant to each explanation and identify contradictions. The expert then specifies discriminating observations: upstream and downstream comparisons, depth profiles, dates, facility inventories and observations under different water conditions. The design must account for the substances and pathways actually under consideration. Finding a concentration alone cannot decide the entire history. The investigation gains value when it separates explanations that a simple association between war and contamination would leave unresolved.</a:t>
            </a:r>
          </a:p>
          <a:p>
            <a:endParaRPr/>
          </a:p>
          <a:p>
            <a:r>
              <a:t>Sources</a:t>
            </a:r>
          </a:p>
          <a:p>
            <a:r>
              <a:t>Laboratory of Military Ecotones (2026). The Scientist–AI System: Rethinking Research on War-Related Environmental Contamination. DOI 10.66659/dz0jgs38 https://pollution-diseases-ojs.org/index.php/pd/article/view/74</a:t>
            </a:r>
          </a:p>
          <a:p>
            <a:r>
              <a:t>Nikolaenko, D. (2026). The Scientist–AI Research System: An Integrated Working Standard for War-Related Environmental Contamination. DOI 10.66659/1cabcy23 https://pollution-diseases-ojs.org/index.php/pd/article/view/80</a:t>
            </a:r>
          </a:p>
          <a:p>
            <a:endParaRPr/>
          </a:p>
          <a:p>
            <a:r>
              <a:t>The infrastructure example is illustrative. No field measurements or site-specific findings are claimed.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 Method / Suggested timing 8:50–9:50</a:t>
            </a:r>
          </a:p>
          <a:p>
            <a:endParaRPr/>
          </a:p>
          <a:p>
            <a:r>
              <a:t>The information record must distinguish what a source contains from what our analysis adds. We preserve an original record alongside any corrected name, translation or derived connection. Missing data remain identified as missing. An AI-generated statement enters the record as a proposed interpretation with its grounds and limitations. Moving information through several analytical steps does not automatically increase its certainty. Field verification asks whether observations support the proposed relation under the specified conditions. A negative result also needs interpretation. It may contradict an explanation, or the sampling design may have failed to observe the relevant place, period or substance. We must state which possibility the evidence permits. The system’s contribution is to make the necessary checks explicit and preserve the basis on which the expert reaches a conclusion.</a:t>
            </a:r>
          </a:p>
          <a:p>
            <a:endParaRPr/>
          </a:p>
          <a:p>
            <a:r>
              <a:t>Sources</a:t>
            </a:r>
          </a:p>
          <a:p>
            <a:r>
              <a:t>Nikolaenko, D. (2026). The Scientist–AI Research System: An Integrated Working Standard for War-Related Environmental Contamination. DOI 10.66659/1cabcy23 https://pollution-diseases-ojs.org/index.php/pd/article/view/80</a:t>
            </a:r>
          </a:p>
          <a:p>
            <a:r>
              <a:t>Laboratory of Military Ecotones (2026). The Scientist–AI System: Rethinking Research on War-Related Environmental Contamination. DOI 10.66659/dz0jgs38 https://pollution-diseases-ojs.org/index.php/pd/article/view/74</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 Results / Suggested timing 9:50–10:50</a:t>
            </a:r>
          </a:p>
          <a:p>
            <a:endParaRPr/>
          </a:p>
          <a:p>
            <a:r>
              <a:t>The recorded inquiry produced concepts that change the research design. Functional inversion asks how a territorial function changes under war. Trigger sensitivity asks why a limited impact can initiate extensive consequences in a particular system. Carrier-dependent boundaries require us to follow the process through water, sediments or other carriers across different places and times. These concepts direct attention to relations that a fixed map of damaged sites can miss. The protocol also records why military badland and succession failed as general categories: they could not adequately cover the changing object. The result is a versioned theoretical framework with an explicit history of revision. Its field consequences require empirical testing. We can now ask which observations would distinguish its explanation from a narrower account and revise the framework when the observations require it.</a:t>
            </a:r>
          </a:p>
          <a:p>
            <a:endParaRPr/>
          </a:p>
          <a:p>
            <a:r>
              <a:t>Sources</a:t>
            </a:r>
          </a:p>
          <a:p>
            <a:r>
              <a:t>Nikolaenko, D. (2026). Protocol for the Development of the Theory of Military Ecotones. Version 1.2. DOI 10.66659/nm7g2h26 https://pollution-diseases-ojs.org/index.php/pd/article/view/91</a:t>
            </a:r>
          </a:p>
          <a:p>
            <a:r>
              <a:t>Nikolaenko, D. (2026). The Paradigm of the Military Ecotone. DOI 10.66659/nhzds093 https://pollution-diseases-ojs.org/index.php/pd/article/view/92</a:t>
            </a:r>
          </a:p>
          <a:p>
            <a:endParaRPr/>
          </a:p>
          <a:p>
            <a:r>
              <a:t>The reported result is conceptual development. Field validation of the framework is an open research task.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 Results / Suggested timing 10:50–11:50</a:t>
            </a:r>
          </a:p>
          <a:p>
            <a:endParaRPr/>
          </a:p>
          <a:p>
            <a:r>
              <a:t>The practical gain concerns the work a small research team can attempt. Searching across languages, reconciling names and repeatedly rebuilding fragmented records consume time. AI can reduce part of that preparatory effort and help organise questions that previously exceeded the team’s practical reach. The intended allocation gives greater attention to access, sampling, laboratory analysis and repeated observation. We should assess the actual saving in a project, including time spent checking AI errors. We have no measured cost reduction to report here. The proposition is operational: use information assistance where it helps, record the checking burden and direct available capacity towards unresolved questions. Equipment, qualified collaborators and long-term observation still require resources. Better preparation makes those resources easier to target, and it makes a proposed investigation easier to examine before fieldwork begins.</a:t>
            </a:r>
          </a:p>
          <a:p>
            <a:endParaRPr/>
          </a:p>
          <a:p>
            <a:r>
              <a:t>Sources</a:t>
            </a:r>
          </a:p>
          <a:p>
            <a:r>
              <a:t>Laboratory of Military Ecotones (2026). The Scientist–AI System: Rethinking Research on War-Related Environmental Contamination. DOI 10.66659/dz0jgs38 https://pollution-diseases-ojs.org/index.php/pd/article/view/74</a:t>
            </a:r>
          </a:p>
          <a:p>
            <a:endParaRPr/>
          </a:p>
          <a:p>
            <a:r>
              <a:t>Efficiency gains are proposed and require project-level assessment. No quantified saving is claimed.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 Results / Suggested timing 11:50–12:50</a:t>
            </a:r>
          </a:p>
          <a:p>
            <a:endParaRPr/>
          </a:p>
          <a:p>
            <a:r>
              <a:t>Our two laboratories provide the organisational basis for this work. The Laboratory of Military Ecotones investigates environmental systems transformed by war and develops the questions that follow from the theory. The Laboratory of Information Systems organises heterogeneous evidence and preserves its provenance, transformations and analytical history. Their work connects around a defined problem. A hydrologist, historian, chemist or physician joins according to the relation that requires investigation. The expert coordinating the inquiry must recognise the limits of personal competence and arrange the necessary specialist checks. An internal laboratory provides a working structure. The credibility of its conclusions depends on the evidence and procedures it makes available for examination. This division of work lets us begin a research programme while keeping responsibility for each operation and claim identifiable.</a:t>
            </a:r>
          </a:p>
          <a:p>
            <a:endParaRPr/>
          </a:p>
          <a:p>
            <a:r>
              <a:t>Sources</a:t>
            </a:r>
          </a:p>
          <a:p>
            <a:r>
              <a:t>Nikolaenko, D.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 Key Takeaways / Suggested timing 12:50–13:50</a:t>
            </a:r>
          </a:p>
          <a:p>
            <a:endParaRPr/>
          </a:p>
          <a:p>
            <a:r>
              <a:t>The central result is a working way to organise investigation around the environmental problem. The scientist–AI system expands search and conceptual comparison while the expert evaluates the outputs and remains responsible. The protocol preserves the route by which we reach a formulation. This gives later criticism something concrete to examine and gives revision a documented starting point. Our first practical task is to choose a defined object, assemble the available records and identify the observations that would distinguish competing explanations. We can then specify an initial work package with the required competence, access and measurements. Progress consists in an improved explanation, a resolved contradiction or a better defined empirical question. We judge the system by that progress and by whether another researcher can check the work.</a:t>
            </a:r>
          </a:p>
          <a:p>
            <a:endParaRPr/>
          </a:p>
          <a:p>
            <a:r>
              <a:t>Sources</a:t>
            </a:r>
          </a:p>
          <a:p>
            <a:r>
              <a:t>Laboratory of Military Ecotones (2026). The Scientist–AI System: Rethinking Research on War-Related Environmental Contamination. DOI 10.66659/dz0jgs38 https://pollution-diseases-ojs.org/index.php/pd/article/view/74</a:t>
            </a:r>
          </a:p>
          <a:p>
            <a:r>
              <a:t>Nikolaenko, D. (2026). Protocol for the Development of the Theory of Military Ecotones. Version 1.2. DOI 10.66659/nm7g2h26 https://pollution-diseases-ojs.org/index.php/pd/article/view/91</a:t>
            </a:r>
          </a:p>
          <a:p>
            <a:r>
              <a:t>Nikolaenko, D.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 References / Suggested timing 13:50–14:15</a:t>
            </a:r>
          </a:p>
          <a:p>
            <a:endParaRPr/>
          </a:p>
          <a:p>
            <a:r>
              <a:t>These five publications provide the source record for this presentation. The first states the scientist–AI approach. The development protocol and paradigm explain its application to military ecotones. The remaining publications address political exclusion and the laboratories’ integrated working standard. Their identifiers allow the argument to be traced back to the published materials.</a:t>
            </a:r>
          </a:p>
          <a:p>
            <a:endParaRPr/>
          </a:p>
          <a:p>
            <a:r>
              <a:t>Sources</a:t>
            </a:r>
          </a:p>
          <a:p>
            <a:r>
              <a:t>Laboratory of Military Ecotones (2026). The Scientist–AI System: Rethinking Research on War-Related Environmental Contamination. DOI 10.66659/dz0jgs38 https://pollution-diseases-ojs.org/index.php/pd/article/view/74</a:t>
            </a:r>
          </a:p>
          <a:p>
            <a:r>
              <a:t>Nikolaenko, D. (2026). Protocol for the Development of the Theory of Military Ecotones. Version 1.2. DOI 10.66659/nm7g2h26 https://pollution-diseases-ojs.org/index.php/pd/article/view/91</a:t>
            </a:r>
          </a:p>
          <a:p>
            <a:r>
              <a:t>Nikolaenko, D. (2026). The Paradigm of the Military Ecotone. DOI 10.66659/nhzds093 https://pollution-diseases-ojs.org/index.php/pd/article/view/92</a:t>
            </a:r>
          </a:p>
          <a:p>
            <a:r>
              <a:t>Laboratory of Information Systems (2026). Political Taboo and the Failure to Recognize Long Term Military Contamination. DOI 10.66659/mx58vq83 https://pollution-diseases-ojs.org/index.php/pd/article/view/83</a:t>
            </a:r>
          </a:p>
          <a:p>
            <a:r>
              <a:t>Nikolaenko, D.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 Conclusion / Suggested timing 14:15–15:00</a:t>
            </a:r>
          </a:p>
          <a:p>
            <a:endParaRPr/>
          </a:p>
          <a:p>
            <a:r>
              <a:t>We have begun this programme through our laboratories and the published development of the theory. The next stage is to turn its questions into specified investigations. Each investigation should leave a usable record: the object studied, the evidence available, the explanation proposed and the observations needed to test it. AI supports the work across these stages, and the expert takes responsibility for its direction and claims. Political discomfort gives us no reason to remove a material relation from investigation. The programme remains open to correction through identifiable arguments and evidence. That is how we intend to study the long-term environmental consequences of war.</a:t>
            </a:r>
          </a:p>
          <a:p>
            <a:endParaRPr/>
          </a:p>
          <a:p>
            <a:r>
              <a:t>Sources</a:t>
            </a:r>
          </a:p>
          <a:p>
            <a:r>
              <a:t>Laboratory of Military Ecotones (2026). The Scientist–AI System: Rethinking Research on War-Related Environmental Contamination. DOI 10.66659/dz0jgs38 https://pollution-diseases-ojs.org/index.php/pd/article/view/74</a:t>
            </a:r>
          </a:p>
          <a:p>
            <a:r>
              <a:t>Nikolaenko, D. (2026). Protocol for the Development of the Theory of Military Ecotones. Version 1.2. DOI 10.66659/nm7g2h26 https://pollution-diseases-ojs.org/index.php/pd/article/view/91</a:t>
            </a:r>
          </a:p>
          <a:p>
            <a:r>
              <a:t>Nikolaenko, D. (2026). The Scientist–AI Research System: An Integrated Working Standard for War-Related Environmental Contamination.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6350347-E762-44FA-8B16-BCCAFBFD0467}"/>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2EA70102-0661-4C7A-A94C-2E69D8B240B3}"/>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86E80625-AAA7-4882-9B66-D8587EEB756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3D9599F-E8C8-4BC8-A2C1-CE0B7C32D99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DCFBB7EC-10AE-46A9-AE77-0621C01CFB45}"/>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4A61A8F-DE33-42A2-A800-F05D8EC65ED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ECAA808A-5ED6-4E84-9AF7-1A9C065B976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475F8B37-296E-48E4-A8E1-68532E052D0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E999476-4680-4F95-89FD-51BFB9A7792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D69CB1D3-4844-45C1-A7B3-A2A82D1EE96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5723B-8FD0-4F40-B758-9D23E10F87D5}"/>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DEBF9BAA-8D98-4A3A-BE8B-D7D86AE636A2}"/>
              </a:ext>
            </a:extLst>
          </p:cNvPr>
          <p:cNvSpPr>
            <a:spLocks noGrp="1"/>
          </p:cNvSpPr>
          <p:nvPr/>
        </p:nvSpPr>
        <p:spPr>
          <a:xfrm>
            <a:off x="914400" y="1143000"/>
            <a:ext cx="10477500" cy="1857375"/>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Scientist–AI System</a:t>
            </a:r>
          </a:p>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Rethinking Research on War-Related</a:t>
            </a:r>
          </a:p>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Environmental Contamination</a:t>
            </a:r>
          </a:p>
        </p:txBody>
      </p:sp>
      <p:sp>
        <p:nvSpPr>
          <p:cNvPr id="3" name="Rectangle 2">
            <a:extLst>
              <a:ext uri="{FF2B5EF4-FFF2-40B4-BE49-F238E27FC236}">
                <a16:creationId xmlns:a16="http://schemas.microsoft.com/office/drawing/2014/main" id="{6DBE2409-8C93-4B9D-9FB6-4D8819BEC6E3}"/>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Rectangle 3">
            <a:extLst>
              <a:ext uri="{FF2B5EF4-FFF2-40B4-BE49-F238E27FC236}">
                <a16:creationId xmlns:a16="http://schemas.microsoft.com/office/drawing/2014/main" id="{E33F71F1-6CAE-47FA-9C1A-BD319AC58A0B}"/>
              </a:ext>
            </a:extLst>
          </p:cNvPr>
          <p:cNvSpPr>
            <a:spLocks noGrp="1"/>
          </p:cNvSpPr>
          <p:nvPr/>
        </p:nvSpPr>
        <p:spPr>
          <a:xfrm>
            <a:off x="952500" y="4352925"/>
            <a:ext cx="10287000" cy="476250"/>
          </a:xfrm>
          <a:prstGeom prst="rect">
            <a:avLst/>
          </a:prstGeom>
          <a:noFill/>
          <a:ln w="0">
            <a:noFill/>
          </a:ln>
        </p:spPr>
        <p:txBody>
          <a:bodyPr lIns="0" tIns="0" rIns="0" bIns="0"/>
          <a:lstStyle>
            <a:defPPr algn="l">
              <a:defRPr sz="2400" b="1">
                <a:solidFill>
                  <a:srgbClr val="111111"/>
                </a:solidFill>
                <a:latin typeface="Segoe UI Semibold"/>
                <a:ea typeface="Segoe UI Semibold"/>
                <a:cs typeface="Segoe UI Semibold"/>
              </a:defRPr>
            </a:defPPr>
          </a:lstStyle>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Laboratory of Military Ecotones</a:t>
            </a:r>
          </a:p>
        </p:txBody>
      </p:sp>
      <p:sp>
        <p:nvSpPr>
          <p:cNvPr id="6" name="Rectangle 5">
            <a:extLst>
              <a:ext uri="{FF2B5EF4-FFF2-40B4-BE49-F238E27FC236}">
                <a16:creationId xmlns:a16="http://schemas.microsoft.com/office/drawing/2014/main" id="{2911AB87-45D9-4919-9D86-3002C3904FBD}"/>
              </a:ext>
            </a:extLst>
          </p:cNvPr>
          <p:cNvSpPr>
            <a:spLocks noGrp="1"/>
          </p:cNvSpPr>
          <p:nvPr/>
        </p:nvSpPr>
        <p:spPr>
          <a:xfrm>
            <a:off x="952500" y="5057775"/>
            <a:ext cx="10287000" cy="4762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dirty="0">
                <a:solidFill>
                  <a:srgbClr val="111111"/>
                </a:solidFill>
                <a:latin typeface="Segoe UI"/>
                <a:ea typeface="Segoe UI"/>
                <a:cs typeface="Segoe UI"/>
              </a:rPr>
              <a:t>New Euro Vision: exhibitions, marketing, research </a:t>
            </a:r>
            <a:r>
              <a:rPr sz="2000" b="0" dirty="0" err="1">
                <a:solidFill>
                  <a:srgbClr val="111111"/>
                </a:solidFill>
                <a:latin typeface="Segoe UI"/>
                <a:ea typeface="Segoe UI"/>
                <a:cs typeface="Segoe UI"/>
              </a:rPr>
              <a:t>s.r.o.</a:t>
            </a:r>
            <a:endParaRPr sz="2000" b="0" dirty="0">
              <a:solidFill>
                <a:srgbClr val="111111"/>
              </a:solidFill>
              <a:latin typeface="Segoe UI"/>
              <a:ea typeface="Segoe UI"/>
              <a:cs typeface="Segoe UI"/>
            </a:endParaRPr>
          </a:p>
        </p:txBody>
      </p:sp>
      <p:sp>
        <p:nvSpPr>
          <p:cNvPr id="7" name="Rectangle 6">
            <a:extLst>
              <a:ext uri="{FF2B5EF4-FFF2-40B4-BE49-F238E27FC236}">
                <a16:creationId xmlns:a16="http://schemas.microsoft.com/office/drawing/2014/main" id="{A5AD24C3-79C0-4592-916B-D7415A7782F8}"/>
              </a:ext>
            </a:extLst>
          </p:cNvPr>
          <p:cNvSpPr>
            <a:spLocks noGrp="1"/>
          </p:cNvSpPr>
          <p:nvPr/>
        </p:nvSpPr>
        <p:spPr>
          <a:xfrm>
            <a:off x="952500" y="5819775"/>
            <a:ext cx="10287000" cy="333375"/>
          </a:xfrm>
          <a:prstGeom prst="rect">
            <a:avLst/>
          </a:prstGeom>
          <a:noFill/>
          <a:ln w="0">
            <a:noFill/>
          </a:ln>
        </p:spPr>
        <p:txBody>
          <a:bodyPr lIns="0" tIns="0" rIns="0" bIns="0"/>
          <a:lstStyle>
            <a:defPPr algn="l">
              <a:defRPr sz="1400" b="0">
                <a:solidFill>
                  <a:srgbClr val="2463A3"/>
                </a:solidFill>
                <a:latin typeface="Segoe UI"/>
                <a:ea typeface="Segoe UI"/>
                <a:cs typeface="Segoe UI"/>
              </a:defRPr>
            </a:defPPr>
          </a:lstStyle>
          <a:p>
            <a:pPr algn="l">
              <a:buNone/>
              <a:defRPr sz="1400" b="0">
                <a:solidFill>
                  <a:srgbClr val="2463A3"/>
                </a:solidFill>
                <a:latin typeface="Segoe UI"/>
                <a:ea typeface="Segoe UI"/>
                <a:cs typeface="Segoe UI"/>
              </a:defRPr>
            </a:pPr>
            <a:r>
              <a:rPr sz="1400" b="0">
                <a:solidFill>
                  <a:srgbClr val="2463A3"/>
                </a:solidFill>
                <a:latin typeface="Segoe UI"/>
                <a:ea typeface="Segoe UI"/>
                <a:cs typeface="Segoe UI"/>
              </a:rPr>
              <a:t>Overview 2 / Artificial Intelligence and Research on the Consequences of War / 15 minutes</a:t>
            </a:r>
          </a:p>
        </p:txBody>
      </p:sp>
    </p:spTree>
    <p:extLst>
      <p:ext uri="{BB962C8B-B14F-4D97-AF65-F5344CB8AC3E}">
        <p14:creationId xmlns:p14="http://schemas.microsoft.com/office/powerpoint/2010/main" val="57240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Fragmented knowledge and an unfinished explanation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Separate studies describe substances, sites and episodes.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relation between these observations requires investigation.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discipline’s boundary can restrict the research question.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starting point is the environmental problem.</a:t>
            </a:r>
          </a:p>
        </p:txBody>
      </p:sp>
    </p:spTree>
    <p:extLst>
      <p:ext uri="{BB962C8B-B14F-4D97-AF65-F5344CB8AC3E}">
        <p14:creationId xmlns:p14="http://schemas.microsoft.com/office/powerpoint/2010/main" val="9988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military ecotone as the research object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War changes the regime and functions of a territory.</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Earlier infrastructure and land use shape the consequences.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Soil, water, biota and human activity form changing relations.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object exists independently of its scientific recognition.</a:t>
            </a:r>
          </a:p>
        </p:txBody>
      </p:sp>
    </p:spTree>
    <p:extLst>
      <p:ext uri="{BB962C8B-B14F-4D97-AF65-F5344CB8AC3E}">
        <p14:creationId xmlns:p14="http://schemas.microsoft.com/office/powerpoint/2010/main" val="998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Scientific questions without political exclusion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Research follows material processes and causal relations.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Political acceptability gives no test of an explanation.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Every causal claim needs identifiable grounds.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same requirements apply across conflicts.</a:t>
            </a:r>
          </a:p>
        </p:txBody>
      </p:sp>
    </p:spTree>
    <p:extLst>
      <p:ext uri="{BB962C8B-B14F-4D97-AF65-F5344CB8AC3E}">
        <p14:creationId xmlns:p14="http://schemas.microsoft.com/office/powerpoint/2010/main" val="99887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scientist–AI working unit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defines the object and evaluates the argument.</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supports search, comparison and conceptual exploration.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accepts, revises or rejects each output.</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identifies sources and significant transformations.</a:t>
            </a:r>
          </a:p>
        </p:txBody>
      </p:sp>
    </p:spTree>
    <p:extLst>
      <p:ext uri="{BB962C8B-B14F-4D97-AF65-F5344CB8AC3E}">
        <p14:creationId xmlns:p14="http://schemas.microsoft.com/office/powerpoint/2010/main" val="9988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Questions determine the reach of AI assistance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narrow question reproduces a narrow analytical frame.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Broader questions connect knowledge across specialisms.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can expose omissions and propose competing formulations.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Fluent language requires source and reasoning checks.</a:t>
            </a:r>
          </a:p>
        </p:txBody>
      </p:sp>
    </p:spTree>
    <p:extLst>
      <p:ext uri="{BB962C8B-B14F-4D97-AF65-F5344CB8AC3E}">
        <p14:creationId xmlns:p14="http://schemas.microsoft.com/office/powerpoint/2010/main" val="9988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visible record of conceptual development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protocol preserves questions and intermediate formulations.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Examples show why a concept became necessary.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Rejected alternatives retain their reasons for rejection.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Later revisions remain comparable with earlier versions.</a:t>
            </a:r>
          </a:p>
        </p:txBody>
      </p:sp>
    </p:spTree>
    <p:extLst>
      <p:ext uri="{BB962C8B-B14F-4D97-AF65-F5344CB8AC3E}">
        <p14:creationId xmlns:p14="http://schemas.microsoft.com/office/powerpoint/2010/main" val="9988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Freshwater research across heterogeneous sources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Measurements establish conditions at specified places and times.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Event records describe damage and possible releases.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Spatial evidence describes pathways and environmental context.</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system identifies missing links and useful field tests.</a:t>
            </a:r>
          </a:p>
        </p:txBody>
      </p:sp>
    </p:spTree>
    <p:extLst>
      <p:ext uri="{BB962C8B-B14F-4D97-AF65-F5344CB8AC3E}">
        <p14:creationId xmlns:p14="http://schemas.microsoft.com/office/powerpoint/2010/main" val="9988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testable investigation of damaged infrastructure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Illustrative case: a damaged facility near a water system.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Compare a new release with earlier contamination.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Examine sediment remobilisation as another explanation.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Select observations that distinguish the alternatives.</a:t>
            </a:r>
          </a:p>
        </p:txBody>
      </p:sp>
    </p:spTree>
    <p:extLst>
      <p:ext uri="{BB962C8B-B14F-4D97-AF65-F5344CB8AC3E}">
        <p14:creationId xmlns:p14="http://schemas.microsoft.com/office/powerpoint/2010/main" val="99887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Evidence and the limits of a derived connection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Source information remains separate from its interpretation.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Translation and normalisation retain a traceable history.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An AI-generated connection carries its derived status.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Independent observations test the proposed relation.</a:t>
            </a:r>
          </a:p>
        </p:txBody>
      </p:sp>
    </p:spTree>
    <p:extLst>
      <p:ext uri="{BB962C8B-B14F-4D97-AF65-F5344CB8AC3E}">
        <p14:creationId xmlns:p14="http://schemas.microsoft.com/office/powerpoint/2010/main" val="9988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Conceptual results of the recorded inquiry</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Functional inversion describes changes in territorial functions.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Trigger sensitivity explains the importance of system conditions.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Process boundaries depend on carriers and observation time.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protocol preserves accepted and rejected concepts.</a:t>
            </a:r>
          </a:p>
        </p:txBody>
      </p:sp>
    </p:spTree>
    <p:extLst>
      <p:ext uri="{BB962C8B-B14F-4D97-AF65-F5344CB8AC3E}">
        <p14:creationId xmlns:p14="http://schemas.microsoft.com/office/powerpoint/2010/main" val="9988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Research capacity and physical verification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can reduce repeated information preparation.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expected gain concerns feasible research tasks.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Access, sampling and laboratory analysis still require resources.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Efficiency claims need assessment in actual projects.</a:t>
            </a:r>
          </a:p>
        </p:txBody>
      </p:sp>
    </p:spTree>
    <p:extLst>
      <p:ext uri="{BB962C8B-B14F-4D97-AF65-F5344CB8AC3E}">
        <p14:creationId xmlns:p14="http://schemas.microsoft.com/office/powerpoint/2010/main" val="9988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Two laboratories and identifiable responsibilities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Military Ecotones defines and investigates the environmental object.</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Information Systems organises provenance and analytical records.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Specialists contribute to the relations under examination.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retains responsibility for scientific claims.</a:t>
            </a:r>
          </a:p>
        </p:txBody>
      </p:sp>
    </p:spTree>
    <p:extLst>
      <p:ext uri="{BB962C8B-B14F-4D97-AF65-F5344CB8AC3E}">
        <p14:creationId xmlns:p14="http://schemas.microsoft.com/office/powerpoint/2010/main" val="9988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Key takeaways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research object determines the questions and required expertise.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scientist–AI system expands feasible analytical work.</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Protocols preserve the grounds for revision and criticism.</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Empirical investigation tests the proposed explanations.</a:t>
            </a:r>
          </a:p>
        </p:txBody>
      </p:sp>
    </p:spTree>
    <p:extLst>
      <p:ext uri="{BB962C8B-B14F-4D97-AF65-F5344CB8AC3E}">
        <p14:creationId xmlns:p14="http://schemas.microsoft.com/office/powerpoint/2010/main" val="9988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and published working records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9" name="Rectangle 8">
            <a:extLst>
              <a:ext uri="{FF2B5EF4-FFF2-40B4-BE49-F238E27FC236}">
                <a16:creationId xmlns:a16="http://schemas.microsoft.com/office/drawing/2014/main" id="{78136E4F-34E2-4B51-B089-8435EF599638}"/>
              </a:ext>
            </a:extLst>
          </p:cNvPr>
          <p:cNvSpPr>
            <a:spLocks noGrp="1"/>
          </p:cNvSpPr>
          <p:nvPr/>
        </p:nvSpPr>
        <p:spPr>
          <a:xfrm>
            <a:off x="952500" y="20574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Military Ecotones (2026). The Scientist–AI System.</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10.66659/dz0jgs38</a:t>
            </a:r>
          </a:p>
        </p:txBody>
      </p:sp>
      <p:sp>
        <p:nvSpPr>
          <p:cNvPr id="10" name="Rectangle 9">
            <a:extLst>
              <a:ext uri="{FF2B5EF4-FFF2-40B4-BE49-F238E27FC236}">
                <a16:creationId xmlns:a16="http://schemas.microsoft.com/office/drawing/2014/main" id="{460FCA65-32DC-4D37-ABBF-AEA1F44C6272}"/>
              </a:ext>
            </a:extLst>
          </p:cNvPr>
          <p:cNvSpPr>
            <a:spLocks noGrp="1"/>
          </p:cNvSpPr>
          <p:nvPr/>
        </p:nvSpPr>
        <p:spPr>
          <a:xfrm>
            <a:off x="952500" y="28575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Theory of Military Ecotones development protocol v1.2.</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10.66659/nm7g2h26</a:t>
            </a:r>
          </a:p>
        </p:txBody>
      </p:sp>
      <p:sp>
        <p:nvSpPr>
          <p:cNvPr id="11" name="Rectangle 10">
            <a:extLst>
              <a:ext uri="{FF2B5EF4-FFF2-40B4-BE49-F238E27FC236}">
                <a16:creationId xmlns:a16="http://schemas.microsoft.com/office/drawing/2014/main" id="{A92DE1D3-1F57-41CE-B2A6-672A6E8BA332}"/>
              </a:ext>
            </a:extLst>
          </p:cNvPr>
          <p:cNvSpPr>
            <a:spLocks noGrp="1"/>
          </p:cNvSpPr>
          <p:nvPr/>
        </p:nvSpPr>
        <p:spPr>
          <a:xfrm>
            <a:off x="952500" y="36576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The Paradigm of the Military Ecotone.</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10.66659/nhzds093</a:t>
            </a:r>
          </a:p>
        </p:txBody>
      </p:sp>
      <p:sp>
        <p:nvSpPr>
          <p:cNvPr id="12" name="Rectangle 11">
            <a:extLst>
              <a:ext uri="{FF2B5EF4-FFF2-40B4-BE49-F238E27FC236}">
                <a16:creationId xmlns:a16="http://schemas.microsoft.com/office/drawing/2014/main" id="{6DB0D5B8-BCA7-4E51-B236-C67F9F7BA91E}"/>
              </a:ext>
            </a:extLst>
          </p:cNvPr>
          <p:cNvSpPr>
            <a:spLocks noGrp="1"/>
          </p:cNvSpPr>
          <p:nvPr/>
        </p:nvSpPr>
        <p:spPr>
          <a:xfrm>
            <a:off x="952500" y="44577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 (2026). Political Taboo and Military Contamination.</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10.66659/mx58vq83</a:t>
            </a:r>
          </a:p>
        </p:txBody>
      </p:sp>
      <p:sp>
        <p:nvSpPr>
          <p:cNvPr id="13" name="Rectangle 12">
            <a:extLst>
              <a:ext uri="{FF2B5EF4-FFF2-40B4-BE49-F238E27FC236}">
                <a16:creationId xmlns:a16="http://schemas.microsoft.com/office/drawing/2014/main" id="{06E10CD8-48C8-4CDD-A6B8-751BFAA5F106}"/>
              </a:ext>
            </a:extLst>
          </p:cNvPr>
          <p:cNvSpPr>
            <a:spLocks noGrp="1"/>
          </p:cNvSpPr>
          <p:nvPr/>
        </p:nvSpPr>
        <p:spPr>
          <a:xfrm>
            <a:off x="952500" y="52578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The Scientist–AI Research System: Integrated Working Standard.</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10.66659/1cabcy23</a:t>
            </a:r>
          </a:p>
        </p:txBody>
      </p:sp>
    </p:spTree>
    <p:extLst>
      <p:ext uri="{BB962C8B-B14F-4D97-AF65-F5344CB8AC3E}">
        <p14:creationId xmlns:p14="http://schemas.microsoft.com/office/powerpoint/2010/main" val="99887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programme that can be examined and continued</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Begin with a defined environmental problem.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Preserve the evidence and the path of reasoning.</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Specify observations that can change the explanation.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Revise the theory as the object and knowledge change.</a:t>
            </a:r>
          </a:p>
        </p:txBody>
      </p:sp>
    </p:spTree>
    <p:extLst>
      <p:ext uri="{BB962C8B-B14F-4D97-AF65-F5344CB8AC3E}">
        <p14:creationId xmlns:p14="http://schemas.microsoft.com/office/powerpoint/2010/main" val="998873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4542</Words>
  <Application>Microsoft Macintosh PowerPoint</Application>
  <DocSecurity>0</DocSecurity>
  <PresentationFormat>Widescreen</PresentationFormat>
  <Paragraphs>238</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 Dmitry</cp:lastModifiedBy>
  <cp:revision>1</cp:revision>
  <dcterms:created xsi:type="dcterms:W3CDTF">2026-10-11T09:27:18Z</dcterms:created>
  <dcterms:modified xsi:type="dcterms:W3CDTF">2026-10-14T05:48:38Z</dcterms:modified>
</cp:coreProperties>
</file>