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 / Problem / Suggested timing 0:00–0:23</a:t>
            </a:r>
          </a:p>
          <a:p>
            <a:endParaRPr/>
          </a:p>
          <a:p>
            <a:r>
              <a:t>Our position is straightforward. Research begins with an object and a problem that requires explanation. We use instruments that help us investigate it. We examine the evidence, test the conclusions and accept responsibility for what we publish. The central criterion is what the research has contributed to understanding or resolving the problem.</a:t>
            </a:r>
          </a:p>
          <a:p>
            <a:endParaRPr/>
          </a:p>
          <a:p>
            <a:r>
              <a:t>Sources</a:t>
            </a:r>
          </a:p>
          <a:p>
            <a:r>
              <a:t>Laboratory of Information Systems (2026). Who Is the Author and Why Is the Problem Still Unsolved? AI and the Failure of Super-Normal Science. DOI 10.66659/svj1dy10 https://pollution-diseases-ojs.org/index.php/pd/article/view/75</a:t>
            </a:r>
          </a:p>
          <a:p>
            <a:r>
              <a:t>Nikolaenko (2026). The Scientist–AI Research System: An Integrated Working Standard for War-Related Environmental Contamination. DOI 10.66659/1cabcy23 https://pollution-diseases-ojs.org/index.php/pd/article/view/80</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2 / Problem / Suggested timing 0:23–1:18</a:t>
            </a:r>
          </a:p>
          <a:p>
            <a:endParaRPr/>
          </a:p>
          <a:p>
            <a:r>
              <a:t>Yet discussion of artificial intelligence in science frequently begins elsewhere. Who wrote the sentence? Was the formulation produced by a person or a machine? Can the result still be considered the scientist's own work?</a:t>
            </a:r>
          </a:p>
          <a:p>
            <a:endParaRPr/>
          </a:p>
          <a:p>
            <a:r>
              <a:t>These questions combine different issues and leave the most important decisions unidentified. They do not tell us who selected the problem, examined the evidence, rejected an inadequate explanation or approved the conclusion. A question about the immediate producer of a sentence cannot substitute for an account of the investigation.</a:t>
            </a:r>
          </a:p>
          <a:p>
            <a:endParaRPr/>
          </a:p>
          <a:p>
            <a:r>
              <a:t>Our argument is that this poor formulation can perform an institutional function. It directs scrutiny toward the instrument while leaving the established organization of research outside the examination. We call the structure that enables this displacement the implicit buffer of normal science.</a:t>
            </a:r>
          </a:p>
          <a:p>
            <a:endParaRPr/>
          </a:p>
          <a:p>
            <a:r>
              <a:t>Sources</a:t>
            </a:r>
          </a:p>
          <a:p>
            <a:r>
              <a:t>Laboratory of Information Systems (2026). Who Is the Author and Why Is the Problem Still Unsolved? AI and the Failure of Super-Normal Science. DOI 10.66659/svj1dy10 https://pollution-diseases-ojs.org/index.php/pd/article/view/75</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3 / Problem / Suggested timing 1:18–2:45</a:t>
            </a:r>
          </a:p>
          <a:p>
            <a:endParaRPr/>
          </a:p>
          <a:p>
            <a:r>
              <a:t>Consider a calculation performed with a calculator. The researcher did not manually execute every arithmetic operation. Nevertheless, we can identify who selected the quantities, chose the calculation, interpreted the answer and used it to support a scientific claim. The instrument's participation does not make those decisions unknowable.</a:t>
            </a:r>
          </a:p>
          <a:p>
            <a:endParaRPr/>
          </a:p>
          <a:p>
            <a:r>
              <a:t>Artificial intelligence extends this situation. It can suggest formulations, compare explanations, connect sources and generate alternatives. Its contribution therefore requires more documentation than an ordinary arithmetic operation. But the expansion of its contribution does not abolish the distinction between producing an output and accepting a scientific conclusion.</a:t>
            </a:r>
          </a:p>
          <a:p>
            <a:endParaRPr/>
          </a:p>
          <a:p>
            <a:r>
              <a:t>In our work, discussion with AI can clarify a question that was initially poorly formulated. A proposed distinction can expose an inconsistency. An objection can change the direction of an investigation. We then examine the resulting thesis: what does it explain, what supports it, and what would require its revision?</a:t>
            </a:r>
          </a:p>
          <a:p>
            <a:endParaRPr/>
          </a:p>
          <a:p>
            <a:r>
              <a:t>For that examination, allocating each phrase between a human and a machine contributes little. We preserve the working record where it matters for understanding the reasoning. We identify the person who accepts the claim. We continue investigating the object. Human authorship remains identifiable; the human-or-machine authorship puzzle ceases to organize the research.</a:t>
            </a:r>
          </a:p>
          <a:p>
            <a:endParaRPr/>
          </a:p>
          <a:p>
            <a:r>
              <a:t>Sources</a:t>
            </a:r>
          </a:p>
          <a:p>
            <a:r>
              <a:t>Laboratory of Military Ecotones (2026). The Scientist–AI System: Rethinking Research on War-Related Environmental Contamination. DOI 10.66659/dz0jgs38 https://pollution-diseases-ojs.org/index.php/pd/article/view/74</a:t>
            </a:r>
          </a:p>
          <a:p>
            <a:r>
              <a:t>Laboratory of Information Systems (2026). Responsibility to the Problem: An Explicit Standard for the Expert–AI System. DOI 10.66659/gc495972 https://pollution-diseases-ojs.org/index.php/pd/article/view/77</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4 / Theory / Suggested timing 2:45–3:59</a:t>
            </a:r>
          </a:p>
          <a:p>
            <a:endParaRPr/>
          </a:p>
          <a:p>
            <a:r>
              <a:t>Thomas Kuhn described normal science as research within an accepted paradigm. It solves puzzles using shared examples, commitments and standards. This activity can be technically demanding and scientifically productive. Our criticism does not depend on denying those achievements.</a:t>
            </a:r>
          </a:p>
          <a:p>
            <a:endParaRPr/>
          </a:p>
          <a:p>
            <a:r>
              <a:t>The limitation concerns the selection of questions. A paradigm helps determine which problems count as legitimate and which solutions are recognizable. A process in the world can extend beyond the questions that a particular scientific community is organized to address.</a:t>
            </a:r>
          </a:p>
          <a:p>
            <a:endParaRPr/>
          </a:p>
          <a:p>
            <a:r>
              <a:t>War-related environmental contamination is such a process. Military activity, infrastructure damage, post-war management, chemical transformation, water movement and exposure belong to different professional domains. Each domain can produce reliable findings while the connections between them remain insufficiently investigated.</a:t>
            </a:r>
          </a:p>
          <a:p>
            <a:endParaRPr/>
          </a:p>
          <a:p>
            <a:r>
              <a:t>The problem is therefore not that normal science performs no useful work. The problem is that successful work inside its accepted boundaries does not guarantee an adequate explanation of a process crossing those boundaries. The real object does not adjust its behaviour to the organization of journals, departments or funding programmes.</a:t>
            </a:r>
          </a:p>
          <a:p>
            <a:endParaRPr/>
          </a:p>
          <a:p>
            <a:r>
              <a:t>Sources</a:t>
            </a:r>
          </a:p>
          <a:p>
            <a:r>
              <a:t>Kuhn, Thomas S. (1970). The Structure of Scientific Revolutions. Second edition, enlarged. University of Chicago Press. Chapters III–IV. https://www.lri.fr/~mbl/Stanford/CS477/papers/Kuhn-SSR-2ndEd.pdf</a:t>
            </a:r>
          </a:p>
          <a:p>
            <a:r>
              <a:t>Laboratory of Information Systems (2026). Who Is the Author and Why Is the Problem Still Unsolved? AI and the Failure of Super-Normal Science. DOI 10.66659/svj1dy10 https://pollution-diseases-ojs.org/index.php/pd/article/view/75</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5 / Theory / Suggested timing 3:59–5:17</a:t>
            </a:r>
          </a:p>
          <a:p>
            <a:endParaRPr/>
          </a:p>
          <a:p>
            <a:r>
              <a:t>I use the term super-normal science for a condition in which the reproduction of accepted research procedures becomes detached from their ability to address the underlying problem. This is my extension of the discussion of normal science, rather than a term introduced by Kuhn.</a:t>
            </a:r>
          </a:p>
          <a:p>
            <a:endParaRPr/>
          </a:p>
          <a:p>
            <a:r>
              <a:t>The system continues to produce publications, evaluate contributions, distribute resources and reproduce professional positions. Its internal indicators can improve even while a necessary causal relationship remains unexplained. The unresolved problem does not compel a corresponding change in the organization of investigation.</a:t>
            </a:r>
          </a:p>
          <a:p>
            <a:endParaRPr/>
          </a:p>
          <a:p>
            <a:r>
              <a:t>This condition does not require every researcher to be indifferent to reality. Competent and committed people can work within a structure whose criteria reward completed disciplinary contributions while leaving the integration of the object without an accountable research programme.</a:t>
            </a:r>
          </a:p>
          <a:p>
            <a:endParaRPr/>
          </a:p>
          <a:p>
            <a:r>
              <a:t>The decisive question concerns what the system treats as failure. If repeated inability to reconstruct an important process produces only another round of familiar procedures, the structure is protecting its continuity. Its success is measured by reproduction within the community, rather than by demonstrated progress on the problem that justifies the work.</a:t>
            </a:r>
          </a:p>
          <a:p>
            <a:endParaRPr/>
          </a:p>
          <a:p>
            <a:r>
              <a:t>Sources</a:t>
            </a:r>
          </a:p>
          <a:p>
            <a:r>
              <a:t>Laboratory of Information Systems (2026). Who Is the Author and Why Is the Problem Still Unsolved? AI and the Failure of Super-Normal Science. DOI 10.66659/svj1dy10 https://pollution-diseases-ojs.org/index.php/pd/article/view/75</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6 / Theory / Suggested timing 5:17–5:56</a:t>
            </a:r>
          </a:p>
          <a:p>
            <a:endParaRPr/>
          </a:p>
          <a:p>
            <a:r>
              <a:t>The implicit buffer consists of assumptions that regulate scientific admission without always becoming explicit objects of criticism. A recognized question, an accepted method, a disciplinary journal and a familiar form of authorship are treated as signs that a contribution belongs inside science.</a:t>
            </a:r>
          </a:p>
          <a:p>
            <a:endParaRPr/>
          </a:p>
          <a:p>
            <a:r>
              <a:t>These arrangements can support quality. They become a buffer when their authority prevents examination of their adequacy. A method can then be judged through its familiarity before anyone evaluates its contribution to the investigation. A question can be excluded because it has no established disciplinary owner.</a:t>
            </a:r>
          </a:p>
          <a:p>
            <a:endParaRPr/>
          </a:p>
          <a:p>
            <a:r>
              <a:t>Sources</a:t>
            </a:r>
          </a:p>
          <a:p>
            <a:r>
              <a:t>Laboratory of Information Systems (2026). Who Is the Author and Why Is the Problem Still Unsolved? AI and the Failure of Super-Normal Science. DOI 10.66659/svj1dy10 https://pollution-diseases-ojs.org/index.php/pd/article/view/75</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7 / Theory / Suggested timing 5:56–6:38</a:t>
            </a:r>
          </a:p>
          <a:p>
            <a:endParaRPr/>
          </a:p>
          <a:p>
            <a:r>
              <a:t>AI disturbs this arrangement because it changes the practical possibilities of comparison and integration. A researcher can investigate relationships between bodies of material that previously required separate teams or extensive preliminary work. Institutional boundaries become less persuasive as explanations for why a relationship cannot be examined.</a:t>
            </a:r>
          </a:p>
          <a:p>
            <a:endParaRPr/>
          </a:p>
          <a:p>
            <a:r>
              <a:t>The buffer can respond by relocating the dispute. Instead of examining the proposed connection, it asks whether the researcher used an admissible instrument. Instead of testing the explanation, it questions whether assistance has invalidated authorship. The institution's preferred conditions of production replace the scientific assessment of the result.</a:t>
            </a:r>
          </a:p>
          <a:p>
            <a:endParaRPr/>
          </a:p>
          <a:p>
            <a:r>
              <a:t>Sources</a:t>
            </a:r>
          </a:p>
          <a:p>
            <a:r>
              <a:t>Laboratory of Information Systems (2026). Who Is the Author and Why Is the Problem Still Unsolved? AI and the Failure of Super-Normal Science. DOI 10.66659/svj1dy10 https://pollution-diseases-ojs.org/index.php/pd/article/view/75</a:t>
            </a:r>
          </a:p>
          <a:p>
            <a:r>
              <a:t>Laboratory of Military Ecotones (2026). The Scientist–AI System: Rethinking Research on War-Related Environmental Contamination. DOI 10.66659/dz0jgs38 https://pollution-diseases-ojs.org/index.php/pd/article/view/74</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8 / Method / Suggested timing 6:38–8:02</a:t>
            </a:r>
          </a:p>
          <a:p>
            <a:endParaRPr/>
          </a:p>
          <a:p>
            <a:r>
              <a:t>We must distinguish two functions of control. Quality control examines sources, reasoning, methods, uncertainty and opportunities for verification. Control over acceptable conclusions protects the range of positions that an institution is prepared to recognize.</a:t>
            </a:r>
          </a:p>
          <a:p>
            <a:endParaRPr/>
          </a:p>
          <a:p>
            <a:r>
              <a:t>An objection belongs to quality control when it identifies a false reference, an unsupported causal connection, an inappropriate measurement or a missing alternative explanation. Such objections improve the investigation, whatever their source.</a:t>
            </a:r>
          </a:p>
          <a:p>
            <a:endParaRPr/>
          </a:p>
          <a:p>
            <a:r>
              <a:t>An objection performs a protective function when the instrument's use is treated as sufficient reason to reject a result without examining its evidence. The same applies when an uncomfortable question is dismissed through disciplinary jurisdiction instead of being answered or shown to be unanswerable on specified grounds.</a:t>
            </a:r>
          </a:p>
          <a:p>
            <a:endParaRPr/>
          </a:p>
          <a:p>
            <a:r>
              <a:t>There is no scientific entitlement to a guarantee that a conclusion will be comfortable for the community. Researchers are entitled to demand reasons, evidence and opportunities to challenge a claim. Institutional discomfort supplies none of these.</a:t>
            </a:r>
          </a:p>
          <a:p>
            <a:endParaRPr/>
          </a:p>
          <a:p>
            <a:r>
              <a:t>This distinction also applies to our own laboratories. A conclusion does not become reliable because it supports our programme. If the evidence contradicts it, we must revise it. Otherwise, we would reproduce the same self-protection under a different institutional name.</a:t>
            </a:r>
          </a:p>
          <a:p>
            <a:endParaRPr/>
          </a:p>
          <a:p>
            <a:r>
              <a:t>Sources</a:t>
            </a:r>
          </a:p>
          <a:p>
            <a:r>
              <a:t>Laboratory of Information Systems (2026). Responsibility to the Problem: An Explicit Standard for the Expert–AI System. DOI 10.66659/gc495972 https://pollution-diseases-ojs.org/index.php/pd/article/view/77</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9 / Method / Suggested timing 8:02–9:25</a:t>
            </a:r>
          </a:p>
          <a:p>
            <a:endParaRPr/>
          </a:p>
          <a:p>
            <a:r>
              <a:t>The protective function becomes particularly clear when it depends on false generalizations. The use of AI is equated with plagiarism. Assistance in drafting is equated with the absence of intellectual work. A human-written text is treated as inherently more trustworthy than an AI-assisted investigation.</a:t>
            </a:r>
          </a:p>
          <a:p>
            <a:endParaRPr/>
          </a:p>
          <a:p>
            <a:r>
              <a:t>These propositions confuse the production of an output with the quality and provenance of its content. Plagiarism concerns unacknowledged appropriation. Reliability concerns evidence and verification. Independent judgement concerns the researcher's actual examination and decisions. None can be established merely by identifying the instrument used.</a:t>
            </a:r>
          </a:p>
          <a:p>
            <a:endParaRPr/>
          </a:p>
          <a:p>
            <a:r>
              <a:t>An initial mistake can result from misunderstanding. If an actor understands these distinctions and nevertheless repeats the false equivalence to discredit an investigation, the conduct is deception. We should name it directly when the evidence establishes it. A claim that AI participated cannot itself establish plagiarism, irresponsibility or scientific emptiness.</a:t>
            </a:r>
          </a:p>
          <a:p>
            <a:endParaRPr/>
          </a:p>
          <a:p>
            <a:r>
              <a:t>Our argument concerns this identifiable mechanism. We do not need to attribute identical motives to every member of a scientific community. We need to examine the stated objection, its evidential basis and the way it changes the treatment of the proposed result. Institutional defence becomes observable through decisions and their consequences.</a:t>
            </a:r>
          </a:p>
          <a:p>
            <a:endParaRPr/>
          </a:p>
          <a:p>
            <a:r>
              <a:t>Sources</a:t>
            </a:r>
          </a:p>
          <a:p>
            <a:r>
              <a:t>Laboratory of Information Systems (2026). Who Is the Author and Why Is the Problem Still Unsolved? AI and the Failure of Super-Normal Science. DOI 10.66659/svj1dy10 https://pollution-diseases-ojs.org/index.php/pd/article/view/75</a:t>
            </a:r>
          </a:p>
          <a:p>
            <a:r>
              <a:t>Laboratory of Information Systems (2026). Responsibility to the Problem: An Explicit Standard for the Expert–AI System. DOI 10.66659/gc495972 https://pollution-diseases-ojs.org/index.php/pd/article/view/77</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10 / Method / Suggested timing 9:25–10:06</a:t>
            </a:r>
          </a:p>
          <a:p>
            <a:endParaRPr/>
          </a:p>
          <a:p>
            <a:r>
              <a:t>Research on Verdun and the Somme provides a setting for examining disciplinary fragmentation over a long period. The methodological contribution associated with this talk identifies an insufficiently reconstructed material sequence linking ammunition, clearance, residues, environmental transformation, transport and delayed exposure.</a:t>
            </a:r>
          </a:p>
          <a:p>
            <a:endParaRPr/>
          </a:p>
          <a:p>
            <a:r>
              <a:t>To see the problem, follow a munition. During military operations it belongs to an account of production and use. After the fighting, an unexploded munition becomes an explosive hazard. During clearance it becomes an object to be removed or destroyed. Residues subsequently enter an environmental process involving soils, water and possible exposure.</a:t>
            </a:r>
          </a:p>
          <a:p>
            <a:endParaRPr/>
          </a:p>
          <a:p>
            <a:r>
              <a:t>Sources</a:t>
            </a:r>
          </a:p>
          <a:p>
            <a:r>
              <a:t>Laboratory of Information Systems (2026). Who Is the Author and Why Is the Problem Still Unsolved? AI and the Failure of Super-Normal Science. DOI 10.66659/svj1dy10 https://pollution-diseases-ojs.org/index.php/pd/article/view/75</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11 / Method / Suggested timing 10:06–11:03</a:t>
            </a:r>
          </a:p>
          <a:p>
            <a:endParaRPr/>
          </a:p>
          <a:p>
            <a:r>
              <a:t>At each transition, the terminology, institution and criterion of completed work can change. Clearance can successfully address the specified explosive hazard without establishing the subsequent chemical history. A chemical measurement can identify a contaminant without reconstructing its route from a particular post-war operation.</a:t>
            </a:r>
          </a:p>
          <a:p>
            <a:endParaRPr/>
          </a:p>
          <a:p>
            <a:r>
              <a:t>The material process continues after an organization has completed its assigned task. This is the critical relationship. Reliable studies of separate stages do not automatically produce a reliable account of the transitions.</a:t>
            </a:r>
          </a:p>
          <a:p>
            <a:endParaRPr/>
          </a:p>
          <a:p>
            <a:r>
              <a:t>The appropriate response is to identify the missing links and organize their investigation. Claims about complete historical absence require a systematic literature assessment. Our immediate research task is concrete: reconstruct the relevant chain for a defined site, record the evidence for each transition and identify the observations needed to discriminate between competing explanations.</a:t>
            </a:r>
          </a:p>
          <a:p>
            <a:endParaRPr/>
          </a:p>
          <a:p>
            <a:r>
              <a:t>Sources</a:t>
            </a:r>
          </a:p>
          <a:p>
            <a:r>
              <a:t>Laboratory of Information Systems (2026). Who Is the Author and Why Is the Problem Still Unsolved? AI and the Failure of Super-Normal Science. DOI 10.66659/svj1dy10 https://pollution-diseases-ojs.org/index.php/pd/article/view/75</a:t>
            </a:r>
          </a:p>
          <a:p>
            <a:r>
              <a:t>Nikolaenko (2026). The Scientist–AI Research System: An Integrated Working Standard for War-Related Environmental Contamination. DOI 10.66659/1cabcy23 https://pollution-diseases-ojs.org/index.php/pd/article/view/80</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12 / Results / Suggested timing 11:03–12:20</a:t>
            </a:r>
          </a:p>
          <a:p>
            <a:endParaRPr/>
          </a:p>
          <a:p>
            <a:r>
              <a:t>The scientist–AI system gives us a working means of addressing this task. The expert defines the object and determines which relationships require investigation. AI assists with retrieval, translation, classification, comparison and the generation of alternatives across heterogeneous material.</a:t>
            </a:r>
          </a:p>
          <a:p>
            <a:endParaRPr/>
          </a:p>
          <a:p>
            <a:r>
              <a:t>For example, an archival account of ammunition destruction, a report of explosive clearance and an environmental measurement may describe different stages of one process. AI can help bring them into the same analytical workspace. The researcher must establish whether the dates, locations, substances and operations actually support that connection.</a:t>
            </a:r>
          </a:p>
          <a:p>
            <a:endParaRPr/>
          </a:p>
          <a:p>
            <a:r>
              <a:t>A plausible connection remains a hypothesis until the relevant evidence supports it. Fieldwork, sampling and laboratory analysis may be necessary. AI does not turn a gap in the record into an observation. It helps us describe the gap precisely enough to investigate it.</a:t>
            </a:r>
          </a:p>
          <a:p>
            <a:endParaRPr/>
          </a:p>
          <a:p>
            <a:r>
              <a:t>The Laboratory of Information Systems preserves source relationships, uncertainty and the history of analytical decisions. The Laboratory of Military Ecotones investigates the environmental process. Their joint work is organized around the object rather than the requirement that every question remain inside a pre-existing disciplinary compartment.</a:t>
            </a:r>
          </a:p>
          <a:p>
            <a:endParaRPr/>
          </a:p>
          <a:p>
            <a:r>
              <a:t>Sources</a:t>
            </a:r>
          </a:p>
          <a:p>
            <a:r>
              <a:t>Laboratory of Military Ecotones (2026). The Scientist–AI System: Rethinking Research on War-Related Environmental Contamination. DOI 10.66659/dz0jgs38 https://pollution-diseases-ojs.org/index.php/pd/article/view/74</a:t>
            </a:r>
          </a:p>
          <a:p>
            <a:r>
              <a:t>Nikolaenko (2026). The Scientist–AI Research System: An Integrated Working Standard for War-Related Environmental Contamination. DOI 10.66659/1cabcy23 https://pollution-diseases-ojs.org/index.php/pd/article/view/80</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13 / Results / Suggested timing 12:20–12:58</a:t>
            </a:r>
          </a:p>
          <a:p>
            <a:endParaRPr/>
          </a:p>
          <a:p>
            <a:r>
              <a:t>Our working rule is to use what helps, document what matters and verify what we claim. We refuse a veto based solely on institutional unease about an instrument. We also refuse to treat the instrument as an authority that releases the researcher from judgement.</a:t>
            </a:r>
          </a:p>
          <a:p>
            <a:endParaRPr/>
          </a:p>
          <a:p>
            <a:r>
              <a:t>The human expert accepts responsibility for the formulation of the problem, the treatment of evidence and the decision to publish or apply a conclusion. A working record makes those decisions examinable and correctable. The accompanying contribution on responsibility develops this standard in detail.</a:t>
            </a:r>
          </a:p>
          <a:p>
            <a:endParaRPr/>
          </a:p>
          <a:p>
            <a:r>
              <a:t>Sources</a:t>
            </a:r>
          </a:p>
          <a:p>
            <a:r>
              <a:t>Laboratory of Information Systems (2026). Responsibility to the Problem: An Explicit Standard for the Expert–AI System. DOI 10.66659/gc495972 https://pollution-diseases-ojs.org/index.php/pd/article/view/77</a:t>
            </a:r>
          </a:p>
          <a:p>
            <a:r>
              <a:t>Nikolaenko (2026). The Scientist–AI Research System: An Integrated Working Standard for War-Related Environmental Contamination. DOI 10.66659/1cabcy23 https://pollution-diseases-ojs.org/index.php/pd/article/view/80</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14 / Results / Suggested timing 12:58–13:37</a:t>
            </a:r>
          </a:p>
          <a:p>
            <a:endParaRPr/>
          </a:p>
          <a:p>
            <a:r>
              <a:t>Success must be specified in relation to the problem. It may consist of a verified causal connection, a rejected explanation, a corrected attribution, a discriminating sampling design or a practical intervention whose effects have been assessed. Each result should state what has changed in our knowledge or capacity to act.</a:t>
            </a:r>
          </a:p>
          <a:p>
            <a:endParaRPr/>
          </a:p>
          <a:p>
            <a:r>
              <a:t>This standard prevents us from announcing a solution merely because we have produced an integrated narrative. The requirement applies equally to an established institution and to a small laboratory using AI. We must demonstrate the contribution, including its limits.</a:t>
            </a:r>
          </a:p>
          <a:p>
            <a:endParaRPr/>
          </a:p>
          <a:p>
            <a:r>
              <a:t>Sources</a:t>
            </a:r>
          </a:p>
          <a:p>
            <a:r>
              <a:t>Laboratory of Information Systems (2026). Responsibility to the Problem: An Explicit Standard for the Expert–AI System. DOI 10.66659/gc495972 https://pollution-diseases-ojs.org/index.php/pd/article/view/77</a:t>
            </a:r>
          </a:p>
          <a:p>
            <a:r>
              <a:t>Nikolaenko (2026). The Scientist–AI Research System: An Integrated Working Standard for War-Related Environmental Contamination. DOI 10.66659/1cabcy23 https://pollution-diseases-ojs.org/index.php/pd/article/view/80</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15 / Key Takeaways / Suggested timing 13:37–13:37</a:t>
            </a:r>
          </a:p>
          <a:p>
            <a:endParaRPr/>
          </a:p>
          <a:p>
            <a:endParaRPr/>
          </a:p>
          <a:p>
            <a:endParaRPr/>
          </a:p>
          <a:p>
            <a:r>
              <a:t>Sources</a:t>
            </a:r>
          </a:p>
          <a:p>
            <a:r>
              <a:t>Kuhn, Thomas S. (1970). The Structure of Scientific Revolutions. Second edition, enlarged. University of Chicago Press. Chapters III–IV. https://www.lri.fr/~mbl/Stanford/CS477/papers/Kuhn-SSR-2ndEd.pdf</a:t>
            </a:r>
          </a:p>
          <a:p>
            <a:r>
              <a:t>Laboratory of Information Systems (2026). Who Is the Author and Why Is the Problem Still Unsolved? AI and the Failure of Super-Normal Science. DOI 10.66659/svj1dy10 https://pollution-diseases-ojs.org/index.php/pd/article/view/75</a:t>
            </a:r>
          </a:p>
          <a:p>
            <a:r>
              <a:t>Laboratory of Military Ecotones (2026). The Scientist–AI System: Rethinking Research on War-Related Environmental Contamination. DOI 10.66659/dz0jgs38 https://pollution-diseases-ojs.org/index.php/pd/article/view/74</a:t>
            </a:r>
          </a:p>
          <a:p>
            <a:r>
              <a:t>Laboratory of Information Systems (2026). Responsibility to the Problem: An Explicit Standard for the Expert–AI System. DOI 10.66659/gc495972 https://pollution-diseases-ojs.org/index.php/pd/article/view/77</a:t>
            </a:r>
          </a:p>
          <a:p>
            <a:r>
              <a:t>Nikolaenko (2026). The Scientist–AI Research System: An Integrated Working Standard for War-Related Environmental Contamination. DOI 10.66659/1cabcy23 https://pollution-diseases-ojs.org/index.php/pd/article/view/80</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16 / Key Takeaways / Suggested timing 13:37–15:00</a:t>
            </a:r>
          </a:p>
          <a:p>
            <a:endParaRPr/>
          </a:p>
          <a:p>
            <a:r>
              <a:t>We return to the question in the title. Who is the author, and why is the problem still unsolved? An authorship declaration identifies responsibility for a publication. It does not establish whether the investigation has advanced the problem.</a:t>
            </a:r>
          </a:p>
          <a:p>
            <a:endParaRPr/>
          </a:p>
          <a:p>
            <a:r>
              <a:t>The deeper issue is which outcome organizes scientific work. Does the unresolved object determine the next question, the required evidence and the choice of instruments? Or does the preservation of accepted procedures determine which parts of the object can be investigated?</a:t>
            </a:r>
          </a:p>
          <a:p>
            <a:endParaRPr/>
          </a:p>
          <a:p>
            <a:r>
              <a:t>We choose the first orientation. We use AI because it helps us formulate and examine questions, connect fragmented information and prepare verification. We evaluate the resulting thesis through its explanatory value and evidential support. We accept responsibility for the conclusions we adopt.</a:t>
            </a:r>
          </a:p>
          <a:p>
            <a:endParaRPr/>
          </a:p>
          <a:p>
            <a:r>
              <a:t>A scientific community may prefer familiar boundaries. Those preferences do not settle the environmental process. Our task is to investigate what war leaves behind and to improve our ability to recognize, explain and address its consequences.</a:t>
            </a:r>
          </a:p>
          <a:p>
            <a:endParaRPr/>
          </a:p>
          <a:p>
            <a:r>
              <a:t>The contribution of a tool belongs in the research record. Progress on the problem belongs at the centre of scientific evaluation. That is the standard by which our work should be judged.</a:t>
            </a:r>
          </a:p>
          <a:p>
            <a:endParaRPr/>
          </a:p>
          <a:p>
            <a:r>
              <a:t>Sources</a:t>
            </a:r>
          </a:p>
          <a:p>
            <a:r>
              <a:t>Nikolaenko (2026). The Scientist–AI Research System: An Integrated Working Standard for War-Related Environmental Contamination. DOI 10.66659/1cabcy23 https://pollution-diseases-ojs.org/index.php/pd/article/view/80</a:t>
            </a:r>
          </a:p>
          <a:p>
            <a:r>
              <a:t>Laboratory of Information Systems (2026). Who Is the Author and Why Is the Problem Still Unsolved? AI and the Failure of Super-Normal Science. DOI 10.66659/svj1dy10 https://pollution-diseases-ojs.org/index.php/pd/article/view/75</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86350347-E762-44FA-8B16-BCCAFBFD0467}"/>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2" name="Subtitle">
            <a:extLst>
              <a:ext uri="{FF2B5EF4-FFF2-40B4-BE49-F238E27FC236}">
                <a16:creationId xmlns:a16="http://schemas.microsoft.com/office/drawing/2014/main" id="{2EA70102-0661-4C7A-A94C-2E69D8B240B3}"/>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86E80625-AAA7-4882-9B66-D8587EEB756B}"/>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F3D9599F-E8C8-4BC8-A2C1-CE0B7C32D997}"/>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2" name="Body">
            <a:extLst>
              <a:ext uri="{FF2B5EF4-FFF2-40B4-BE49-F238E27FC236}">
                <a16:creationId xmlns:a16="http://schemas.microsoft.com/office/drawing/2014/main" id="{DCFBB7EC-10AE-46A9-AE77-0621C01CFB45}"/>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B4A61A8F-DE33-42A2-A800-F05D8EC65ED9}"/>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2" name="Left column">
            <a:extLst>
              <a:ext uri="{FF2B5EF4-FFF2-40B4-BE49-F238E27FC236}">
                <a16:creationId xmlns:a16="http://schemas.microsoft.com/office/drawing/2014/main" id="{ECAA808A-5ED6-4E84-9AF7-1A9C065B9769}"/>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a:endParaRPr/>
          </a:p>
        </p:txBody>
      </p:sp>
      <p:sp>
        <p:nvSpPr>
          <p:cNvPr id="3" name="Right column">
            <a:extLst>
              <a:ext uri="{FF2B5EF4-FFF2-40B4-BE49-F238E27FC236}">
                <a16:creationId xmlns:a16="http://schemas.microsoft.com/office/drawing/2014/main" id="{475F8B37-296E-48E4-A8E1-68532E052D0D}"/>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FE999476-4680-4F95-89FD-51BFB9A7792B}"/>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2" name="Left column">
            <a:extLst>
              <a:ext uri="{FF2B5EF4-FFF2-40B4-BE49-F238E27FC236}">
                <a16:creationId xmlns:a16="http://schemas.microsoft.com/office/drawing/2014/main" id="{D69CB1D3-4844-45C1-A7B3-A2A82D1EE964}"/>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785723B-8FD0-4F40-B758-9D23E10F87D5}"/>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DEBF9BAA-8D98-4A3A-BE8B-D7D86AE636A2}"/>
              </a:ext>
            </a:extLst>
          </p:cNvPr>
          <p:cNvSpPr>
            <a:spLocks noGrp="1"/>
          </p:cNvSpPr>
          <p:nvPr/>
        </p:nvSpPr>
        <p:spPr>
          <a:xfrm>
            <a:off x="914400" y="1143000"/>
            <a:ext cx="10477500" cy="1857375"/>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Who Is the Author and Why Is</a:t>
            </a:r>
          </a:p>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Problem Still Unsolved?</a:t>
            </a:r>
          </a:p>
        </p:txBody>
      </p:sp>
      <p:sp>
        <p:nvSpPr>
          <p:cNvPr id="3" name="Rectangle 2">
            <a:extLst>
              <a:ext uri="{FF2B5EF4-FFF2-40B4-BE49-F238E27FC236}">
                <a16:creationId xmlns:a16="http://schemas.microsoft.com/office/drawing/2014/main" id="{6DBE2409-8C93-4B9D-9FB6-4D8819BEC6E3}"/>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a:t>
            </a:r>
          </a:p>
        </p:txBody>
      </p:sp>
      <p:sp>
        <p:nvSpPr>
          <p:cNvPr id="4" name="Rectangle 3">
            <a:extLst>
              <a:ext uri="{FF2B5EF4-FFF2-40B4-BE49-F238E27FC236}">
                <a16:creationId xmlns:a16="http://schemas.microsoft.com/office/drawing/2014/main" id="{E33F71F1-6CAE-47FA-9C1A-BD319AC58A0B}"/>
              </a:ext>
            </a:extLst>
          </p:cNvPr>
          <p:cNvSpPr>
            <a:spLocks noGrp="1"/>
          </p:cNvSpPr>
          <p:nvPr/>
        </p:nvSpPr>
        <p:spPr>
          <a:xfrm>
            <a:off x="952500" y="4343400"/>
            <a:ext cx="10287000" cy="476250"/>
          </a:xfrm>
          <a:prstGeom prst="rect">
            <a:avLst/>
          </a:prstGeom>
          <a:noFill/>
          <a:ln w="0">
            <a:noFill/>
          </a:ln>
        </p:spPr>
        <p:txBody>
          <a:bodyPr lIns="0" tIns="0" rIns="0" bIns="0"/>
          <a:lstStyle>
            <a:defPPr algn="l">
              <a:defRPr sz="2400" b="1">
                <a:solidFill>
                  <a:srgbClr val="111111"/>
                </a:solidFill>
                <a:latin typeface="Segoe UI Semibold"/>
                <a:ea typeface="Segoe UI Semibold"/>
                <a:cs typeface="Segoe UI Semibold"/>
              </a:defRPr>
            </a:defPPr>
          </a:lstStyle>
          <a:p>
            <a:pPr algn="l">
              <a:buNone/>
              <a:defRPr sz="2400" b="1">
                <a:solidFill>
                  <a:srgbClr val="111111"/>
                </a:solidFill>
                <a:latin typeface="Segoe UI Semibold"/>
                <a:ea typeface="Segoe UI Semibold"/>
                <a:cs typeface="Segoe UI Semibold"/>
              </a:defRPr>
            </a:pPr>
            <a:r>
              <a:rPr sz="2400" b="1" dirty="0">
                <a:solidFill>
                  <a:srgbClr val="111111"/>
                </a:solidFill>
                <a:latin typeface="Segoe UI Semibold"/>
                <a:ea typeface="Segoe UI Semibold"/>
                <a:cs typeface="Segoe UI Semibold"/>
              </a:rPr>
              <a:t>AI and the Failure of Super-Normal Science</a:t>
            </a:r>
          </a:p>
        </p:txBody>
      </p:sp>
      <p:sp>
        <p:nvSpPr>
          <p:cNvPr id="5" name="Rectangle 4">
            <a:extLst>
              <a:ext uri="{FF2B5EF4-FFF2-40B4-BE49-F238E27FC236}">
                <a16:creationId xmlns:a16="http://schemas.microsoft.com/office/drawing/2014/main" id="{81DC8EF9-B4B3-47DB-BED9-0BC95A0F872E}"/>
              </a:ext>
            </a:extLst>
          </p:cNvPr>
          <p:cNvSpPr>
            <a:spLocks noGrp="1"/>
          </p:cNvSpPr>
          <p:nvPr/>
        </p:nvSpPr>
        <p:spPr>
          <a:xfrm>
            <a:off x="914400" y="4962525"/>
            <a:ext cx="10287000" cy="476250"/>
          </a:xfrm>
          <a:prstGeom prst="rect">
            <a:avLst/>
          </a:prstGeom>
          <a:noFill/>
          <a:ln w="0">
            <a:noFill/>
          </a:ln>
        </p:spPr>
        <p:txBody>
          <a:bodyPr lIns="0" tIns="0" rIns="0" bIns="0"/>
          <a:lstStyle>
            <a:defPPr algn="l">
              <a:defRPr sz="2400" b="0">
                <a:solidFill>
                  <a:srgbClr val="111111"/>
                </a:solidFill>
                <a:latin typeface="Segoe UI"/>
                <a:ea typeface="Segoe UI"/>
                <a:cs typeface="Segoe UI"/>
              </a:defRPr>
            </a:defPPr>
          </a:lstStyle>
          <a:p>
            <a:pPr algn="l">
              <a:buNone/>
              <a:defRPr sz="2400" b="0">
                <a:solidFill>
                  <a:srgbClr val="111111"/>
                </a:solidFill>
                <a:latin typeface="Segoe UI"/>
                <a:ea typeface="Segoe UI"/>
                <a:cs typeface="Segoe UI"/>
              </a:defRPr>
            </a:pPr>
            <a:r>
              <a:rPr sz="2400" b="0" dirty="0">
                <a:solidFill>
                  <a:srgbClr val="111111"/>
                </a:solidFill>
                <a:latin typeface="Segoe UI"/>
                <a:ea typeface="Segoe UI"/>
                <a:cs typeface="Segoe UI"/>
              </a:rPr>
              <a:t>Laboratory of Information Systems</a:t>
            </a:r>
          </a:p>
        </p:txBody>
      </p:sp>
      <p:sp>
        <p:nvSpPr>
          <p:cNvPr id="7" name="Rectangle 6">
            <a:extLst>
              <a:ext uri="{FF2B5EF4-FFF2-40B4-BE49-F238E27FC236}">
                <a16:creationId xmlns:a16="http://schemas.microsoft.com/office/drawing/2014/main" id="{A5AD24C3-79C0-4592-916B-D7415A7782F8}"/>
              </a:ext>
            </a:extLst>
          </p:cNvPr>
          <p:cNvSpPr>
            <a:spLocks noGrp="1"/>
          </p:cNvSpPr>
          <p:nvPr/>
        </p:nvSpPr>
        <p:spPr>
          <a:xfrm>
            <a:off x="952500" y="5819775"/>
            <a:ext cx="10287000" cy="333375"/>
          </a:xfrm>
          <a:prstGeom prst="rect">
            <a:avLst/>
          </a:prstGeom>
          <a:noFill/>
          <a:ln w="0">
            <a:noFill/>
          </a:ln>
        </p:spPr>
        <p:txBody>
          <a:bodyPr lIns="0" tIns="0" rIns="0" bIns="0"/>
          <a:lstStyle>
            <a:defPPr algn="l">
              <a:defRPr sz="1400" b="0">
                <a:solidFill>
                  <a:srgbClr val="2463A3"/>
                </a:solidFill>
                <a:latin typeface="Segoe UI"/>
                <a:ea typeface="Segoe UI"/>
                <a:cs typeface="Segoe UI"/>
              </a:defRPr>
            </a:defPPr>
          </a:lstStyle>
          <a:p>
            <a:pPr algn="l">
              <a:buNone/>
              <a:defRPr sz="1400" b="0">
                <a:solidFill>
                  <a:srgbClr val="2463A3"/>
                </a:solidFill>
                <a:latin typeface="Segoe UI"/>
                <a:ea typeface="Segoe UI"/>
                <a:cs typeface="Segoe UI"/>
              </a:defRPr>
            </a:pPr>
            <a:r>
              <a:rPr sz="1400" b="0">
                <a:solidFill>
                  <a:srgbClr val="2463A3"/>
                </a:solidFill>
                <a:latin typeface="Segoe UI"/>
                <a:ea typeface="Segoe UI"/>
                <a:cs typeface="Segoe UI"/>
              </a:rPr>
              <a:t>Overview 2 / Artificial Intelligence and Research on the Consequences of War / 15 minutes</a:t>
            </a:r>
          </a:p>
        </p:txBody>
      </p:sp>
    </p:spTree>
    <p:extLst>
      <p:ext uri="{BB962C8B-B14F-4D97-AF65-F5344CB8AC3E}">
        <p14:creationId xmlns:p14="http://schemas.microsoft.com/office/powerpoint/2010/main" val="5724001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question that displaces the problem</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2</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sentence producer does not identify the research decisions</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Problem selection and evidence assessment require examination</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Authorship debates can displace scrutiny of research organization</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implicit buffer protects familiar conditions of scientific admission</a:t>
            </a:r>
          </a:p>
        </p:txBody>
      </p:sp>
      <p:sp>
        <p:nvSpPr>
          <p:cNvPr id="9" name="Rectangle 8">
            <a:extLst>
              <a:ext uri="{FF2B5EF4-FFF2-40B4-BE49-F238E27FC236}">
                <a16:creationId xmlns:a16="http://schemas.microsoft.com/office/drawing/2014/main" id="{6F391398-FD0D-4809-94EF-669CDA11FF42}"/>
              </a:ext>
            </a:extLst>
          </p:cNvPr>
          <p:cNvSpPr>
            <a:spLocks noGrp="1"/>
          </p:cNvSpPr>
          <p:nvPr/>
        </p:nvSpPr>
        <p:spPr>
          <a:xfrm>
            <a:off x="952500" y="5791200"/>
            <a:ext cx="10287000" cy="60960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The criterion is progress on the investigated problem</a:t>
            </a:r>
          </a:p>
        </p:txBody>
      </p:sp>
    </p:spTree>
    <p:extLst>
      <p:ext uri="{BB962C8B-B14F-4D97-AF65-F5344CB8AC3E}">
        <p14:creationId xmlns:p14="http://schemas.microsoft.com/office/powerpoint/2010/main" val="99887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calculator and the scientific claim</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3</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researcher selects the task and interprets the calculation</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AI also contributes formulations and alternative explanations</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Documentation follows the significance of the contribution</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expert examines and accepts the scientific claim</a:t>
            </a:r>
          </a:p>
        </p:txBody>
      </p:sp>
      <p:sp>
        <p:nvSpPr>
          <p:cNvPr id="9" name="Rectangle 8">
            <a:extLst>
              <a:ext uri="{FF2B5EF4-FFF2-40B4-BE49-F238E27FC236}">
                <a16:creationId xmlns:a16="http://schemas.microsoft.com/office/drawing/2014/main" id="{E45518BD-3659-4702-A7E2-2BFBE079ACAE}"/>
              </a:ext>
            </a:extLst>
          </p:cNvPr>
          <p:cNvSpPr>
            <a:spLocks noGrp="1"/>
          </p:cNvSpPr>
          <p:nvPr/>
        </p:nvSpPr>
        <p:spPr>
          <a:xfrm>
            <a:off x="952500" y="5791200"/>
            <a:ext cx="10287000" cy="60960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The resulting thesis matters through its evidence and explanatory value</a:t>
            </a:r>
          </a:p>
        </p:txBody>
      </p:sp>
    </p:spTree>
    <p:extLst>
      <p:ext uri="{BB962C8B-B14F-4D97-AF65-F5344CB8AC3E}">
        <p14:creationId xmlns:p14="http://schemas.microsoft.com/office/powerpoint/2010/main" val="99887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Normal science and problem selection</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4</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Kuhn: accepted paradigms define scientific puzzles</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Shared standards support demanding and productive research</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paradigm also limits the range of recognized questions</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War contamination crosses professional and disciplinary boundaries</a:t>
            </a:r>
          </a:p>
        </p:txBody>
      </p:sp>
      <p:sp>
        <p:nvSpPr>
          <p:cNvPr id="9" name="Rectangle 8">
            <a:extLst>
              <a:ext uri="{FF2B5EF4-FFF2-40B4-BE49-F238E27FC236}">
                <a16:creationId xmlns:a16="http://schemas.microsoft.com/office/drawing/2014/main" id="{ECD672C2-216C-4BA8-B63E-F9DA227959FC}"/>
              </a:ext>
            </a:extLst>
          </p:cNvPr>
          <p:cNvSpPr>
            <a:spLocks noGrp="1"/>
          </p:cNvSpPr>
          <p:nvPr/>
        </p:nvSpPr>
        <p:spPr>
          <a:xfrm>
            <a:off x="952500" y="5791200"/>
            <a:ext cx="10287000" cy="60960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Success inside each discipline can leave the whole process unexplained</a:t>
            </a:r>
          </a:p>
        </p:txBody>
      </p:sp>
    </p:spTree>
    <p:extLst>
      <p:ext uri="{BB962C8B-B14F-4D97-AF65-F5344CB8AC3E}">
        <p14:creationId xmlns:p14="http://schemas.microsoft.com/office/powerpoint/2010/main" val="998873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Super-normal science</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5</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Nikolaenko: accepted procedures reproduce despite unresolved problems</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Publications and professional positions remain measures of success</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integration of the object lacks an accountable research programme</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Persistent explanatory failure does not compel organizational change</a:t>
            </a:r>
          </a:p>
        </p:txBody>
      </p:sp>
      <p:sp>
        <p:nvSpPr>
          <p:cNvPr id="9" name="Rectangle 8">
            <a:extLst>
              <a:ext uri="{FF2B5EF4-FFF2-40B4-BE49-F238E27FC236}">
                <a16:creationId xmlns:a16="http://schemas.microsoft.com/office/drawing/2014/main" id="{A0AF1245-9681-4F72-B7DF-5487D9F6D084}"/>
              </a:ext>
            </a:extLst>
          </p:cNvPr>
          <p:cNvSpPr>
            <a:spLocks noGrp="1"/>
          </p:cNvSpPr>
          <p:nvPr/>
        </p:nvSpPr>
        <p:spPr>
          <a:xfrm>
            <a:off x="952500" y="5791200"/>
            <a:ext cx="10287000" cy="60960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Institutional continuity becomes detached from progress on the problem</a:t>
            </a:r>
          </a:p>
        </p:txBody>
      </p:sp>
    </p:spTree>
    <p:extLst>
      <p:ext uri="{BB962C8B-B14F-4D97-AF65-F5344CB8AC3E}">
        <p14:creationId xmlns:p14="http://schemas.microsoft.com/office/powerpoint/2010/main" val="99887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implicit buffer of normal science</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6</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Recognized questions and accepted methods regulate admission</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Disciplinary journals and familiar authorship confer legitimacy</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buffer blocks examination of these arrangements</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An unfamiliar method can face rejection before assessment</a:t>
            </a:r>
          </a:p>
        </p:txBody>
      </p:sp>
      <p:sp>
        <p:nvSpPr>
          <p:cNvPr id="9" name="Rectangle 8">
            <a:extLst>
              <a:ext uri="{FF2B5EF4-FFF2-40B4-BE49-F238E27FC236}">
                <a16:creationId xmlns:a16="http://schemas.microsoft.com/office/drawing/2014/main" id="{15A91A1B-2860-4641-A05C-D6D119F78CA5}"/>
              </a:ext>
            </a:extLst>
          </p:cNvPr>
          <p:cNvSpPr>
            <a:spLocks noGrp="1"/>
          </p:cNvSpPr>
          <p:nvPr/>
        </p:nvSpPr>
        <p:spPr>
          <a:xfrm>
            <a:off x="952500" y="5791200"/>
            <a:ext cx="10287000" cy="60960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A real question can lack a recognized disciplinary owner</a:t>
            </a:r>
          </a:p>
        </p:txBody>
      </p:sp>
    </p:spTree>
    <p:extLst>
      <p:ext uri="{BB962C8B-B14F-4D97-AF65-F5344CB8AC3E}">
        <p14:creationId xmlns:p14="http://schemas.microsoft.com/office/powerpoint/2010/main" val="99887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AI and the protective response</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7</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AI expands comparison across heterogeneous material</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Previously separate literatures enter one analytical workspace</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proposed connection requires scientific assessment</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protective response shifts scrutiny to the instrument</a:t>
            </a:r>
          </a:p>
        </p:txBody>
      </p:sp>
      <p:sp>
        <p:nvSpPr>
          <p:cNvPr id="9" name="Rectangle 8">
            <a:extLst>
              <a:ext uri="{FF2B5EF4-FFF2-40B4-BE49-F238E27FC236}">
                <a16:creationId xmlns:a16="http://schemas.microsoft.com/office/drawing/2014/main" id="{3C369434-83DE-4FAB-A530-98BDBA476B3B}"/>
              </a:ext>
            </a:extLst>
          </p:cNvPr>
          <p:cNvSpPr>
            <a:spLocks noGrp="1"/>
          </p:cNvSpPr>
          <p:nvPr/>
        </p:nvSpPr>
        <p:spPr>
          <a:xfrm>
            <a:off x="952500" y="5791200"/>
            <a:ext cx="10287000" cy="60960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Conditions of production replace examination of the explanation</a:t>
            </a:r>
          </a:p>
        </p:txBody>
      </p:sp>
    </p:spTree>
    <p:extLst>
      <p:ext uri="{BB962C8B-B14F-4D97-AF65-F5344CB8AC3E}">
        <p14:creationId xmlns:p14="http://schemas.microsoft.com/office/powerpoint/2010/main" val="99887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Quality control and acceptable conclusions</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8</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Quality control examines evidence, reasoning and uncertainty</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specific objection can improve the investigation</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Institutional control protects an acceptable range of conclusions</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Discomfort with a conclusion supplies no scientific rebuttal</a:t>
            </a:r>
          </a:p>
        </p:txBody>
      </p:sp>
      <p:sp>
        <p:nvSpPr>
          <p:cNvPr id="9" name="Rectangle 8">
            <a:extLst>
              <a:ext uri="{FF2B5EF4-FFF2-40B4-BE49-F238E27FC236}">
                <a16:creationId xmlns:a16="http://schemas.microsoft.com/office/drawing/2014/main" id="{6BC36DEB-C568-40D9-A072-F60080293E0C}"/>
              </a:ext>
            </a:extLst>
          </p:cNvPr>
          <p:cNvSpPr>
            <a:spLocks noGrp="1"/>
          </p:cNvSpPr>
          <p:nvPr/>
        </p:nvSpPr>
        <p:spPr>
          <a:xfrm>
            <a:off x="952500" y="5791200"/>
            <a:ext cx="10287000" cy="60960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Our laboratories must also revise claims that evidence contradicts</a:t>
            </a:r>
          </a:p>
        </p:txBody>
      </p:sp>
    </p:spTree>
    <p:extLst>
      <p:ext uri="{BB962C8B-B14F-4D97-AF65-F5344CB8AC3E}">
        <p14:creationId xmlns:p14="http://schemas.microsoft.com/office/powerpoint/2010/main" val="99887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False claims about AI assistance</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9</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AI use alone cannot establish plagiarism</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Drafting assistance cannot establish an absence of intellectual work</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Human production alone cannot establish reliability</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Knowingly repeating a false equivalence constitutes deception</a:t>
            </a:r>
          </a:p>
        </p:txBody>
      </p:sp>
      <p:sp>
        <p:nvSpPr>
          <p:cNvPr id="9" name="Rectangle 8">
            <a:extLst>
              <a:ext uri="{FF2B5EF4-FFF2-40B4-BE49-F238E27FC236}">
                <a16:creationId xmlns:a16="http://schemas.microsoft.com/office/drawing/2014/main" id="{0B160250-3385-4D6A-B463-CD44A54EA54A}"/>
              </a:ext>
            </a:extLst>
          </p:cNvPr>
          <p:cNvSpPr>
            <a:spLocks noGrp="1"/>
          </p:cNvSpPr>
          <p:nvPr/>
        </p:nvSpPr>
        <p:spPr>
          <a:xfrm>
            <a:off x="952500" y="5791200"/>
            <a:ext cx="10287000" cy="60960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The evidence must establish the objection and its protective function</a:t>
            </a:r>
          </a:p>
        </p:txBody>
      </p:sp>
    </p:spTree>
    <p:extLst>
      <p:ext uri="{BB962C8B-B14F-4D97-AF65-F5344CB8AC3E}">
        <p14:creationId xmlns:p14="http://schemas.microsoft.com/office/powerpoint/2010/main" val="99887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environmental process across disciplines</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10</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Verdun and the Somme illustrate the integration problem</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munition passes between military and environmental domains</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Clearance addresses a specified explosive hazard</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Residues undergo subsequent transformation and transport</a:t>
            </a:r>
          </a:p>
        </p:txBody>
      </p:sp>
      <p:sp>
        <p:nvSpPr>
          <p:cNvPr id="9" name="Rectangle 8">
            <a:extLst>
              <a:ext uri="{FF2B5EF4-FFF2-40B4-BE49-F238E27FC236}">
                <a16:creationId xmlns:a16="http://schemas.microsoft.com/office/drawing/2014/main" id="{7CF5FD31-43D4-431F-8B1D-86D1E79CE1EF}"/>
              </a:ext>
            </a:extLst>
          </p:cNvPr>
          <p:cNvSpPr>
            <a:spLocks noGrp="1"/>
          </p:cNvSpPr>
          <p:nvPr/>
        </p:nvSpPr>
        <p:spPr>
          <a:xfrm>
            <a:off x="952500" y="5791200"/>
            <a:ext cx="10287000" cy="60960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The material process continues after an institution completes its task</a:t>
            </a:r>
          </a:p>
        </p:txBody>
      </p:sp>
    </p:spTree>
    <p:extLst>
      <p:ext uri="{BB962C8B-B14F-4D97-AF65-F5344CB8AC3E}">
        <p14:creationId xmlns:p14="http://schemas.microsoft.com/office/powerpoint/2010/main" val="998873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missing causal transitions</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11</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Institutions change terminology and completion criteria</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Studies of separate stages leave transitions to investigate</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contaminant measurement may lack a reconstructed source history</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task is to reconstruct a defined site and causal chain</a:t>
            </a:r>
          </a:p>
        </p:txBody>
      </p:sp>
      <p:sp>
        <p:nvSpPr>
          <p:cNvPr id="9" name="Rectangle 8">
            <a:extLst>
              <a:ext uri="{FF2B5EF4-FFF2-40B4-BE49-F238E27FC236}">
                <a16:creationId xmlns:a16="http://schemas.microsoft.com/office/drawing/2014/main" id="{29CDEEED-85F2-41CE-A7C9-B3693A6702E7}"/>
              </a:ext>
            </a:extLst>
          </p:cNvPr>
          <p:cNvSpPr>
            <a:spLocks noGrp="1"/>
          </p:cNvSpPr>
          <p:nvPr/>
        </p:nvSpPr>
        <p:spPr>
          <a:xfrm>
            <a:off x="952500" y="5791200"/>
            <a:ext cx="10287000" cy="60960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Competing explanations determine the observations required</a:t>
            </a:r>
          </a:p>
        </p:txBody>
      </p:sp>
    </p:spTree>
    <p:extLst>
      <p:ext uri="{BB962C8B-B14F-4D97-AF65-F5344CB8AC3E}">
        <p14:creationId xmlns:p14="http://schemas.microsoft.com/office/powerpoint/2010/main" val="99887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scientist–AI research system</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12</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expert defines the object and required relationships</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AI assists retrieval, translation, comparison and alternatives</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Dates, locations and substances must support each proposed connection</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Information Systems preserves provenance and analytical decisions</a:t>
            </a:r>
          </a:p>
        </p:txBody>
      </p:sp>
      <p:sp>
        <p:nvSpPr>
          <p:cNvPr id="9" name="Rectangle 8">
            <a:extLst>
              <a:ext uri="{FF2B5EF4-FFF2-40B4-BE49-F238E27FC236}">
                <a16:creationId xmlns:a16="http://schemas.microsoft.com/office/drawing/2014/main" id="{1BBE1226-F598-4430-8B42-CA6D6AA0EC8C}"/>
              </a:ext>
            </a:extLst>
          </p:cNvPr>
          <p:cNvSpPr>
            <a:spLocks noGrp="1"/>
          </p:cNvSpPr>
          <p:nvPr/>
        </p:nvSpPr>
        <p:spPr>
          <a:xfrm>
            <a:off x="952500" y="5791200"/>
            <a:ext cx="10287000" cy="60960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Military Ecotones investigates and verifies the environmental process</a:t>
            </a:r>
          </a:p>
        </p:txBody>
      </p:sp>
    </p:spTree>
    <p:extLst>
      <p:ext uri="{BB962C8B-B14F-4D97-AF65-F5344CB8AC3E}">
        <p14:creationId xmlns:p14="http://schemas.microsoft.com/office/powerpoint/2010/main" val="998873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Responsibility to the problem</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13</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expert accepts responsibility for adopted conclusions</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working record makes decisions examinable and correctable</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Institutional unease alone supplies no veto on an instrument</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An integrated narrative still requires verification</a:t>
            </a:r>
          </a:p>
        </p:txBody>
      </p:sp>
      <p:sp>
        <p:nvSpPr>
          <p:cNvPr id="9" name="Rectangle 8">
            <a:extLst>
              <a:ext uri="{FF2B5EF4-FFF2-40B4-BE49-F238E27FC236}">
                <a16:creationId xmlns:a16="http://schemas.microsoft.com/office/drawing/2014/main" id="{5C31E1DB-EAB5-4F7E-A479-493CA0C6801A}"/>
              </a:ext>
            </a:extLst>
          </p:cNvPr>
          <p:cNvSpPr>
            <a:spLocks noGrp="1"/>
          </p:cNvSpPr>
          <p:nvPr/>
        </p:nvSpPr>
        <p:spPr>
          <a:xfrm>
            <a:off x="952500" y="5791200"/>
            <a:ext cx="10287000" cy="60960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The accompanying talk develops the responsibility standard</a:t>
            </a:r>
          </a:p>
        </p:txBody>
      </p:sp>
    </p:spTree>
    <p:extLst>
      <p:ext uri="{BB962C8B-B14F-4D97-AF65-F5344CB8AC3E}">
        <p14:creationId xmlns:p14="http://schemas.microsoft.com/office/powerpoint/2010/main" val="998873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Criteria of scientific success</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14</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verified connection advances explanation</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Rejecting an explanation can resolve a specific uncertainty</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sampling design can enable a discriminating test</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practical intervention requires assessment of its effects</a:t>
            </a:r>
          </a:p>
        </p:txBody>
      </p:sp>
      <p:sp>
        <p:nvSpPr>
          <p:cNvPr id="9" name="Rectangle 8">
            <a:extLst>
              <a:ext uri="{FF2B5EF4-FFF2-40B4-BE49-F238E27FC236}">
                <a16:creationId xmlns:a16="http://schemas.microsoft.com/office/drawing/2014/main" id="{7AD195F6-7BD6-4928-899E-6526FBC07C43}"/>
              </a:ext>
            </a:extLst>
          </p:cNvPr>
          <p:cNvSpPr>
            <a:spLocks noGrp="1"/>
          </p:cNvSpPr>
          <p:nvPr/>
        </p:nvSpPr>
        <p:spPr>
          <a:xfrm>
            <a:off x="952500" y="5791200"/>
            <a:ext cx="10287000" cy="60960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Each result states the contribution and its limits</a:t>
            </a:r>
          </a:p>
        </p:txBody>
      </p:sp>
    </p:spTree>
    <p:extLst>
      <p:ext uri="{BB962C8B-B14F-4D97-AF65-F5344CB8AC3E}">
        <p14:creationId xmlns:p14="http://schemas.microsoft.com/office/powerpoint/2010/main" val="998873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Sources and working standards</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15</a:t>
            </a:r>
          </a:p>
        </p:txBody>
      </p:sp>
      <p:sp>
        <p:nvSpPr>
          <p:cNvPr id="9" name="Rectangle 8">
            <a:extLst>
              <a:ext uri="{FF2B5EF4-FFF2-40B4-BE49-F238E27FC236}">
                <a16:creationId xmlns:a16="http://schemas.microsoft.com/office/drawing/2014/main" id="{D47D4AFF-811D-4A4D-9922-03A601F7EB12}"/>
              </a:ext>
            </a:extLst>
          </p:cNvPr>
          <p:cNvSpPr>
            <a:spLocks noGrp="1"/>
          </p:cNvSpPr>
          <p:nvPr/>
        </p:nvSpPr>
        <p:spPr>
          <a:xfrm>
            <a:off x="952500" y="2057400"/>
            <a:ext cx="10287000" cy="74295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Kuhn (1970). The Structure of Scientific Revolutions.</a:t>
            </a:r>
          </a:p>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Second edition, enlarged. University of Chicago Press.</a:t>
            </a:r>
          </a:p>
        </p:txBody>
      </p:sp>
      <p:sp>
        <p:nvSpPr>
          <p:cNvPr id="10" name="Rectangle 9">
            <a:extLst>
              <a:ext uri="{FF2B5EF4-FFF2-40B4-BE49-F238E27FC236}">
                <a16:creationId xmlns:a16="http://schemas.microsoft.com/office/drawing/2014/main" id="{374B070C-D4E2-4E3A-9AF2-3EF4EB316A5B}"/>
              </a:ext>
            </a:extLst>
          </p:cNvPr>
          <p:cNvSpPr>
            <a:spLocks noGrp="1"/>
          </p:cNvSpPr>
          <p:nvPr/>
        </p:nvSpPr>
        <p:spPr>
          <a:xfrm>
            <a:off x="952500" y="2857500"/>
            <a:ext cx="10287000" cy="74295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Laboratory of Information Systems (2026). Authorship and Super-Normal Science.</a:t>
            </a:r>
          </a:p>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DOI 10.66659/svj1dy10</a:t>
            </a:r>
          </a:p>
        </p:txBody>
      </p:sp>
      <p:sp>
        <p:nvSpPr>
          <p:cNvPr id="11" name="Rectangle 10">
            <a:extLst>
              <a:ext uri="{FF2B5EF4-FFF2-40B4-BE49-F238E27FC236}">
                <a16:creationId xmlns:a16="http://schemas.microsoft.com/office/drawing/2014/main" id="{14B04399-DE1C-4D3A-8E36-5555A0CEEA3D}"/>
              </a:ext>
            </a:extLst>
          </p:cNvPr>
          <p:cNvSpPr>
            <a:spLocks noGrp="1"/>
          </p:cNvSpPr>
          <p:nvPr/>
        </p:nvSpPr>
        <p:spPr>
          <a:xfrm>
            <a:off x="952500" y="3657600"/>
            <a:ext cx="10287000" cy="74295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Laboratory of Military Ecotones (2026). The Scientist–AI System.</a:t>
            </a:r>
          </a:p>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DOI 10.66659/dz0jgs38</a:t>
            </a:r>
          </a:p>
        </p:txBody>
      </p:sp>
      <p:sp>
        <p:nvSpPr>
          <p:cNvPr id="12" name="Rectangle 11">
            <a:extLst>
              <a:ext uri="{FF2B5EF4-FFF2-40B4-BE49-F238E27FC236}">
                <a16:creationId xmlns:a16="http://schemas.microsoft.com/office/drawing/2014/main" id="{6A5106C5-C05C-44CB-B182-23BA4F0295EB}"/>
              </a:ext>
            </a:extLst>
          </p:cNvPr>
          <p:cNvSpPr>
            <a:spLocks noGrp="1"/>
          </p:cNvSpPr>
          <p:nvPr/>
        </p:nvSpPr>
        <p:spPr>
          <a:xfrm>
            <a:off x="952500" y="4457700"/>
            <a:ext cx="10287000" cy="74295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Laboratory of Information Systems (2026). Responsibility to the Problem.</a:t>
            </a:r>
          </a:p>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DOI 10.66659/gc495972</a:t>
            </a:r>
          </a:p>
        </p:txBody>
      </p:sp>
      <p:sp>
        <p:nvSpPr>
          <p:cNvPr id="13" name="Rectangle 12">
            <a:extLst>
              <a:ext uri="{FF2B5EF4-FFF2-40B4-BE49-F238E27FC236}">
                <a16:creationId xmlns:a16="http://schemas.microsoft.com/office/drawing/2014/main" id="{5E1FB159-4592-45D8-A1E0-38B2C17ABA4F}"/>
              </a:ext>
            </a:extLst>
          </p:cNvPr>
          <p:cNvSpPr>
            <a:spLocks noGrp="1"/>
          </p:cNvSpPr>
          <p:nvPr/>
        </p:nvSpPr>
        <p:spPr>
          <a:xfrm>
            <a:off x="952500" y="5257800"/>
            <a:ext cx="10287000" cy="74295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Nikolaenko (2026). The Scientist–AI Research System: Integrated Working Standard.</a:t>
            </a:r>
          </a:p>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DOI 10.66659/1cabcy23</a:t>
            </a:r>
          </a:p>
        </p:txBody>
      </p:sp>
    </p:spTree>
    <p:extLst>
      <p:ext uri="{BB962C8B-B14F-4D97-AF65-F5344CB8AC3E}">
        <p14:creationId xmlns:p14="http://schemas.microsoft.com/office/powerpoint/2010/main" val="998873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Our research orientation</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16</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object determines the next question and required evidence</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We use instruments that improve the investigation</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We assess each thesis through evidence and explanatory value</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We accept responsibility for the conclusions we adopt</a:t>
            </a:r>
          </a:p>
        </p:txBody>
      </p:sp>
      <p:sp>
        <p:nvSpPr>
          <p:cNvPr id="9" name="Rectangle 8">
            <a:extLst>
              <a:ext uri="{FF2B5EF4-FFF2-40B4-BE49-F238E27FC236}">
                <a16:creationId xmlns:a16="http://schemas.microsoft.com/office/drawing/2014/main" id="{2C363A14-5AFA-44BC-8083-4AD202BA6DC2}"/>
              </a:ext>
            </a:extLst>
          </p:cNvPr>
          <p:cNvSpPr>
            <a:spLocks noGrp="1"/>
          </p:cNvSpPr>
          <p:nvPr/>
        </p:nvSpPr>
        <p:spPr>
          <a:xfrm>
            <a:off x="952500" y="5791200"/>
            <a:ext cx="10287000" cy="60960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Progress on the problem determines scientific success</a:t>
            </a:r>
          </a:p>
        </p:txBody>
      </p:sp>
    </p:spTree>
    <p:extLst>
      <p:ext uri="{BB962C8B-B14F-4D97-AF65-F5344CB8AC3E}">
        <p14:creationId xmlns:p14="http://schemas.microsoft.com/office/powerpoint/2010/main" val="99887367"/>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4651</Words>
  <Application>Microsoft Macintosh PowerPoint</Application>
  <DocSecurity>0</DocSecurity>
  <PresentationFormat>Widescreen</PresentationFormat>
  <Paragraphs>306</Paragraphs>
  <Slides>16</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Aptos</vt:lpstr>
      <vt:lpstr>Segoe UI</vt:lpstr>
      <vt:lpstr>Segoe UI Semibold</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N Dmitry</cp:lastModifiedBy>
  <cp:revision>1</cp:revision>
  <dcterms:created xsi:type="dcterms:W3CDTF">2026-10-11T09:59:40Z</dcterms:created>
  <dcterms:modified xsi:type="dcterms:W3CDTF">2026-10-14T05:49:46Z</dcterms:modified>
</cp:coreProperties>
</file>