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Introduction / Suggested timing 0:00–1:01</a:t>
            </a:r>
          </a:p>
          <a:p>
            <a:endParaRPr/>
          </a:p>
          <a:p>
            <a:r>
              <a:t>This presentation concerns a change in the way we develop research hypotheses. In the expert–AI system, an initial question can enter a sustained cycle of comparison and correction immediately. We can examine different explanations while the problem is still taking shape, identify neglected relationships and decide what would distinguish those explanations in practice.</a:t>
            </a:r>
          </a:p>
          <a:p>
            <a:endParaRPr/>
          </a:p>
          <a:p>
            <a:r>
              <a:t>For our programme, this changes the working standard of hypothesis formation. The benefit lies in the development of the question itself. A brief observation can become a structured research problem through repeated dialogue.</a:t>
            </a:r>
          </a:p>
          <a:p>
            <a:endParaRPr/>
          </a:p>
          <a:p>
            <a:r>
              <a:t>This is especially important for military environmental contamination. Its manifestations are scattered, its history is incomplete, and the object continues to change. We need hypotheses that can follow those changes and direct investigation. I will explain the working method and show how we use it to turn uncertainty into specific research tasks.</a:t>
            </a:r>
          </a:p>
          <a:p>
            <a:endParaRPr/>
          </a:p>
          <a:p>
            <a:r>
              <a:t>Sources</a:t>
            </a:r>
          </a:p>
          <a:p>
            <a:r>
              <a:t>Laboratory of Military Ecotones. 2026. AI-Assisted Hypothesis Generation: From Fragmented Manifestations to the Morphology of War Contamination. Pollution and Diseases. DOI 10.66659/bap6zf89 https://pollution-diseases-ojs.org/index.php/pd/article/view/76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 Background / Suggested timing 1:01–2:00</a:t>
            </a:r>
          </a:p>
          <a:p>
            <a:endParaRPr/>
          </a:p>
          <a:p>
            <a:r>
              <a:t>One starting point was a problem encountered while preparing this conference. Invitations to specialists produced virtually no independent contributions directly examining soil affected by war. The protocol published under DOI 10.66659/rpharj84 records how this observation developed into questions about access, institutional control and the definition of the research object.</a:t>
            </a:r>
          </a:p>
          <a:p>
            <a:endParaRPr/>
          </a:p>
          <a:p>
            <a:r>
              <a:t>The protocol distinguishes research directed towards understanding soil from research directed towards authorising its further use. It examines how the second purpose can narrow the questions and the period of observation.</a:t>
            </a:r>
          </a:p>
          <a:p>
            <a:endParaRPr/>
          </a:p>
          <a:p>
            <a:r>
              <a:t>For this presentation, the example matters as a record of hypothesis development. The initial observation concerned a conference programme. The discussion identified a wider possible mechanism. That mechanism needs investigation. The protocol does not establish a single motive for every absent participant. It preserves a proposed explanation and makes further questions possible.</a:t>
            </a:r>
          </a:p>
          <a:p>
            <a:endParaRPr/>
          </a:p>
          <a:p>
            <a:r>
              <a:t>Sources</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 Methods / Suggested timing 2:00–3:03</a:t>
            </a:r>
          </a:p>
          <a:p>
            <a:endParaRPr/>
          </a:p>
          <a:p>
            <a:r>
              <a:t>Consider the difference between asking why people did not reply and asking how institutional conditions shape the investigation of an object. The first question can end in frustration. The second identifies relationships that can be studied.</a:t>
            </a:r>
          </a:p>
          <a:p>
            <a:endParaRPr/>
          </a:p>
          <a:p>
            <a:r>
              <a:t>In dialogue, the expert can require the hypothesis to specify its scope. Does it concern communication, access to land, selection of indicators, or the interpretation of a completed measurement? These are different mechanisms. Combining them too early produces a claim that explains everything and distinguishes nothing.</a:t>
            </a:r>
          </a:p>
          <a:p>
            <a:endParaRPr/>
          </a:p>
          <a:p>
            <a:r>
              <a:t>We then ask what other explanation could produce the same observation. A poor response might reflect scheduling, an unsuitable invitation or limited capacity. A wider institutional hypothesis requires evidence beyond the response itself.</a:t>
            </a:r>
          </a:p>
          <a:p>
            <a:endParaRPr/>
          </a:p>
          <a:p>
            <a:r>
              <a:t>These questions illustrate our method. They are not a verbatim reconstruction of the published conversation. They show how an initial explanation becomes more precise through successive objections and revisions.</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Methods / Suggested timing 3:03–4:06</a:t>
            </a:r>
          </a:p>
          <a:p>
            <a:endParaRPr/>
          </a:p>
          <a:p>
            <a:r>
              <a:t>The productive unit is a sequence of exchanges. The expert brings a problem, examines the response and changes the next question. AI can propose a different causal sequence, expose an assumption or formulate an objection. The expert decides whether that contribution corresponds to the object.</a:t>
            </a:r>
          </a:p>
          <a:p>
            <a:endParaRPr/>
          </a:p>
          <a:p>
            <a:r>
              <a:t>A useful instruction might ask: what has this explanation left out? The next might ask: under what conditions would the proposed relationship disappear? Another might require a competing explanation that fits the same evidence.</a:t>
            </a:r>
          </a:p>
          <a:p>
            <a:endParaRPr/>
          </a:p>
          <a:p>
            <a:r>
              <a:t>This allows us to examine several sides of a hypothesis without waiting for a separate meeting or publication at each step. Speed makes sustained revision practical. Its value appears when the formulation improves, an unsupported connection disappears, or a decisive observation becomes identifiable.</a:t>
            </a:r>
          </a:p>
          <a:p>
            <a:endParaRPr/>
          </a:p>
          <a:p>
            <a:r>
              <a:t>We call this a qualitative change in our working standard. We do not claim a measured universal increase in scientific performance.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Background / Suggested timing 4:06–5:07</a:t>
            </a:r>
          </a:p>
          <a:p>
            <a:endParaRPr/>
          </a:p>
          <a:p>
            <a:r>
              <a:t>The environmental object does not remain fixed while we investigate it. Material released during conflict may undergo later transformation. Clearance changes the distribution of military material. Disposal can concentrate material that was previously dispersed. Water movement can connect a source area with another territory.</a:t>
            </a:r>
          </a:p>
          <a:p>
            <a:endParaRPr/>
          </a:p>
          <a:p>
            <a:r>
              <a:t>Our hypotheses must therefore include time. An explanation suitable for the initial release may fail to describe a later stage. A sampling campaign can accurately describe one condition and still miss the transition that matters for future investigation.</a:t>
            </a:r>
          </a:p>
          <a:p>
            <a:endParaRPr/>
          </a:p>
          <a:p>
            <a:r>
              <a:t>The expert–AI dialogue helps us ask which stage we are actually discussing. We can separate the original military event from subsequent management and environmental transport. We can also ask whether a proposed connection depends on a particular land use or hydrological condition.</a:t>
            </a:r>
          </a:p>
          <a:p>
            <a:endParaRPr/>
          </a:p>
          <a:p>
            <a:r>
              <a:t>The result should identify where the explanation applies and when another formulation becomes necessary.</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Methods / Suggested timing 5:07–6:08</a:t>
            </a:r>
          </a:p>
          <a:p>
            <a:endParaRPr/>
          </a:p>
          <a:p>
            <a:r>
              <a:t>A researcher may encounter a concentration result, a disposal record or a change in water quality. These fragments have different meanings. They do not automatically establish a common cause.</a:t>
            </a:r>
          </a:p>
          <a:p>
            <a:endParaRPr/>
          </a:p>
          <a:p>
            <a:r>
              <a:t>The hypothesis supplies a possible relationship. It may suggest that recorded disposal explains a spatial pattern, or that a transport pathway connects two observations. Every proposed relationship then requires its own evidence.</a:t>
            </a:r>
          </a:p>
          <a:p>
            <a:endParaRPr/>
          </a:p>
          <a:p>
            <a:r>
              <a:t>This separation protects the investigation from two errors. We avoid treating an isolated measurement as a complete description of a territory. We also avoid treating a convincing narrative as an observed causal chain.</a:t>
            </a:r>
          </a:p>
          <a:p>
            <a:endParaRPr/>
          </a:p>
          <a:p>
            <a:r>
              <a:t>The expert can use AI to construct several possible chains and examine their missing links. A missing link becomes a research task. We may need a dated record, a comparison location or a repeated observation. The chain becomes useful because it directs that search.</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 Methods / Suggested timing 6:08–7:05</a:t>
            </a:r>
          </a:p>
          <a:p>
            <a:endParaRPr/>
          </a:p>
          <a:p>
            <a:r>
              <a:t>Consider an illustrative case: a sample near a former military site shows an elevated concentration of a substance. This is a methodological example, not a reported field result.</a:t>
            </a:r>
          </a:p>
          <a:p>
            <a:endParaRPr/>
          </a:p>
          <a:p>
            <a:r>
              <a:t>One explanation links the result to military activity. Another links it to disposal after the conflict. A third examines an industrial source. Geological background may also matter. We must additionally examine whether sampling, analysis or spatial interpretation produced a misleading pattern.</a:t>
            </a:r>
          </a:p>
          <a:p>
            <a:endParaRPr/>
          </a:p>
          <a:p>
            <a:r>
              <a:t>AI can help formulate these alternatives and identify the assumptions each requires. The expert checks whether the proposed materials, dates and pathways are plausible. A location near a military site does not establish military causation by itself.</a:t>
            </a:r>
          </a:p>
          <a:p>
            <a:endParaRPr/>
          </a:p>
          <a:p>
            <a:r>
              <a:t>The task is to develop alternatives far enough that they predict different observations. Listing possible causes without specifying their consequences leaves the initial uncertainty unchanged.</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 Methods / Suggested timing 7:05–8:06</a:t>
            </a:r>
          </a:p>
          <a:p>
            <a:endParaRPr/>
          </a:p>
          <a:p>
            <a:r>
              <a:t>The next round asks what we should observe under each explanation. A disposal hypothesis directs attention to places where material was gathered or destroyed and to records of those operations. A geological explanation requires comparison with locations that share the relevant substrate. A transport explanation requires a credible connection between source, movement and observation.</a:t>
            </a:r>
          </a:p>
          <a:p>
            <a:endParaRPr/>
          </a:p>
          <a:p>
            <a:r>
              <a:t>These expectations depend on local conditions. They are not universal signatures. The expert must decide whether a proposed comparison is appropriate and whether the available method can detect the predicted difference.</a:t>
            </a:r>
          </a:p>
          <a:p>
            <a:endParaRPr/>
          </a:p>
          <a:p>
            <a:r>
              <a:t>AI assists by putting the alternatives into the same comparison. Which observation would favour one and weaken another? Which proposed test would produce the same result under both? The second question prevents expenditure on a test that adds measurements without resolving the causal problem.</a:t>
            </a:r>
          </a:p>
          <a:p>
            <a:endParaRPr/>
          </a:p>
          <a:p>
            <a:r>
              <a:t>A useful hypothesis makes the next investigation more selective.</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 Methods / Suggested timing 8:06–9:06</a:t>
            </a:r>
          </a:p>
          <a:p>
            <a:endParaRPr/>
          </a:p>
          <a:p>
            <a:r>
              <a:t>A hypothesis is working material. We should be able to replace it when a better explanation appears. The record should show what failed and what remains useful. This allows conceptual progress without protecting the original wording.</a:t>
            </a:r>
          </a:p>
          <a:p>
            <a:endParaRPr/>
          </a:p>
          <a:p>
            <a:r>
              <a:t>Disciplinary precision remains valuable. A chemical analysis must be chemically sound. A hydrological argument must respect the relevant processes. The difficulty arises when the boundaries of an available method become the boundaries of the object.</a:t>
            </a:r>
          </a:p>
          <a:p>
            <a:endParaRPr/>
          </a:p>
          <a:p>
            <a:r>
              <a:t>We can investigate a narrow relationship while keeping its place in the wider process explicit. The expert–AI system helps maintain that connection. A result from one discipline can generate a question for another rather than ending the inquiry.</a:t>
            </a:r>
          </a:p>
          <a:p>
            <a:endParaRPr/>
          </a:p>
          <a:p>
            <a:r>
              <a:t>Publication or citation may draw attention to a hypothesis. Its scientific evaluation still requires examination of the proposition and its evidence. Institutional silence leaves that evaluation unfinished.</a:t>
            </a:r>
          </a:p>
          <a:p>
            <a:endParaRPr/>
          </a:p>
          <a:p>
            <a:r>
              <a:t>Sources</a:t>
            </a:r>
          </a:p>
          <a:p>
            <a:r>
              <a:t>Laboratory of Military Ecotones. 2026. AI-Assisted Hypothesis Generation: From Fragmented Manifestations to the Morphology of War Contamination. Pollution and Diseases. DOI 10.66659/bap6zf89 https://pollution-diseases-ojs.org/index.php/pd/article/view/76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Methods / Suggested timing 9:06–10:06</a:t>
            </a:r>
          </a:p>
          <a:p>
            <a:endParaRPr/>
          </a:p>
          <a:p>
            <a:r>
              <a:t>Productive dialogue requires deliberate disagreement. If every exchange merely strengthens the expert's first idea, the system becomes a machine for elaborating conviction.</a:t>
            </a:r>
          </a:p>
          <a:p>
            <a:endParaRPr/>
          </a:p>
          <a:p>
            <a:r>
              <a:t>We therefore ask for the strongest objection, the least supported transition and an alternative that explains the same observations. We ask which conclusion depends on an unavailable source. We require the response to separate supplied evidence from an inference introduced during discussion.</a:t>
            </a:r>
          </a:p>
          <a:p>
            <a:endParaRPr/>
          </a:p>
          <a:p>
            <a:r>
              <a:t>The expert then checks the source and the argument. A fluent response can contain a false reference or an impossible connection. Agreement between successive responses provides no independent confirmation.</a:t>
            </a:r>
          </a:p>
          <a:p>
            <a:endParaRPr/>
          </a:p>
          <a:p>
            <a:r>
              <a:t>The useful record preserves the correction and its reason. Another researcher should be able to see why we narrowed a claim, abandoned an explanation or selected a test. This makes rapid development inspectable and gives errors a defined place in the process.</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Methods / Suggested timing 10:06–11:03</a:t>
            </a:r>
          </a:p>
          <a:p>
            <a:endParaRPr/>
          </a:p>
          <a:p>
            <a:r>
              <a:t>Each hypothesis needs a compact record. It begins with the proposition and the problem it addresses. It identifies the spatial and temporal scope. It then separates evidence already available from assumptions introduced to connect that evidence.</a:t>
            </a:r>
          </a:p>
          <a:p>
            <a:endParaRPr/>
          </a:p>
          <a:p>
            <a:r>
              <a:t>The record includes competing explanations and the observations that could distinguish them. It specifies what would count against the hypothesis. Finally, it identifies the next feasible test and the expert responsible for the decision.</a:t>
            </a:r>
          </a:p>
          <a:p>
            <a:endParaRPr/>
          </a:p>
          <a:p>
            <a:r>
              <a:t>We record the function of AI and available information about the system used. We retain consequential revisions rather than replacing the history with a polished final formulation.</a:t>
            </a:r>
          </a:p>
          <a:p>
            <a:endParaRPr/>
          </a:p>
          <a:p>
            <a:r>
              <a:t>This record allows a proposed hypothesis to enter later evidence assessment and field verification. A structured formulation can be ready for testing while remaining unconfirmed. Its status must make that distinction clear.</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 Methods / Suggested timing 11:03–12:03</a:t>
            </a:r>
          </a:p>
          <a:p>
            <a:endParaRPr/>
          </a:p>
          <a:p>
            <a:r>
              <a:t>By morphology, we mean the forms and transitions through which a contamination process develops. The question concerns how conditions follow one another and which relationships recur across different cases.</a:t>
            </a:r>
          </a:p>
          <a:p>
            <a:endParaRPr/>
          </a:p>
          <a:p>
            <a:r>
              <a:t>One proposed sequence begins with dispersed military material, continues through collection and concentration, and leads to a new environmental condition at a disposal location. Another concerns the transition from a local source to movement through connected environments. These are candidate forms for comparison.</a:t>
            </a:r>
          </a:p>
          <a:p>
            <a:endParaRPr/>
          </a:p>
          <a:p>
            <a:r>
              <a:t>Cases may resemble one another at the level of sequence while differing in substances, geology or management. Those differences can alter the mechanism. We must identify them before transferring a hypothesis to another territory.</a:t>
            </a:r>
          </a:p>
          <a:p>
            <a:endParaRPr/>
          </a:p>
          <a:p>
            <a:r>
              <a:t>AI can assist the comparison by holding several sequences together and asking where they diverge. A recurring description becomes scientifically useful when it produces a testable expectation in a new case.</a:t>
            </a:r>
          </a:p>
          <a:p>
            <a:endParaRPr/>
          </a:p>
          <a:p>
            <a:r>
              <a:t>Sources</a:t>
            </a:r>
          </a:p>
          <a:p>
            <a:r>
              <a:t>Laboratory of Military Ecotones. 2026. AI-Assisted Hypothesis Generation: From Fragmented Manifestations to the Morphology of War Contamination. Pollution and Diseases. DOI 10.66659/bap6zf89 https://pollution-diseases-ojs.org/index.php/pd/article/view/76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 Methods / Suggested timing 12:03–13:03</a:t>
            </a:r>
          </a:p>
          <a:p>
            <a:endParaRPr/>
          </a:p>
          <a:p>
            <a:r>
              <a:t>An investigation must remain open after the first coherent model appears. A later observation may show that the proposed source was wrong or that the pathway operates only under particular conditions. A change in land use may make an earlier sampling design inadequate.</a:t>
            </a:r>
          </a:p>
          <a:p>
            <a:endParaRPr/>
          </a:p>
          <a:p>
            <a:r>
              <a:t>The expert–AI system can help examine what the new information changes. Does it contradict the central mechanism, limit its scope or require an additional stage? These outcomes should produce different revisions.</a:t>
            </a:r>
          </a:p>
          <a:p>
            <a:endParaRPr/>
          </a:p>
          <a:p>
            <a:r>
              <a:t>We preserve the earlier formulation and explain the change. We also distinguish an unsuccessful test from a test that could not be performed. Restricted access leaves a verification task unresolved. It does not confirm the explanation.</a:t>
            </a:r>
          </a:p>
          <a:p>
            <a:endParaRPr/>
          </a:p>
          <a:p>
            <a:r>
              <a:t>This is important for a developing object. We need a hypothesis system that can change with the object while maintaining a clear history of the investigation.</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 Results / Suggested timing 13:03–14:01</a:t>
            </a:r>
          </a:p>
          <a:p>
            <a:endParaRPr/>
          </a:p>
          <a:p>
            <a:r>
              <a:t>The qualitative change concerns the organisation of cognitive work. An expert can move through successive formulations while retaining the problem's context. Objections become material for the next round. Alternatives remain available for comparison instead of disappearing behind a preferred explanation.</a:t>
            </a:r>
          </a:p>
          <a:p>
            <a:endParaRPr/>
          </a:p>
          <a:p>
            <a:r>
              <a:t>The result should be assessed through specific improvements. Did the dialogue identify a missing causal link? Did it remove an impossible assumption? Did it produce a test that separates two explanations? Did it reveal that an available measurement cannot answer the proposed question?</a:t>
            </a:r>
          </a:p>
          <a:p>
            <a:endParaRPr/>
          </a:p>
          <a:p>
            <a:r>
              <a:t>These outcomes provide a basis for evaluating the method in actual projects. We should preserve examples of both successful revisions and unproductive exchanges.</a:t>
            </a:r>
          </a:p>
          <a:p>
            <a:endParaRPr/>
          </a:p>
          <a:p>
            <a:r>
              <a:t>Our claim is that this mode of interaction gives hypothesis formation a different working structure. Demonstrating its performance across research settings requires further documented comparison.</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 References / Suggested timing 14:01–14:01</a:t>
            </a:r>
          </a:p>
          <a:p>
            <a:endParaRPr/>
          </a:p>
          <a:p>
            <a:endParaRPr/>
          </a:p>
          <a:p>
            <a:endParaRPr/>
          </a:p>
          <a:p>
            <a:r>
              <a:t>Sources</a:t>
            </a:r>
          </a:p>
          <a:p>
            <a:r>
              <a:t>Laboratory of Military Ecotones. 2026. AI-Assisted Hypothesis Generation: From Fragmented Manifestations to the Morphology of War Contamination. Pollution and Diseases. DOI 10.66659/bap6zf89 https://pollution-diseases-ojs.org/index.php/pd/article/view/76</a:t>
            </a:r>
          </a:p>
          <a:p>
            <a:r>
              <a:t>Nikolaenko, Dmitry. 2026. Why Were There No Papers on War-Affected Soil at a Conference on the Effects of War on Soil. Protocols of Expert-AI Scientific Inquiry. Version 1.0. Pollution and Diseases. DOI 10.66659/rpharj84 https://pollution-diseases-ojs.org/index.php/pd/article/view/96</a:t>
            </a: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 Key Takeaways / Suggested timing 14:01–15:00</a:t>
            </a:r>
          </a:p>
          <a:p>
            <a:endParaRPr/>
          </a:p>
          <a:p>
            <a:r>
              <a:t>When we encounter a problem, we begin the cognitive work with the means available. Dialogue with AI lets us examine a hypothesis from different sides while it develops. We can revise its scope, compare mechanisms and make the next question more precise.</a:t>
            </a:r>
          </a:p>
          <a:p>
            <a:endParaRPr/>
          </a:p>
          <a:p>
            <a:r>
              <a:t>For military environmental contamination, this matters because the object extends beyond isolated events and continues to change. A useful hypothesis connects manifestations provisionally and specifies how we can investigate those connections.</a:t>
            </a:r>
          </a:p>
          <a:p>
            <a:endParaRPr/>
          </a:p>
          <a:p>
            <a:r>
              <a:t>The expert retains responsibility for the formulation and for the conclusions adopted. The dialogue supplies proposals that must survive examination. Its practical achievement is a stronger basis for deciding what to investigate next.</a:t>
            </a:r>
          </a:p>
          <a:p>
            <a:endParaRPr/>
          </a:p>
          <a:p>
            <a:r>
              <a:t>This is the standard we propose: sustained hypothesis development within the expert–AI system, with explicit alternatives, documented revisions and a route to verification. It supports the reconstruction of the morphology of war contamination through concrete research.</a:t>
            </a:r>
          </a:p>
          <a:p>
            <a:endParaRPr/>
          </a:p>
          <a:p>
            <a:r>
              <a:t>Sources</a:t>
            </a:r>
          </a:p>
          <a:p>
            <a:endParaRPr/>
          </a:p>
          <a:p>
            <a:endParaRP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86350347-E762-44FA-8B16-BCCAFBFD0467}"/>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Subtitle">
            <a:extLst>
              <a:ext uri="{FF2B5EF4-FFF2-40B4-BE49-F238E27FC236}">
                <a16:creationId xmlns:a16="http://schemas.microsoft.com/office/drawing/2014/main" id="{2EA70102-0661-4C7A-A94C-2E69D8B240B3}"/>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86E80625-AAA7-4882-9B66-D8587EEB756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3D9599F-E8C8-4BC8-A2C1-CE0B7C32D997}"/>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Body">
            <a:extLst>
              <a:ext uri="{FF2B5EF4-FFF2-40B4-BE49-F238E27FC236}">
                <a16:creationId xmlns:a16="http://schemas.microsoft.com/office/drawing/2014/main" id="{DCFBB7EC-10AE-46A9-AE77-0621C01CFB45}"/>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B4A61A8F-DE33-42A2-A800-F05D8EC65ED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ECAA808A-5ED6-4E84-9AF7-1A9C065B9769}"/>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
        <p:nvSpPr>
          <p:cNvPr id="3" name="Right column">
            <a:extLst>
              <a:ext uri="{FF2B5EF4-FFF2-40B4-BE49-F238E27FC236}">
                <a16:creationId xmlns:a16="http://schemas.microsoft.com/office/drawing/2014/main" id="{475F8B37-296E-48E4-A8E1-68532E052D0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E999476-4680-4F95-89FD-51BFB9A7792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defRPr/>
            </a:lvl1pPr>
            <a:lvl2pPr marL="0" indent="0">
              <a:lnSpc>
                <a:spcPct val="110000"/>
              </a:lnSpc>
              <a:spcBef>
                <a:spcPts val="0"/>
              </a:spcBef>
              <a:spcAft>
                <a:spcPts val="0"/>
              </a:spcAft>
              <a:buNone/>
              <a:defRPr/>
            </a:lvl2pPr>
            <a:lvl3pPr marL="0" indent="0">
              <a:lnSpc>
                <a:spcPct val="110000"/>
              </a:lnSpc>
              <a:spcBef>
                <a:spcPts val="0"/>
              </a:spcBef>
              <a:spcAft>
                <a:spcPts val="0"/>
              </a:spcAft>
              <a:buNone/>
              <a:defRPr/>
            </a:lvl3pPr>
            <a:lvl4pPr marL="0" indent="0">
              <a:lnSpc>
                <a:spcPct val="110000"/>
              </a:lnSpc>
              <a:spcBef>
                <a:spcPts val="0"/>
              </a:spcBef>
              <a:spcAft>
                <a:spcPts val="0"/>
              </a:spcAft>
              <a:buNone/>
              <a:defRPr/>
            </a:lvl4pPr>
            <a:lvl5pPr marL="0" indent="0">
              <a:lnSpc>
                <a:spcPct val="110000"/>
              </a:lnSpc>
              <a:spcBef>
                <a:spcPts val="0"/>
              </a:spcBef>
              <a:spcAft>
                <a:spcPts val="0"/>
              </a:spcAft>
              <a:buNone/>
              <a:defRPr/>
            </a:lvl5pPr>
            <a:lvl6pPr marL="0" indent="0">
              <a:lnSpc>
                <a:spcPct val="110000"/>
              </a:lnSpc>
              <a:spcBef>
                <a:spcPts val="0"/>
              </a:spcBef>
              <a:spcAft>
                <a:spcPts val="0"/>
              </a:spcAft>
              <a:buNone/>
              <a:defRPr/>
            </a:lvl6pPr>
            <a:lvl7pPr marL="0" indent="0">
              <a:lnSpc>
                <a:spcPct val="110000"/>
              </a:lnSpc>
              <a:spcBef>
                <a:spcPts val="0"/>
              </a:spcBef>
              <a:spcAft>
                <a:spcPts val="0"/>
              </a:spcAft>
              <a:buNone/>
              <a:defRPr/>
            </a:lvl7pPr>
            <a:lvl8pPr marL="0" indent="0">
              <a:lnSpc>
                <a:spcPct val="110000"/>
              </a:lnSpc>
              <a:spcBef>
                <a:spcPts val="0"/>
              </a:spcBef>
              <a:spcAft>
                <a:spcPts val="0"/>
              </a:spcAft>
              <a:buNone/>
              <a:defRPr/>
            </a:lvl8pPr>
            <a:lvl9pPr marL="0" indent="0">
              <a:lnSpc>
                <a:spcPct val="110000"/>
              </a:lnSpc>
              <a:spcBef>
                <a:spcPts val="0"/>
              </a:spcBef>
              <a:spcAft>
                <a:spcPts val="0"/>
              </a:spcAft>
              <a:buNone/>
              <a:defRPr/>
            </a:lvl9pPr>
          </a:lstStyle>
          <a:p>
            <a:endParaRPr/>
          </a:p>
        </p:txBody>
      </p:sp>
      <p:sp>
        <p:nvSpPr>
          <p:cNvPr id="2" name="Left column">
            <a:extLst>
              <a:ext uri="{FF2B5EF4-FFF2-40B4-BE49-F238E27FC236}">
                <a16:creationId xmlns:a16="http://schemas.microsoft.com/office/drawing/2014/main" id="{D69CB1D3-4844-45C1-A7B3-A2A82D1EE964}"/>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defRPr/>
            </a:lvl1pPr>
            <a:lvl2pPr marL="533400" indent="-228600">
              <a:lnSpc>
                <a:spcPct val="110000"/>
              </a:lnSpc>
              <a:spcBef>
                <a:spcPts val="0"/>
              </a:spcBef>
              <a:spcAft>
                <a:spcPts val="1200"/>
              </a:spcAft>
              <a:buChar char="•"/>
              <a:defRPr/>
            </a:lvl2pPr>
            <a:lvl3pPr marL="838200" indent="-228600">
              <a:lnSpc>
                <a:spcPct val="110000"/>
              </a:lnSpc>
              <a:spcBef>
                <a:spcPts val="0"/>
              </a:spcBef>
              <a:spcAft>
                <a:spcPts val="1200"/>
              </a:spcAft>
              <a:buChar char="•"/>
              <a:defRPr/>
            </a:lvl3pPr>
            <a:lvl4pPr marL="1143000" indent="-228600">
              <a:lnSpc>
                <a:spcPct val="110000"/>
              </a:lnSpc>
              <a:spcBef>
                <a:spcPts val="0"/>
              </a:spcBef>
              <a:spcAft>
                <a:spcPts val="1200"/>
              </a:spcAft>
              <a:buChar char="•"/>
              <a:defRPr/>
            </a:lvl4pPr>
            <a:lvl5pPr marL="1447800" indent="-228600">
              <a:lnSpc>
                <a:spcPct val="110000"/>
              </a:lnSpc>
              <a:spcBef>
                <a:spcPts val="0"/>
              </a:spcBef>
              <a:spcAft>
                <a:spcPts val="1200"/>
              </a:spcAft>
              <a:buChar char="•"/>
              <a:defRPr/>
            </a:lvl5pPr>
            <a:lvl6pPr marL="1752600" indent="-228600">
              <a:lnSpc>
                <a:spcPct val="110000"/>
              </a:lnSpc>
              <a:spcBef>
                <a:spcPts val="0"/>
              </a:spcBef>
              <a:spcAft>
                <a:spcPts val="1200"/>
              </a:spcAft>
              <a:buChar char="•"/>
              <a:defRPr/>
            </a:lvl6pPr>
            <a:lvl7pPr marL="2057400" indent="-228600">
              <a:lnSpc>
                <a:spcPct val="110000"/>
              </a:lnSpc>
              <a:spcBef>
                <a:spcPts val="0"/>
              </a:spcBef>
              <a:spcAft>
                <a:spcPts val="1200"/>
              </a:spcAft>
              <a:buChar char="•"/>
              <a:defRPr/>
            </a:lvl7pPr>
            <a:lvl8pPr marL="2362200" indent="-228600">
              <a:lnSpc>
                <a:spcPct val="110000"/>
              </a:lnSpc>
              <a:spcBef>
                <a:spcPts val="0"/>
              </a:spcBef>
              <a:spcAft>
                <a:spcPts val="1200"/>
              </a:spcAft>
              <a:buChar char="•"/>
              <a:defRPr/>
            </a:lvl8pPr>
            <a:lvl9pPr marL="2667000" indent="-228600">
              <a:lnSpc>
                <a:spcPct val="110000"/>
              </a:lnSpc>
              <a:spcBef>
                <a:spcPts val="0"/>
              </a:spcBef>
              <a:spcAft>
                <a:spcPts val="1200"/>
              </a:spcAft>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785723B-8FD0-4F40-B758-9D23E10F87D5}"/>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DEBF9BAA-8D98-4A3A-BE8B-D7D86AE636A2}"/>
              </a:ext>
            </a:extLst>
          </p:cNvPr>
          <p:cNvSpPr>
            <a:spLocks noGrp="1"/>
          </p:cNvSpPr>
          <p:nvPr/>
        </p:nvSpPr>
        <p:spPr>
          <a:xfrm>
            <a:off x="914400" y="1143000"/>
            <a:ext cx="10477500" cy="1857375"/>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AI-Assisted Hypothesis Generation</a:t>
            </a:r>
          </a:p>
        </p:txBody>
      </p:sp>
      <p:sp>
        <p:nvSpPr>
          <p:cNvPr id="3" name="Rectangle 2">
            <a:extLst>
              <a:ext uri="{FF2B5EF4-FFF2-40B4-BE49-F238E27FC236}">
                <a16:creationId xmlns:a16="http://schemas.microsoft.com/office/drawing/2014/main" id="{6DBE2409-8C93-4B9D-9FB6-4D8819BEC6E3}"/>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E33F71F1-6CAE-47FA-9C1A-BD319AC58A0B}"/>
              </a:ext>
            </a:extLst>
          </p:cNvPr>
          <p:cNvSpPr>
            <a:spLocks noGrp="1"/>
          </p:cNvSpPr>
          <p:nvPr/>
        </p:nvSpPr>
        <p:spPr>
          <a:xfrm>
            <a:off x="952500" y="3976687"/>
            <a:ext cx="10287000" cy="476250"/>
          </a:xfrm>
          <a:prstGeom prst="rect">
            <a:avLst/>
          </a:prstGeom>
          <a:noFill/>
          <a:ln w="0">
            <a:noFill/>
          </a:ln>
        </p:spPr>
        <p:txBody>
          <a:bodyPr lIns="0" tIns="0" rIns="0" bIns="0"/>
          <a:lstStyle>
            <a:defPPr algn="l">
              <a:defRPr sz="2400" b="1">
                <a:solidFill>
                  <a:srgbClr val="111111"/>
                </a:solidFill>
                <a:latin typeface="Segoe UI Semibold"/>
                <a:ea typeface="Segoe UI Semibold"/>
                <a:cs typeface="Segoe UI Semibold"/>
              </a:defRPr>
            </a:defPPr>
          </a:lstStyle>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From Fragmented Manifestations to the</a:t>
            </a:r>
          </a:p>
          <a:p>
            <a:pPr algn="l">
              <a:buNone/>
              <a:defRPr sz="2400" b="1">
                <a:solidFill>
                  <a:srgbClr val="111111"/>
                </a:solidFill>
                <a:latin typeface="Segoe UI Semibold"/>
                <a:ea typeface="Segoe UI Semibold"/>
                <a:cs typeface="Segoe UI Semibold"/>
              </a:defRPr>
            </a:pPr>
            <a:r>
              <a:rPr sz="2400" b="1" dirty="0">
                <a:solidFill>
                  <a:srgbClr val="111111"/>
                </a:solidFill>
                <a:latin typeface="Segoe UI Semibold"/>
                <a:ea typeface="Segoe UI Semibold"/>
                <a:cs typeface="Segoe UI Semibold"/>
              </a:rPr>
              <a:t>Morphology of War Contamination</a:t>
            </a:r>
          </a:p>
        </p:txBody>
      </p:sp>
      <p:sp>
        <p:nvSpPr>
          <p:cNvPr id="5" name="Rectangle 4">
            <a:extLst>
              <a:ext uri="{FF2B5EF4-FFF2-40B4-BE49-F238E27FC236}">
                <a16:creationId xmlns:a16="http://schemas.microsoft.com/office/drawing/2014/main" id="{81DC8EF9-B4B3-47DB-BED9-0BC95A0F872E}"/>
              </a:ext>
            </a:extLst>
          </p:cNvPr>
          <p:cNvSpPr>
            <a:spLocks noGrp="1"/>
          </p:cNvSpPr>
          <p:nvPr/>
        </p:nvSpPr>
        <p:spPr>
          <a:xfrm>
            <a:off x="1009650" y="4886325"/>
            <a:ext cx="10287000" cy="476250"/>
          </a:xfrm>
          <a:prstGeom prst="rect">
            <a:avLst/>
          </a:prstGeom>
          <a:noFill/>
          <a:ln w="0">
            <a:noFill/>
          </a:ln>
        </p:spPr>
        <p:txBody>
          <a:bodyPr lIns="0" tIns="0" rIns="0" bIns="0"/>
          <a:lstStyle>
            <a:defPPr algn="l">
              <a:defRPr sz="2400" b="0">
                <a:solidFill>
                  <a:srgbClr val="111111"/>
                </a:solidFill>
                <a:latin typeface="Segoe UI"/>
                <a:ea typeface="Segoe UI"/>
                <a:cs typeface="Segoe UI"/>
              </a:defRPr>
            </a:defPPr>
          </a:lstStyle>
          <a:p>
            <a:pPr algn="l">
              <a:buNone/>
              <a:defRPr sz="2400" b="0">
                <a:solidFill>
                  <a:srgbClr val="111111"/>
                </a:solidFill>
                <a:latin typeface="Segoe UI"/>
                <a:ea typeface="Segoe UI"/>
                <a:cs typeface="Segoe UI"/>
              </a:defRPr>
            </a:pPr>
            <a:r>
              <a:rPr sz="2400" b="0" dirty="0">
                <a:solidFill>
                  <a:srgbClr val="111111"/>
                </a:solidFill>
                <a:latin typeface="Segoe UI"/>
                <a:ea typeface="Segoe UI"/>
                <a:cs typeface="Segoe UI"/>
              </a:rPr>
              <a:t>Laboratory of Military Ecotones</a:t>
            </a:r>
          </a:p>
        </p:txBody>
      </p:sp>
      <p:sp>
        <p:nvSpPr>
          <p:cNvPr id="7" name="Rectangle 6">
            <a:extLst>
              <a:ext uri="{FF2B5EF4-FFF2-40B4-BE49-F238E27FC236}">
                <a16:creationId xmlns:a16="http://schemas.microsoft.com/office/drawing/2014/main" id="{A5AD24C3-79C0-4592-916B-D7415A7782F8}"/>
              </a:ext>
            </a:extLst>
          </p:cNvPr>
          <p:cNvSpPr>
            <a:spLocks noGrp="1"/>
          </p:cNvSpPr>
          <p:nvPr/>
        </p:nvSpPr>
        <p:spPr>
          <a:xfrm>
            <a:off x="952500" y="5819775"/>
            <a:ext cx="10287000" cy="333375"/>
          </a:xfrm>
          <a:prstGeom prst="rect">
            <a:avLst/>
          </a:prstGeom>
          <a:noFill/>
          <a:ln w="0">
            <a:noFill/>
          </a:ln>
        </p:spPr>
        <p:txBody>
          <a:bodyPr lIns="0" tIns="0" rIns="0" bIns="0"/>
          <a:lstStyle>
            <a:defPPr algn="l">
              <a:defRPr sz="1400" b="0">
                <a:solidFill>
                  <a:srgbClr val="2463A3"/>
                </a:solidFill>
                <a:latin typeface="Segoe UI"/>
                <a:ea typeface="Segoe UI"/>
                <a:cs typeface="Segoe UI"/>
              </a:defRPr>
            </a:defPPr>
          </a:lstStyle>
          <a:p>
            <a:pPr algn="l">
              <a:buNone/>
              <a:defRPr sz="1400" b="0">
                <a:solidFill>
                  <a:srgbClr val="2463A3"/>
                </a:solidFill>
                <a:latin typeface="Segoe UI"/>
                <a:ea typeface="Segoe UI"/>
                <a:cs typeface="Segoe UI"/>
              </a:defRPr>
            </a:pPr>
            <a:r>
              <a:rPr sz="1400" b="0" dirty="0">
                <a:solidFill>
                  <a:srgbClr val="2463A3"/>
                </a:solidFill>
                <a:latin typeface="Segoe UI"/>
                <a:ea typeface="Segoe UI"/>
                <a:cs typeface="Segoe UI"/>
              </a:rPr>
              <a:t>Overview 2 / Artificial Intelligence and Research on the Consequences of War / 15 minutes</a:t>
            </a:r>
          </a:p>
        </p:txBody>
      </p:sp>
    </p:spTree>
    <p:extLst>
      <p:ext uri="{BB962C8B-B14F-4D97-AF65-F5344CB8AC3E}">
        <p14:creationId xmlns:p14="http://schemas.microsoft.com/office/powerpoint/2010/main" val="5724001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problem that started the discussion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Conference preparation revealed a gap in substantive soil contributions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brought the organisational observation into dialogue</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discussion developed possible institutional explanations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published protocol preserved the conceptual development</a:t>
            </a:r>
          </a:p>
        </p:txBody>
      </p:sp>
    </p:spTree>
    <p:extLst>
      <p:ext uri="{BB962C8B-B14F-4D97-AF65-F5344CB8AC3E}">
        <p14:creationId xmlns:p14="http://schemas.microsoft.com/office/powerpoint/2010/main" val="99887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development of the question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Initial observation identifies something that requires explanation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first hypothesis names a possible mechanism</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Dialogue examines scope, alternatives and missing information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revised hypothesis specifies a route to investigation</a:t>
            </a:r>
          </a:p>
        </p:txBody>
      </p:sp>
    </p:spTree>
    <p:extLst>
      <p:ext uri="{BB962C8B-B14F-4D97-AF65-F5344CB8AC3E}">
        <p14:creationId xmlns:p14="http://schemas.microsoft.com/office/powerpoint/2010/main" val="99887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dialogue changes hypothesis work</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adds context and corrects the formulation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AI proposes alternative structures and consequences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correction becomes the starting point of another round</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resulting hypothesis contains explicit conditions for testing</a:t>
            </a:r>
          </a:p>
        </p:txBody>
      </p:sp>
    </p:spTree>
    <p:extLst>
      <p:ext uri="{BB962C8B-B14F-4D97-AF65-F5344CB8AC3E}">
        <p14:creationId xmlns:p14="http://schemas.microsoft.com/office/powerpoint/2010/main" val="99887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changing environmental object</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Military material enters an existing environmental system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Clearance and disposal can introduce further transformations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Water and sediment connect different places and periods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hypothesis must specify the stage and conditions it describes</a:t>
            </a:r>
          </a:p>
        </p:txBody>
      </p:sp>
    </p:spTree>
    <p:extLst>
      <p:ext uri="{BB962C8B-B14F-4D97-AF65-F5344CB8AC3E}">
        <p14:creationId xmlns:p14="http://schemas.microsoft.com/office/powerpoint/2010/main" val="99887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Fragmented manifestations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soil result describes a sample at a particular place and time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An archive records a selected part of the material history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water observation may reveal movement beyond the source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hypothesis proposes relationships between these fragments</a:t>
            </a:r>
          </a:p>
        </p:txBody>
      </p:sp>
    </p:spTree>
    <p:extLst>
      <p:ext uri="{BB962C8B-B14F-4D97-AF65-F5344CB8AC3E}">
        <p14:creationId xmlns:p14="http://schemas.microsoft.com/office/powerpoint/2010/main" val="99887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An illustrative contamination problem</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Illustrative observation: an elevated concentration near a former military site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Candidate sources include military activity and later disposal</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Industrial history and geological background remain alternatives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Sampling or interpretation errors also require examination</a:t>
            </a:r>
          </a:p>
        </p:txBody>
      </p:sp>
    </p:spTree>
    <p:extLst>
      <p:ext uri="{BB962C8B-B14F-4D97-AF65-F5344CB8AC3E}">
        <p14:creationId xmlns:p14="http://schemas.microsoft.com/office/powerpoint/2010/main" val="99887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Competing predictions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disposal hypothesis directs attention to documented handling locations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geological hypothesis calls for appropriate background comparisons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transport hypothesis requires a plausible pathway and chronology</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best next observation separates explanations</a:t>
            </a:r>
          </a:p>
        </p:txBody>
      </p:sp>
    </p:spTree>
    <p:extLst>
      <p:ext uri="{BB962C8B-B14F-4D97-AF65-F5344CB8AC3E}">
        <p14:creationId xmlns:p14="http://schemas.microsoft.com/office/powerpoint/2010/main" val="9988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Hypotheses as working material</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formulation can change without ending the investigation</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rejected assumption remains part of the research record</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Disciplinary methods examine particular relationships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developing process determines the wider question</a:t>
            </a:r>
          </a:p>
        </p:txBody>
      </p:sp>
    </p:spTree>
    <p:extLst>
      <p:ext uri="{BB962C8B-B14F-4D97-AF65-F5344CB8AC3E}">
        <p14:creationId xmlns:p14="http://schemas.microsoft.com/office/powerpoint/2010/main" val="998873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Controls within the dialogue</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asks for contradictions and competing explanations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Claims retain their sources and their status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Agreement within a conversation adds no independent evidence</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preserves reasons for revision</a:t>
            </a:r>
          </a:p>
        </p:txBody>
      </p:sp>
    </p:spTree>
    <p:extLst>
      <p:ext uri="{BB962C8B-B14F-4D97-AF65-F5344CB8AC3E}">
        <p14:creationId xmlns:p14="http://schemas.microsoft.com/office/powerpoint/2010/main" val="99887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hypothesis record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formulation states scope, time and proposed mechanism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Evidence and assumptions occupy separate fields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Alternatives have predicted and potentially refuting observations</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identifies the next test and the responsible expert</a:t>
            </a:r>
          </a:p>
        </p:txBody>
      </p:sp>
    </p:spTree>
    <p:extLst>
      <p:ext uri="{BB962C8B-B14F-4D97-AF65-F5344CB8AC3E}">
        <p14:creationId xmlns:p14="http://schemas.microsoft.com/office/powerpoint/2010/main" val="9988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Morphology of war contamination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Morphology concerns recurring forms and transitions of the process</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Dispersal may precede collection and local concentration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Hazard removal may introduce another environmental condition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Comparison tests whether the proposed form recurs</a:t>
            </a:r>
          </a:p>
        </p:txBody>
      </p:sp>
    </p:spTree>
    <p:extLst>
      <p:ext uri="{BB962C8B-B14F-4D97-AF65-F5344CB8AC3E}">
        <p14:creationId xmlns:p14="http://schemas.microsoft.com/office/powerpoint/2010/main" val="99887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Updating the developing hypothesis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 new observation may change the mechanism or its scope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Changed land use can alter the conditions of the proposed pathway</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revised record retains the previous formulation</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Unavailable verification remains an explicit research task</a:t>
            </a:r>
          </a:p>
        </p:txBody>
      </p:sp>
    </p:spTree>
    <p:extLst>
      <p:ext uri="{BB962C8B-B14F-4D97-AF65-F5344CB8AC3E}">
        <p14:creationId xmlns:p14="http://schemas.microsoft.com/office/powerpoint/2010/main" val="9988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qualitative change in the standard</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Hypothesis development becomes a sustained dialogue</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Alternatives remain available throughout the investigation</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Each revision makes assumptions and tests more explicit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Progress appears in a better question and a better investigation</a:t>
            </a:r>
          </a:p>
        </p:txBody>
      </p:sp>
    </p:spTree>
    <p:extLst>
      <p:ext uri="{BB962C8B-B14F-4D97-AF65-F5344CB8AC3E}">
        <p14:creationId xmlns:p14="http://schemas.microsoft.com/office/powerpoint/2010/main" val="99887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Sources and working basis</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9" name="Rectangle 8">
            <a:extLst>
              <a:ext uri="{FF2B5EF4-FFF2-40B4-BE49-F238E27FC236}">
                <a16:creationId xmlns:a16="http://schemas.microsoft.com/office/drawing/2014/main" id="{F125448B-61F1-4C8C-8402-D8B0FD285106}"/>
              </a:ext>
            </a:extLst>
          </p:cNvPr>
          <p:cNvSpPr>
            <a:spLocks noGrp="1"/>
          </p:cNvSpPr>
          <p:nvPr/>
        </p:nvSpPr>
        <p:spPr>
          <a:xfrm>
            <a:off x="952500" y="2209800"/>
            <a:ext cx="10287000" cy="11430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Laboratory of Military Ecotones (2026). AI-Assisted Hypothesis Generation.</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10.66659/bap6zf89</a:t>
            </a:r>
          </a:p>
        </p:txBody>
      </p:sp>
      <p:sp>
        <p:nvSpPr>
          <p:cNvPr id="10" name="Rectangle 9">
            <a:extLst>
              <a:ext uri="{FF2B5EF4-FFF2-40B4-BE49-F238E27FC236}">
                <a16:creationId xmlns:a16="http://schemas.microsoft.com/office/drawing/2014/main" id="{1329CA23-32F8-4602-B1F7-C32832F4BFA9}"/>
              </a:ext>
            </a:extLst>
          </p:cNvPr>
          <p:cNvSpPr>
            <a:spLocks noGrp="1"/>
          </p:cNvSpPr>
          <p:nvPr/>
        </p:nvSpPr>
        <p:spPr>
          <a:xfrm>
            <a:off x="952500" y="3829050"/>
            <a:ext cx="10287000" cy="1143000"/>
          </a:xfrm>
          <a:prstGeom prst="rect">
            <a:avLst/>
          </a:prstGeom>
          <a:noFill/>
          <a:ln w="0">
            <a:noFill/>
          </a:ln>
        </p:spPr>
        <p:txBody>
          <a:bodyPr/>
          <a:lstStyle>
            <a:defPPr algn="l">
              <a:defRPr sz="2000" b="0">
                <a:solidFill>
                  <a:srgbClr val="111111"/>
                </a:solidFill>
                <a:latin typeface="Segoe UI"/>
                <a:ea typeface="Segoe UI"/>
                <a:cs typeface="Segoe UI"/>
              </a:defRPr>
            </a:defPPr>
          </a:lstStyle>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(2026). Why Were There No Papers on War-Affected Soil? Protocol v1.0.</a:t>
            </a:r>
          </a:p>
          <a:p>
            <a:pPr algn="l">
              <a:defRPr sz="2000" b="0">
                <a:solidFill>
                  <a:srgbClr val="111111"/>
                </a:solidFill>
                <a:latin typeface="Segoe UI"/>
                <a:ea typeface="Segoe UI"/>
                <a:cs typeface="Segoe UI"/>
              </a:defRPr>
            </a:pPr>
            <a:r>
              <a:rPr sz="2000" b="0">
                <a:solidFill>
                  <a:srgbClr val="111111"/>
                </a:solidFill>
                <a:latin typeface="Segoe UI"/>
                <a:ea typeface="Segoe UI"/>
                <a:cs typeface="Segoe UI"/>
              </a:rPr>
              <a:t>DOI 10.66659/rpharj84</a:t>
            </a:r>
          </a:p>
        </p:txBody>
      </p:sp>
    </p:spTree>
    <p:extLst>
      <p:ext uri="{BB962C8B-B14F-4D97-AF65-F5344CB8AC3E}">
        <p14:creationId xmlns:p14="http://schemas.microsoft.com/office/powerpoint/2010/main" val="99887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9BEC7E0-F4D2-430F-AA63-C0BC66532C99}"/>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buNone/>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19FFEF0F-C10C-4BCA-AC03-61CA8DD0E542}"/>
              </a:ext>
            </a:extLst>
          </p:cNvPr>
          <p:cNvSpPr>
            <a:spLocks noGrp="1"/>
          </p:cNvSpPr>
          <p:nvPr/>
        </p:nvSpPr>
        <p:spPr>
          <a:xfrm>
            <a:off x="914400" y="781050"/>
            <a:ext cx="10477500" cy="1143000"/>
          </a:xfrm>
          <a:prstGeom prst="rect">
            <a:avLst/>
          </a:prstGeom>
          <a:noFill/>
          <a:ln w="0">
            <a:noFill/>
          </a:ln>
        </p:spPr>
        <p:txBody>
          <a:bodyPr lIns="0" tIns="0" rIns="0" bIns="0"/>
          <a:lstStyle>
            <a:defPPr algn="l">
              <a:defRPr sz="3600" b="1">
                <a:solidFill>
                  <a:srgbClr val="2463A3"/>
                </a:solidFill>
                <a:latin typeface="Segoe UI Semibold"/>
                <a:ea typeface="Segoe UI Semibold"/>
                <a:cs typeface="Segoe UI Semibold"/>
              </a:defRPr>
            </a:defPPr>
          </a:lstStyle>
          <a:p>
            <a:pPr algn="l">
              <a:buNone/>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hypothesis that leads to investigation</a:t>
            </a:r>
          </a:p>
        </p:txBody>
      </p:sp>
      <p:sp>
        <p:nvSpPr>
          <p:cNvPr id="3" name="Rectangle 2">
            <a:extLst>
              <a:ext uri="{FF2B5EF4-FFF2-40B4-BE49-F238E27FC236}">
                <a16:creationId xmlns:a16="http://schemas.microsoft.com/office/drawing/2014/main" id="{1517121C-6AFB-4CDE-A673-5050949EDD7A}"/>
              </a:ext>
            </a:extLst>
          </p:cNvPr>
          <p:cNvSpPr>
            <a:spLocks noGrp="1"/>
          </p:cNvSpPr>
          <p:nvPr/>
        </p:nvSpPr>
        <p:spPr>
          <a:xfrm>
            <a:off x="10953750" y="6381750"/>
            <a:ext cx="428625" cy="209550"/>
          </a:xfrm>
          <a:prstGeom prst="rect">
            <a:avLst/>
          </a:prstGeom>
          <a:noFill/>
          <a:ln w="0">
            <a:noFill/>
          </a:ln>
        </p:spPr>
        <p:txBody>
          <a:bodyPr lIns="0" tIns="0" rIns="0" bIns="0"/>
          <a:lstStyle>
            <a:defPPr algn="l">
              <a:defRPr sz="1200" b="0">
                <a:solidFill>
                  <a:srgbClr val="2463A3"/>
                </a:solidFill>
                <a:latin typeface="Segoe UI"/>
                <a:ea typeface="Segoe UI"/>
                <a:cs typeface="Segoe UI"/>
              </a:defRPr>
            </a:defPPr>
          </a:lstStyle>
          <a:p>
            <a:pPr algn="l">
              <a:buNone/>
              <a:defRPr sz="1200" b="0">
                <a:solidFill>
                  <a:srgbClr val="2463A3"/>
                </a:solidFill>
                <a:latin typeface="Segoe UI"/>
                <a:ea typeface="Segoe UI"/>
                <a:cs typeface="Segoe UI"/>
              </a:defRPr>
            </a:pPr>
            <a:r>
              <a:rPr sz="1200" b="0">
                <a:solidFill>
                  <a:srgbClr val="2463A3"/>
                </a:solidFill>
                <a:latin typeface="Segoe UI"/>
                <a:ea typeface="Segoe UI"/>
                <a:cs typeface="Segoe UI"/>
              </a:rPr>
              <a:t>16</a:t>
            </a:r>
          </a:p>
        </p:txBody>
      </p:sp>
      <p:sp>
        <p:nvSpPr>
          <p:cNvPr id="4" name="Rectangle 3">
            <a:extLst>
              <a:ext uri="{FF2B5EF4-FFF2-40B4-BE49-F238E27FC236}">
                <a16:creationId xmlns:a16="http://schemas.microsoft.com/office/drawing/2014/main" id="{F40D2D70-0F6B-400B-A3FA-315E3C51A18E}"/>
              </a:ext>
            </a:extLst>
          </p:cNvPr>
          <p:cNvSpPr>
            <a:spLocks noGrp="1"/>
          </p:cNvSpPr>
          <p:nvPr/>
        </p:nvSpPr>
        <p:spPr>
          <a:xfrm>
            <a:off x="952500" y="22098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expert brings the object and the unresolved problem</a:t>
            </a:r>
          </a:p>
        </p:txBody>
      </p:sp>
      <p:sp>
        <p:nvSpPr>
          <p:cNvPr id="5" name="Rectangle 4">
            <a:extLst>
              <a:ext uri="{FF2B5EF4-FFF2-40B4-BE49-F238E27FC236}">
                <a16:creationId xmlns:a16="http://schemas.microsoft.com/office/drawing/2014/main" id="{850E6C20-C205-4C9C-92FC-5D5D6AD1CFE6}"/>
              </a:ext>
            </a:extLst>
          </p:cNvPr>
          <p:cNvSpPr>
            <a:spLocks noGrp="1"/>
          </p:cNvSpPr>
          <p:nvPr/>
        </p:nvSpPr>
        <p:spPr>
          <a:xfrm>
            <a:off x="952500" y="31051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Dialogue develops alternative mechanisms and their consequences</a:t>
            </a:r>
          </a:p>
        </p:txBody>
      </p:sp>
      <p:sp>
        <p:nvSpPr>
          <p:cNvPr id="6" name="Rectangle 5">
            <a:extLst>
              <a:ext uri="{FF2B5EF4-FFF2-40B4-BE49-F238E27FC236}">
                <a16:creationId xmlns:a16="http://schemas.microsoft.com/office/drawing/2014/main" id="{F47B3B5F-2CE8-4A03-8C66-2FF136576E1A}"/>
              </a:ext>
            </a:extLst>
          </p:cNvPr>
          <p:cNvSpPr>
            <a:spLocks noGrp="1"/>
          </p:cNvSpPr>
          <p:nvPr/>
        </p:nvSpPr>
        <p:spPr>
          <a:xfrm>
            <a:off x="952500" y="400050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record makes revisions and verification requirements explicit</a:t>
            </a:r>
          </a:p>
        </p:txBody>
      </p:sp>
      <p:sp>
        <p:nvSpPr>
          <p:cNvPr id="7" name="Rectangle 6">
            <a:extLst>
              <a:ext uri="{FF2B5EF4-FFF2-40B4-BE49-F238E27FC236}">
                <a16:creationId xmlns:a16="http://schemas.microsoft.com/office/drawing/2014/main" id="{83994B22-D801-44F0-9DDD-4247404ABDFB}"/>
              </a:ext>
            </a:extLst>
          </p:cNvPr>
          <p:cNvSpPr>
            <a:spLocks noGrp="1"/>
          </p:cNvSpPr>
          <p:nvPr/>
        </p:nvSpPr>
        <p:spPr>
          <a:xfrm>
            <a:off x="952500" y="4895850"/>
            <a:ext cx="10287000" cy="781050"/>
          </a:xfrm>
          <a:prstGeom prst="rect">
            <a:avLst/>
          </a:prstGeom>
          <a:noFill/>
          <a:ln w="0">
            <a:noFill/>
          </a:ln>
        </p:spPr>
        <p:txBody>
          <a:bodyPr lIns="0" tIns="0" rIns="0" bIns="0"/>
          <a:lstStyle>
            <a:defPPr algn="l">
              <a:defRPr sz="2000" b="0">
                <a:solidFill>
                  <a:srgbClr val="111111"/>
                </a:solidFill>
                <a:latin typeface="Segoe UI"/>
                <a:ea typeface="Segoe UI"/>
                <a:cs typeface="Segoe UI"/>
              </a:defRPr>
            </a:defPPr>
          </a:lstStyle>
          <a:p>
            <a:pPr algn="l">
              <a:buNone/>
              <a:defRPr sz="2000" b="0">
                <a:solidFill>
                  <a:srgbClr val="111111"/>
                </a:solidFill>
                <a:latin typeface="Segoe UI"/>
                <a:ea typeface="Segoe UI"/>
                <a:cs typeface="Segoe UI"/>
              </a:defRPr>
            </a:pPr>
            <a:r>
              <a:rPr sz="2000" b="0">
                <a:solidFill>
                  <a:srgbClr val="111111"/>
                </a:solidFill>
                <a:latin typeface="Segoe UI"/>
                <a:ea typeface="Segoe UI"/>
                <a:cs typeface="Segoe UI"/>
              </a:rPr>
              <a:t>The next investigation tests the relationships that matter</a:t>
            </a:r>
          </a:p>
        </p:txBody>
      </p:sp>
    </p:spTree>
    <p:extLst>
      <p:ext uri="{BB962C8B-B14F-4D97-AF65-F5344CB8AC3E}">
        <p14:creationId xmlns:p14="http://schemas.microsoft.com/office/powerpoint/2010/main" val="99887367"/>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3473</Words>
  <Application>Microsoft Macintosh PowerPoint</Application>
  <DocSecurity>0</DocSecurity>
  <PresentationFormat>Widescreen</PresentationFormat>
  <Paragraphs>295</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N Dmitry</cp:lastModifiedBy>
  <cp:revision>1</cp:revision>
  <dcterms:created xsi:type="dcterms:W3CDTF">2026-10-11T10:54:17Z</dcterms:created>
  <dcterms:modified xsi:type="dcterms:W3CDTF">2026-10-14T05:55:11Z</dcterms:modified>
</cp:coreProperties>
</file>