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Problem / Suggested timing 0:00–0:49</a:t>
            </a:r>
          </a:p>
          <a:p>
            <a:endParaRPr/>
          </a:p>
          <a:p>
            <a:r>
              <a:t>I encounter a problem whose scientific investigation matters. What should I do if the available explanation is inadequate and the expected professional discussion does not develop? My responsibility begins with understanding the object and identifying how to investigate it. That responsibility does not disappear because an institution remains silent or a project has not received funding.</a:t>
            </a:r>
          </a:p>
          <a:p>
            <a:endParaRPr/>
          </a:p>
          <a:p>
            <a:r>
              <a:t>This presentation defines our working standard for the Laboratory of Information Systems and the Laboratory of Military Ecotones. It connects a personal decision to continue inquiry with an explicit method for evaluating the resulting work. AI participates in the cognitive process. The expert remains responsible for the conclusions accepted, published or applied.</a:t>
            </a:r>
          </a:p>
          <a:p>
            <a:endParaRPr/>
          </a:p>
          <a:p>
            <a:r>
              <a:t>Sources</a:t>
            </a:r>
          </a:p>
          <a:p>
            <a:r>
              <a:t>Laboratory of Information Systems. 2026. Responsibility to the Problem: An Explicit Standard for the Expert–AI System. Pollution and Diseases. DOI 10.66659/gc495972 https://pollution-diseases-ojs.org/index.php/pd/article/view/77</a:t>
            </a:r>
          </a:p>
          <a:p>
            <a:r>
              <a:t>Nikolaenko, Dmitry. 2026. Introduction to the Understanding of the Great Trouble: War, Soil, and Freshwater Systems. Conference 2026. Pollution and Diseases. DOI 10.66659/hq77aq38 https://pollution-diseases-ojs.org/index.php/pd/article/view/16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 Problem / Suggested timing 0:49–1:48</a:t>
            </a:r>
          </a:p>
          <a:p>
            <a:endParaRPr/>
          </a:p>
          <a:p>
            <a:r>
              <a:t>During preparation of this conference, I sought contributions directly investigating soil affected by war. The protocol on the absence of such papers records extensive invitations, limited substantive responses and the need to broaden the programme. This was an organizer's experience that required examination.</a:t>
            </a:r>
          </a:p>
          <a:p>
            <a:endParaRPr/>
          </a:p>
          <a:p>
            <a:r>
              <a:t>The observation does not establish why each person remained silent. It does establish that the discussion we needed did not emerge in the expected form. I could wait for the community to become interested, repeatedly seek recognition, or begin clarifying the problem with the means available.</a:t>
            </a:r>
          </a:p>
          <a:p>
            <a:endParaRPr/>
          </a:p>
          <a:p>
            <a:r>
              <a:t>I chose to continue the investigation. The environmental object remains present whether a conference receives papers about it or not. The next obligation is to formulate the question more accurately and determine what evidence would allow us to answer it.</a:t>
            </a:r>
          </a:p>
          <a:p>
            <a:endParaRPr/>
          </a:p>
          <a:p>
            <a:r>
              <a:t>Sources</a:t>
            </a:r>
          </a:p>
          <a:p>
            <a:r>
              <a:t>Nikolaenko, Dmitry. 2026. Why Were There No Papers on War-Affected Soil at a Conference on the Effects of War on Soil. Protocols of Expert-AI Scientific Inquiry. Version 1.0. Pollution and Diseases. DOI 10.66659/rpharj84 https://pollution-diseases-ojs.org/index.php/pd/article/view/96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 Problem / Suggested timing 1:48–2:51</a:t>
            </a:r>
          </a:p>
          <a:p>
            <a:endParaRPr/>
          </a:p>
          <a:p>
            <a:r>
              <a:t>When colleagues do not enter a substantive discussion, I work with AI. Their reasons for remaining silent are their own. I do not require an explanation of every refusal before beginning cognitive work.</a:t>
            </a:r>
          </a:p>
          <a:p>
            <a:endParaRPr/>
          </a:p>
          <a:p>
            <a:r>
              <a:t>The interaction is useful because it allows repeated clarification. I introduce a question, examine a proposed answer, correct its assumptions, ask for alternatives and reconsider the object. A formulation that initially looked adequate can reveal its limitations through this process. The record can preserve both the correction and the reason for it.</a:t>
            </a:r>
          </a:p>
          <a:p>
            <a:endParaRPr/>
          </a:p>
          <a:p>
            <a:r>
              <a:t>Productive dialogue does not itself verify the conclusion. AI can agree too readily, invent support or produce an attractive explanation that the evidence does not sustain. The expert must challenge the output and check the sources. The value of the interaction lies in the research decisions it helps us formulate and test.</a:t>
            </a:r>
          </a:p>
          <a:p>
            <a:endParaRPr/>
          </a:p>
          <a:p>
            <a:r>
              <a:t>Sources</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r>
              <a:t>Laboratory of Information Systems. 2026. Responsibility to the Problem: An Explicit Standard for the Expert–AI System. Pollution and Diseases.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Problem / Suggested timing 2:51–3:55</a:t>
            </a:r>
          </a:p>
          <a:p>
            <a:endParaRPr/>
          </a:p>
          <a:p>
            <a:r>
              <a:t>Money is necessary for many parts of investigation. Access to archives, field observation, sampling, laboratory analysis and sustained monitoring require resources. Our objection concerns what determines the purpose of that expenditure.</a:t>
            </a:r>
          </a:p>
          <a:p>
            <a:endParaRPr/>
          </a:p>
          <a:p>
            <a:r>
              <a:t>When the principal question becomes who will obtain the grant, secure the institutional position or control the project, the problem can become a means of entering a competition. I regard that substitution as morally unacceptable when real environmental consequences remain insufficiently investigated and promised research merely reproduces familiar procedures.</a:t>
            </a:r>
          </a:p>
          <a:p>
            <a:endParaRPr/>
          </a:p>
          <a:p>
            <a:r>
              <a:t>The comparison with poker describes an incentive structure: winning the allocation can become the decisive success, while the scientific outcome remains unspecified. It does not establish the motives of every funded researcher. Our practical response is to state the expected contribution before seeking resources. What uncertainty will change? Which relation will be tested? What will the evidence permit us to conclude?</a:t>
            </a:r>
          </a:p>
          <a:p>
            <a:endParaRPr/>
          </a:p>
          <a:p>
            <a:r>
              <a:t>Sources</a:t>
            </a:r>
          </a:p>
          <a:p>
            <a:r>
              <a:t>Nikolaenko, Dmitry. 2026. Why Were There No Papers on War-Affected Soil at a Conference on the Effects of War on Soil. Protocols of Expert-AI Scientific Inquiry. Version 1.0. Pollution and Diseases. DOI 10.66659/rpharj84 https://pollution-diseases-ojs.org/index.php/pd/article/view/96</a:t>
            </a:r>
          </a:p>
          <a:p>
            <a:r>
              <a:t>Nikolaenko, Dmitry. 2026. Introduction to the Understanding of the Great Trouble: War, Soil, and Freshwater Systems. Conference 2026. Pollution and Diseases. DOI 10.66659/hq77aq38 https://pollution-diseases-ojs.org/index.php/pd/article/view/16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Theory / Suggested timing 3:55–4:53</a:t>
            </a:r>
          </a:p>
          <a:p>
            <a:endParaRPr/>
          </a:p>
          <a:p>
            <a:r>
              <a:t>In the soil protocol, war-transformed soil is treated as part of a changing territorial system. Chemical contamination is one possible component. Changes in land use, drainage, vegetation, human presence and access also belong to the object under investigation.</a:t>
            </a:r>
          </a:p>
          <a:p>
            <a:endParaRPr/>
          </a:p>
          <a:p>
            <a:r>
              <a:t>A limited measurement can be accurate while answering only a limited question. We therefore ask whether the selected indicators correspond to the process we claim to explain. The administrative purpose of a measurement must remain identifiable. Permission to resume a particular use of land and explanation of its environmental trajectory are different results.</a:t>
            </a:r>
          </a:p>
          <a:p>
            <a:endParaRPr/>
          </a:p>
          <a:p>
            <a:r>
              <a:t>Responsibility requires preserving that distinction. We can investigate a fragment, provided we state its boundaries and its relation to the wider object. We cannot silently present the fragment as a complete account of what war has changed.</a:t>
            </a:r>
          </a:p>
          <a:p>
            <a:endParaRPr/>
          </a:p>
          <a:p>
            <a:r>
              <a:t>Sources</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Theory / Suggested timing 4:53–5:49</a:t>
            </a:r>
          </a:p>
          <a:p>
            <a:endParaRPr/>
          </a:p>
          <a:p>
            <a:r>
              <a:t>Our standard distinguishes five levels. Personal cognitive responsibility means making a sustained effort to understand the object, including the willingness to change one's initial formulation. Epistemic responsibility means keeping evidence, interpretation, hypothesis and uncertainty distinguishable.</a:t>
            </a:r>
          </a:p>
          <a:p>
            <a:endParaRPr/>
          </a:p>
          <a:p>
            <a:r>
              <a:t>Process responsibility means preserving the decisions that materially affected the investigation. Decision responsibility means identifying who evaluated and accepted a conclusion. Practical responsibility means specifying what the work contributes to recognizing, explaining or addressing the problem.</a:t>
            </a:r>
          </a:p>
          <a:p>
            <a:endParaRPr/>
          </a:p>
          <a:p>
            <a:r>
              <a:t>These levels turn a moral commitment into an examinable working practice. Declaring concern about contamination is insufficient. A reader must be able to see the question, the evidence, the significant decisions and the contribution. The standard applies to our own work with the same force that it applies to work we criticize.</a:t>
            </a:r>
          </a:p>
          <a:p>
            <a:endParaRPr/>
          </a:p>
          <a:p>
            <a:r>
              <a:t>Sources</a:t>
            </a:r>
          </a:p>
          <a:p>
            <a:r>
              <a:t>Laboratory of Information Systems. 2026. Responsibility to the Problem: An Explicit Standard for the Expert–AI System. Pollution and Diseases.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 Theory / Suggested timing 5:49–6:51</a:t>
            </a:r>
          </a:p>
          <a:p>
            <a:endParaRPr/>
          </a:p>
          <a:p>
            <a:r>
              <a:t>Epistemic responsibility begins with a simple discipline: the status of a claim must survive its movement through the research process. A reported event remains a reported event until its basis is examined. A proposed connection remains a hypothesis until evidence supports it within stated conditions.</a:t>
            </a:r>
          </a:p>
          <a:p>
            <a:endParaRPr/>
          </a:p>
          <a:p>
            <a:r>
              <a:t>AI can help arrange the material, but a fluent synthesis cannot raise the evidential status of its components. A gap must remain visible. When a source supports only a location, a date or a particular measurement, we cannot extend it automatically to a causal explanation.</a:t>
            </a:r>
          </a:p>
          <a:p>
            <a:endParaRPr/>
          </a:p>
          <a:p>
            <a:r>
              <a:t>This also concerns our own theoretical framework. The theory of military ecotones organizes questions and proposes relationships for investigation. Its consistency does not establish every proposed mechanism in the field. Each conclusion must identify its empirical support and the conditions under which it would require revision.</a:t>
            </a:r>
          </a:p>
          <a:p>
            <a:endParaRPr/>
          </a:p>
          <a:p>
            <a:r>
              <a:t>Sources</a:t>
            </a:r>
          </a:p>
          <a:p>
            <a:r>
              <a:t>Laboratory of Information Systems. 2026. Responsibility to the Problem: An Explicit Standard for the Expert–AI System. Pollution and Diseases. DOI 10.66659/gc495972 https://pollution-diseases-ojs.org/index.php/pd/article/view/77</a:t>
            </a:r>
          </a:p>
          <a:p>
            <a:r>
              <a:t>Nikolaenko, Dmitry. 2026. The Scientist–AI Research System: An Integrated Working Standard for War-Related Environmental Contamination. Pollution and Diseases.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 Method / Suggested timing 6:51–7:49</a:t>
            </a:r>
          </a:p>
          <a:p>
            <a:endParaRPr/>
          </a:p>
          <a:p>
            <a:r>
              <a:t>Responsibility for an incorrect AI-assisted result cannot be assessed adequately through a selected sentence alone. The sentence may clearly demonstrate an error. Diagnosing that error requires the relevant question, supplied information, assumptions, corrections, attempted checks and decision to accept the output.</a:t>
            </a:r>
          </a:p>
          <a:p>
            <a:endParaRPr/>
          </a:p>
          <a:p>
            <a:r>
              <a:t>The unit of examination is therefore the expert–AI process. We ask where the failure occurred. Was the source missing? Did the model introduce an unsupported connection? Did the expert overlook a contradiction or accept a hypothesis as an established result?</a:t>
            </a:r>
          </a:p>
          <a:p>
            <a:endParaRPr/>
          </a:p>
          <a:p>
            <a:r>
              <a:t>Context does not excuse a false claim. It makes correction possible. An error that we can reconstruct can change the next question, the verification procedure or the way we use the model. Without that reconstruction, blame may be assigned while the conditions of repetition remain untouched.</a:t>
            </a:r>
          </a:p>
          <a:p>
            <a:endParaRPr/>
          </a:p>
          <a:p>
            <a:r>
              <a:t>Sources</a:t>
            </a:r>
          </a:p>
          <a:p>
            <a:r>
              <a:t>Laboratory of Information Systems. 2026. Responsibility to the Problem: An Explicit Standard for the Expert–AI System. Pollution and Diseases.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 Method / Suggested timing 7:49–8:50</a:t>
            </a:r>
          </a:p>
          <a:p>
            <a:endParaRPr/>
          </a:p>
          <a:p>
            <a:r>
              <a:t>We preserve the work at two levels. The archived interaction retains the questions, supplied material, visible outputs and substantial corrections. We record the AI system and available model identifier, the date of use and any relevant configuration. If a precise version is unavailable, we state that limitation rather than inventing one.</a:t>
            </a:r>
          </a:p>
          <a:p>
            <a:endParaRPr/>
          </a:p>
          <a:p>
            <a:r>
              <a:t>The Logical Record of Expert–AI Problem Solving gives a concise account of the scientific decisions. It identifies why the question changed, which alternatives were considered, what evidence mattered and how the conclusion was evaluated.</a:t>
            </a:r>
          </a:p>
          <a:p>
            <a:endParaRPr/>
          </a:p>
          <a:p>
            <a:r>
              <a:t>The archive supports detailed examination. The logical record makes the argument usable without requiring a reader to inspect every exchange. Neither record reveals the model's inaccessible internal computation. We document the observable work and the expert decisions. Access to source material may require restrictions, which must themselves be stated.</a:t>
            </a:r>
          </a:p>
          <a:p>
            <a:endParaRPr/>
          </a:p>
          <a:p>
            <a:r>
              <a:t>Sources</a:t>
            </a:r>
          </a:p>
          <a:p>
            <a:r>
              <a:t>Laboratory of Information Systems. 2026. Responsibility to the Problem: An Explicit Standard for the Expert–AI System. Pollution and Diseases.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Method / Suggested timing 8:50–9:49</a:t>
            </a:r>
          </a:p>
          <a:p>
            <a:endParaRPr/>
          </a:p>
          <a:p>
            <a:r>
              <a:t>The logical record starts with a defined object, a question and the reason the question matters. It identifies the evidence base and its limitations. It then records initial assumptions, the functions assigned to AI and the competing explanations considered.</a:t>
            </a:r>
          </a:p>
          <a:p>
            <a:endParaRPr/>
          </a:p>
          <a:p>
            <a:r>
              <a:t>The next entries preserve consequential corrections and the proposed or completed tests. The final entry states what the expert accepts, rejects or leaves unresolved, together with the remaining uncertainty and the next observation required.</a:t>
            </a:r>
          </a:p>
          <a:p>
            <a:endParaRPr/>
          </a:p>
          <a:p>
            <a:r>
              <a:t>A responsible person must be identifiable for that decision. This does not require allocating intellectual ownership of every phrase. It requires an answer to a practical question: who examined this claim and authorized its use? The record should also connect the current conclusion with earlier versions so that a changed interpretation does not erase its history.</a:t>
            </a:r>
          </a:p>
          <a:p>
            <a:endParaRPr/>
          </a:p>
          <a:p>
            <a:r>
              <a:t>Sources</a:t>
            </a:r>
          </a:p>
          <a:p>
            <a:r>
              <a:t>Laboratory of Information Systems. 2026. Responsibility to the Problem: An Explicit Standard for the Expert–AI System. Pollution and Diseases.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Method / Suggested timing 9:49–10:55</a:t>
            </a:r>
          </a:p>
          <a:p>
            <a:endParaRPr/>
          </a:p>
          <a:p>
            <a:r>
              <a:t>Consider an illustrative case. A measurement finds no exceedance for the selected substance at the sampled place and time. A proposed summary says that the territory has recovered. The expert must examine the distance between those two statements.</a:t>
            </a:r>
          </a:p>
          <a:p>
            <a:endParaRPr/>
          </a:p>
          <a:p>
            <a:r>
              <a:t>The measurement may be reliable. The summary requires additional evidence about the defined territory and the processes relevant to recovery. We ask what was measured, where, when, by which method and for which purpose. We identify unexamined pathways and avoid treating them as either demonstrated dangers or demonstrated absences.</a:t>
            </a:r>
          </a:p>
          <a:p>
            <a:endParaRPr/>
          </a:p>
          <a:p>
            <a:r>
              <a:t>The logical record rejects the unsupported extension while retaining the valid measurement. It defines the narrower conclusion and the observations needed for a wider one. This is a concrete exercise of responsibility: preserving useful knowledge without allowing it to certify a result it did not establish. The example describes a decision procedure, not a reported field finding.</a:t>
            </a:r>
          </a:p>
          <a:p>
            <a:endParaRPr/>
          </a:p>
          <a:p>
            <a:r>
              <a:t>Sources</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r>
              <a:t>Nikolaenko, Dmitry. 2026. Why Were There No Papers on War-Affected Soil at a Conference on the Effects of War on Soil. Protocols of Expert-AI Scientific Inquiry. Version 1.0. Pollution and Diseases. DOI 10.66659/rpharj84 https://pollution-diseases-ojs.org/index.php/pd/article/view/96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 Method / Suggested timing 10:55–11:58</a:t>
            </a:r>
          </a:p>
          <a:p>
            <a:endParaRPr/>
          </a:p>
          <a:p>
            <a:r>
              <a:t>Responsibility also governs what happens when a hypothesis fails or cannot yet be tested. If evidence contradicts the proposed relation, we record the contradiction and revise the explanation. Commitment to the problem does not justify commitment to a preferred answer.</a:t>
            </a:r>
          </a:p>
          <a:p>
            <a:endParaRPr/>
          </a:p>
          <a:p>
            <a:r>
              <a:t>If access to a site, source or laboratory is unavailable, we record the missing test and its actual constraints. A documented refusal and a general assumption about institutional hostility are different kinds of information. Neither establishes that the hypothesis is true.</a:t>
            </a:r>
          </a:p>
          <a:p>
            <a:endParaRPr/>
          </a:p>
          <a:p>
            <a:r>
              <a:t>We distinguish a failed test from a test not performed. We then identify the next feasible action: obtain a source, narrow the question, design a different comparison or preserve the unresolved relation for later verification. Continuing inquiry requires judgement about what can be achieved, together with an explicit account of what remains beyond our present capacity.</a:t>
            </a:r>
          </a:p>
          <a:p>
            <a:endParaRPr/>
          </a:p>
          <a:p>
            <a:r>
              <a:t>Sources</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r>
              <a:t>Laboratory of Information Systems. 2026. Responsibility to the Problem: An Explicit Standard for the Expert–AI System. Pollution and Diseases.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 Results / Suggested timing 11:58–12:57</a:t>
            </a:r>
          </a:p>
          <a:p>
            <a:endParaRPr/>
          </a:p>
          <a:p>
            <a:r>
              <a:t>The Laboratory of Military Ecotones defines the environmental object and the relationships requiring investigation. It develops hypotheses and the field questions needed to examine them. Its role is to keep the process, territory and temporal trajectory central to the work.</a:t>
            </a:r>
          </a:p>
          <a:p>
            <a:endParaRPr/>
          </a:p>
          <a:p>
            <a:r>
              <a:t>The Laboratory of Information Systems maintains source provenance, evidential distinctions, the history of hypotheses and the logical records. Its role is to keep the basis of the investigation reconstructable as information and interpretations change.</a:t>
            </a:r>
          </a:p>
          <a:p>
            <a:endParaRPr/>
          </a:p>
          <a:p>
            <a:r>
              <a:t>These are functions within our research programme. The laboratory names do not establish that empirical work has already been completed or that a particular finding has independent confirmation. The responsible expert must state which activities have actually occurred and which remain planned. Organization provides a means to investigate; its existence supplies no substitute for evidence.</a:t>
            </a:r>
          </a:p>
          <a:p>
            <a:endParaRPr/>
          </a:p>
          <a:p>
            <a:r>
              <a:t>Sources</a:t>
            </a:r>
          </a:p>
          <a:p>
            <a:r>
              <a:t>Nikolaenko, Dmitry. 2026. The Scientist–AI Research System: An Integrated Working Standard for War-Related Environmental Contamination. Pollution and Diseases. DOI 10.66659/1cabcy23 https://pollution-diseases-ojs.org/index.php/pd/article/view/80</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 Results / Suggested timing 12:57–13:56</a:t>
            </a:r>
          </a:p>
          <a:p>
            <a:endParaRPr/>
          </a:p>
          <a:p>
            <a:r>
              <a:t>The result presented here is a working standard supported by published protocols. The sequence begins with an organizational observation, proceeds through examination of the research question and develops a conceptual framework for investigating war-transformed soil. It establishes a documented route from concern to testable research decisions.</a:t>
            </a:r>
          </a:p>
          <a:p>
            <a:endParaRPr/>
          </a:p>
          <a:p>
            <a:r>
              <a:t>This is a methodological result. We do not present the protocol as field validation of every relationship it proposes. Its adequacy must be assessed through use: does it preserve evidence, expose unsupported conclusions, enable useful tests and guide revision?</a:t>
            </a:r>
          </a:p>
          <a:p>
            <a:endParaRPr/>
          </a:p>
          <a:p>
            <a:r>
              <a:t>The relevant measures of progress are concrete. A question becomes more precise. A source is checked. A hypothesis is rejected or receives a discriminating test. A monitoring decision becomes better supported. Each improvement must identify what changed and why it matters to the problem.</a:t>
            </a:r>
          </a:p>
          <a:p>
            <a:endParaRPr/>
          </a:p>
          <a:p>
            <a:r>
              <a:t>Sources</a:t>
            </a:r>
          </a:p>
          <a:p>
            <a:r>
              <a:t>Nikolaenko, Dmitry. 2026. Why Were There No Papers on War-Affected Soil at a Conference on the Effects of War on Soil. Protocols of Expert-AI Scientific Inquiry. Version 1.0. Pollution and Diseases. DOI 10.66659/rpharj84 https://pollution-diseases-ojs.org/index.php/pd/article/view/96</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r>
              <a:t>Laboratory of Information Systems. 2026. Responsibility to the Problem: An Explicit Standard for the Expert–AI System. Pollution and Diseases. DOI 10.66659/gc495972 https://pollution-diseases-ojs.org/index.php/pd/article/view/77</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 Key Takeaways / Suggested timing 13:56–13:56</a:t>
            </a:r>
          </a:p>
          <a:p>
            <a:endParaRPr/>
          </a:p>
          <a:p>
            <a:endParaRPr/>
          </a:p>
          <a:p>
            <a:endParaRPr/>
          </a:p>
          <a:p>
            <a:r>
              <a:t>Sources</a:t>
            </a:r>
          </a:p>
          <a:p>
            <a:r>
              <a:t>Laboratory of Information Systems. 2026. Responsibility to the Problem: An Explicit Standard for the Expert–AI System. Pollution and Diseases. DOI 10.66659/gc495972 https://pollution-diseases-ojs.org/index.php/pd/article/view/77</a:t>
            </a:r>
          </a:p>
          <a:p>
            <a:r>
              <a:t>Nikolaenko, Dmitry. 2026. Why Were There No Papers on War-Affected Soil at a Conference on the Effects of War on Soil. Protocols of Expert-AI Scientific Inquiry. Version 1.0. Pollution and Diseases. DOI 10.66659/rpharj84 https://pollution-diseases-ojs.org/index.php/pd/article/view/96</a:t>
            </a:r>
          </a:p>
          <a:p>
            <a:r>
              <a:t>Nikolaenko, Dmitry. 2026. Soil after War as a Configurational Object of the Military Ecotone: Protocol for Developing a Theory for the Study of Soil Transformed by War. Version 1.0. Pollution and Diseases. DOI 10.66659/84a13358 https://pollution-diseases-ojs.org/index.php/pd/article/view/94</a:t>
            </a:r>
          </a:p>
          <a:p>
            <a:r>
              <a:t>Nikolaenko, Dmitry. 2026. Introduction to the Understanding of the Great Trouble: War, Soil, and Freshwater Systems. Conference 2026. Pollution and Diseases. DOI 10.66659/hq77aq38 https://pollution-diseases-ojs.org/index.php/pd/article/view/16</a:t>
            </a:r>
          </a:p>
          <a:p>
            <a:r>
              <a:t>Nikolaenko, Dmitry. 2026. The Scientist–AI Research System: An Integrated Working Standard for War-Related Environmental Contamination. Pollution and Diseases. DOI 10.66659/1cabcy23 https://pollution-diseases-ojs.org/index.php/pd/article/view/80</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 Key Takeaways / Suggested timing 13:56–15:00</a:t>
            </a:r>
          </a:p>
          <a:p>
            <a:endParaRPr/>
          </a:p>
          <a:p>
            <a:r>
              <a:t>Our responsibility begins when we recognize that a significant problem requires investigation. We seek discussion and cooperation, but their absence does not release us from the work we can undertake. AI gives us an additional means of continuing that cognitive activity.</a:t>
            </a:r>
          </a:p>
          <a:p>
            <a:endParaRPr/>
          </a:p>
          <a:p>
            <a:r>
              <a:t>We document its contribution, examine its outputs and preserve the decisions we make. We accept responsibility for the conclusions we adopt. Where verification remains incomplete, we state the boundary and specify the next task.</a:t>
            </a:r>
          </a:p>
          <a:p>
            <a:endParaRPr/>
          </a:p>
          <a:p>
            <a:r>
              <a:t>Funding, institutional recognition and publications can support this programme. Their value depends on the investigation they make possible. The outcome we seek is improved understanding of the object and a stronger basis for addressing its consequences.</a:t>
            </a:r>
          </a:p>
          <a:p>
            <a:endParaRPr/>
          </a:p>
          <a:p>
            <a:r>
              <a:t>The standard is explicit: define the problem, preserve the evidence, make the decision examinable and demonstrate the contribution. That is responsibility to the problem in the expert–AI system.</a:t>
            </a:r>
          </a:p>
          <a:p>
            <a:endParaRPr/>
          </a:p>
          <a:p>
            <a:r>
              <a:t>Sources</a:t>
            </a:r>
          </a:p>
          <a:p>
            <a:r>
              <a:t>Laboratory of Information Systems. 2026. Responsibility to the Problem: An Explicit Standard for the Expert–AI System. Pollution and Diseases. DOI 10.66659/gc495972 https://pollution-diseases-ojs.org/index.php/pd/article/view/77</a:t>
            </a:r>
          </a:p>
          <a:p>
            <a:r>
              <a:t>Nikolaenko, Dmitry. 2026. Introduction to the Understanding of the Great Trouble: War, Soil, and Freshwater Systems. Conference 2026. Pollution and Diseases. DOI 10.66659/hq77aq38 https://pollution-diseases-ojs.org/index.php/pd/article/view/16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50347-E762-44FA-8B16-BCCAFBFD0467}"/>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EA70102-0661-4C7A-A94C-2E69D8B240B3}"/>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86E80625-AAA7-4882-9B66-D8587EEB756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3D9599F-E8C8-4BC8-A2C1-CE0B7C32D99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DCFBB7EC-10AE-46A9-AE77-0621C01CFB45}"/>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4A61A8F-DE33-42A2-A800-F05D8EC65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CAA808A-5ED6-4E84-9AF7-1A9C065B976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75F8B37-296E-48E4-A8E1-68532E052D0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E999476-4680-4F95-89FD-51BFB9A7792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69CB1D3-4844-45C1-A7B3-A2A82D1EE9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5723B-8FD0-4F40-B758-9D23E10F87D5}"/>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DEBF9BAA-8D98-4A3A-BE8B-D7D86AE636A2}"/>
              </a:ext>
            </a:extLst>
          </p:cNvPr>
          <p:cNvSpPr>
            <a:spLocks noGrp="1"/>
          </p:cNvSpPr>
          <p:nvPr/>
        </p:nvSpPr>
        <p:spPr>
          <a:xfrm>
            <a:off x="904875" y="1666874"/>
            <a:ext cx="10477500" cy="1857375"/>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dirty="0">
                <a:solidFill>
                  <a:srgbClr val="2463A3"/>
                </a:solidFill>
                <a:latin typeface="Segoe UI Semibold"/>
                <a:ea typeface="Segoe UI Semibold"/>
                <a:cs typeface="Segoe UI Semibold"/>
              </a:rPr>
              <a:t>Responsibility to the Problem</a:t>
            </a:r>
          </a:p>
        </p:txBody>
      </p:sp>
      <p:sp>
        <p:nvSpPr>
          <p:cNvPr id="3" name="Rectangle 2">
            <a:extLst>
              <a:ext uri="{FF2B5EF4-FFF2-40B4-BE49-F238E27FC236}">
                <a16:creationId xmlns:a16="http://schemas.microsoft.com/office/drawing/2014/main" id="{6DBE2409-8C93-4B9D-9FB6-4D8819BEC6E3}"/>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E33F71F1-6CAE-47FA-9C1A-BD319AC58A0B}"/>
              </a:ext>
            </a:extLst>
          </p:cNvPr>
          <p:cNvSpPr>
            <a:spLocks noGrp="1"/>
          </p:cNvSpPr>
          <p:nvPr/>
        </p:nvSpPr>
        <p:spPr>
          <a:xfrm>
            <a:off x="914400" y="4214813"/>
            <a:ext cx="10287000" cy="476250"/>
          </a:xfrm>
          <a:prstGeom prst="rect">
            <a:avLst/>
          </a:prstGeom>
          <a:noFill/>
          <a:ln w="0">
            <a:noFill/>
          </a:ln>
        </p:spPr>
        <p:txBody>
          <a:bodyPr lIns="0" tIns="0" rIns="0" bIns="0"/>
          <a:lstStyle>
            <a:defPPr algn="l">
              <a:defRPr sz="2400" b="1">
                <a:solidFill>
                  <a:srgbClr val="111111"/>
                </a:solidFill>
                <a:latin typeface="Segoe UI Semibold"/>
                <a:ea typeface="Segoe UI Semibold"/>
                <a:cs typeface="Segoe UI Semibold"/>
              </a:defRPr>
            </a:defPPr>
          </a:lstStyle>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An Explicit Standard for the Expert–AI System</a:t>
            </a:r>
          </a:p>
        </p:txBody>
      </p:sp>
      <p:sp>
        <p:nvSpPr>
          <p:cNvPr id="5" name="Rectangle 4">
            <a:extLst>
              <a:ext uri="{FF2B5EF4-FFF2-40B4-BE49-F238E27FC236}">
                <a16:creationId xmlns:a16="http://schemas.microsoft.com/office/drawing/2014/main" id="{81DC8EF9-B4B3-47DB-BED9-0BC95A0F872E}"/>
              </a:ext>
            </a:extLst>
          </p:cNvPr>
          <p:cNvSpPr>
            <a:spLocks noGrp="1"/>
          </p:cNvSpPr>
          <p:nvPr/>
        </p:nvSpPr>
        <p:spPr>
          <a:xfrm>
            <a:off x="952500" y="5043488"/>
            <a:ext cx="10287000" cy="476250"/>
          </a:xfrm>
          <a:prstGeom prst="rect">
            <a:avLst/>
          </a:prstGeom>
          <a:noFill/>
          <a:ln w="0">
            <a:noFill/>
          </a:ln>
        </p:spPr>
        <p:txBody>
          <a:bodyPr lIns="0" tIns="0" rIns="0" bIns="0"/>
          <a:lstStyle>
            <a:defPPr algn="l">
              <a:defRPr sz="2400" b="0">
                <a:solidFill>
                  <a:srgbClr val="111111"/>
                </a:solidFill>
                <a:latin typeface="Segoe UI"/>
                <a:ea typeface="Segoe UI"/>
                <a:cs typeface="Segoe UI"/>
              </a:defRPr>
            </a:defPPr>
          </a:lstStyle>
          <a:p>
            <a:pPr algn="l">
              <a:buNone/>
              <a:defRPr sz="2400" b="0">
                <a:solidFill>
                  <a:srgbClr val="111111"/>
                </a:solidFill>
                <a:latin typeface="Segoe UI"/>
                <a:ea typeface="Segoe UI"/>
                <a:cs typeface="Segoe UI"/>
              </a:defRPr>
            </a:pPr>
            <a:r>
              <a:rPr sz="2400" b="0" dirty="0">
                <a:solidFill>
                  <a:srgbClr val="111111"/>
                </a:solidFill>
                <a:latin typeface="Segoe UI"/>
                <a:ea typeface="Segoe UI"/>
                <a:cs typeface="Segoe UI"/>
              </a:rPr>
              <a:t>Laboratory of Information Systems</a:t>
            </a:r>
          </a:p>
        </p:txBody>
      </p:sp>
      <p:sp>
        <p:nvSpPr>
          <p:cNvPr id="7" name="Rectangle 6">
            <a:extLst>
              <a:ext uri="{FF2B5EF4-FFF2-40B4-BE49-F238E27FC236}">
                <a16:creationId xmlns:a16="http://schemas.microsoft.com/office/drawing/2014/main" id="{A5AD24C3-79C0-4592-916B-D7415A7782F8}"/>
              </a:ext>
            </a:extLst>
          </p:cNvPr>
          <p:cNvSpPr>
            <a:spLocks noGrp="1"/>
          </p:cNvSpPr>
          <p:nvPr/>
        </p:nvSpPr>
        <p:spPr>
          <a:xfrm>
            <a:off x="952500" y="5819775"/>
            <a:ext cx="10287000" cy="333375"/>
          </a:xfrm>
          <a:prstGeom prst="rect">
            <a:avLst/>
          </a:prstGeom>
          <a:noFill/>
          <a:ln w="0">
            <a:noFill/>
          </a:ln>
        </p:spPr>
        <p:txBody>
          <a:bodyPr lIns="0" tIns="0" rIns="0" bIns="0"/>
          <a:lstStyle>
            <a:defPPr algn="l">
              <a:defRPr sz="1400" b="0">
                <a:solidFill>
                  <a:srgbClr val="2463A3"/>
                </a:solidFill>
                <a:latin typeface="Segoe UI"/>
                <a:ea typeface="Segoe UI"/>
                <a:cs typeface="Segoe UI"/>
              </a:defRPr>
            </a:defPPr>
          </a:lstStyle>
          <a:p>
            <a:pPr algn="l">
              <a:buNone/>
              <a:defRPr sz="1400" b="0">
                <a:solidFill>
                  <a:srgbClr val="2463A3"/>
                </a:solidFill>
                <a:latin typeface="Segoe UI"/>
                <a:ea typeface="Segoe UI"/>
                <a:cs typeface="Segoe UI"/>
              </a:defRPr>
            </a:pPr>
            <a:r>
              <a:rPr sz="1400" b="0">
                <a:solidFill>
                  <a:srgbClr val="2463A3"/>
                </a:solidFill>
                <a:latin typeface="Segoe UI"/>
                <a:ea typeface="Segoe UI"/>
                <a:cs typeface="Segoe UI"/>
              </a:rPr>
              <a:t>Overview 2 / Artificial Intelligence and Research on the Consequences of War / 15 minutes</a:t>
            </a:r>
          </a:p>
        </p:txBody>
      </p:sp>
    </p:spTree>
    <p:extLst>
      <p:ext uri="{BB962C8B-B14F-4D97-AF65-F5344CB8AC3E}">
        <p14:creationId xmlns:p14="http://schemas.microsoft.com/office/powerpoint/2010/main" val="57240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experience that required a response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Conference preparation revealed a missing substantive discussion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protocol records the organizer’s experience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reasons for individual silence remain undetermined</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environmental problem still requires investigation</a:t>
            </a:r>
          </a:p>
        </p:txBody>
      </p:sp>
      <p:sp>
        <p:nvSpPr>
          <p:cNvPr id="9" name="Rectangle 8">
            <a:extLst>
              <a:ext uri="{FF2B5EF4-FFF2-40B4-BE49-F238E27FC236}">
                <a16:creationId xmlns:a16="http://schemas.microsoft.com/office/drawing/2014/main" id="{C19387DD-4407-4E5F-B441-FEE95026A43B}"/>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next task is a more precise question and an evidential plan</a:t>
            </a:r>
          </a:p>
        </p:txBody>
      </p:sp>
    </p:spTree>
    <p:extLst>
      <p:ext uri="{BB962C8B-B14F-4D97-AF65-F5344CB8AC3E}">
        <p14:creationId xmlns:p14="http://schemas.microsoft.com/office/powerpoint/2010/main" val="9988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Continuing inquiry with AI</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Inquiry can continue when colleagues do not enter the discussion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Expert–AI dialogue helps clarify questions and reconsider assumptions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preserves consequential corrections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Agreement and fluent explanation still require verification</a:t>
            </a:r>
          </a:p>
        </p:txBody>
      </p:sp>
      <p:sp>
        <p:nvSpPr>
          <p:cNvPr id="9" name="Rectangle 8">
            <a:extLst>
              <a:ext uri="{FF2B5EF4-FFF2-40B4-BE49-F238E27FC236}">
                <a16:creationId xmlns:a16="http://schemas.microsoft.com/office/drawing/2014/main" id="{1635C5D8-3F96-4829-A0C8-F30DBA72FA95}"/>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challenges outputs and checks their sources</a:t>
            </a:r>
          </a:p>
        </p:txBody>
      </p:sp>
    </p:spTree>
    <p:extLst>
      <p:ext uri="{BB962C8B-B14F-4D97-AF65-F5344CB8AC3E}">
        <p14:creationId xmlns:p14="http://schemas.microsoft.com/office/powerpoint/2010/main" val="998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Research resources and research purpose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Archives, fieldwork and measurement require resources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Winning a grant can displace the purpose of investigation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That substitution is ethically unacceptable in our programme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expected scientific contribution must be stated in advance</a:t>
            </a:r>
          </a:p>
        </p:txBody>
      </p:sp>
      <p:sp>
        <p:nvSpPr>
          <p:cNvPr id="9" name="Rectangle 8">
            <a:extLst>
              <a:ext uri="{FF2B5EF4-FFF2-40B4-BE49-F238E27FC236}">
                <a16:creationId xmlns:a16="http://schemas.microsoft.com/office/drawing/2014/main" id="{08F50A30-0AB3-4F59-9394-7658DC944409}"/>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Resources must enable a specified change in knowledge or action</a:t>
            </a:r>
          </a:p>
        </p:txBody>
      </p:sp>
    </p:spTree>
    <p:extLst>
      <p:ext uri="{BB962C8B-B14F-4D97-AF65-F5344CB8AC3E}">
        <p14:creationId xmlns:p14="http://schemas.microsoft.com/office/powerpoint/2010/main" val="99887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Responsibility for understanding the object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War-transformed soil belongs to a changing territorial system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Chemical contamination is one possible component</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Indicators must correspond to the process under investigation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Administrative permission and environmental explanation differ</a:t>
            </a:r>
          </a:p>
        </p:txBody>
      </p:sp>
      <p:sp>
        <p:nvSpPr>
          <p:cNvPr id="9" name="Rectangle 8">
            <a:extLst>
              <a:ext uri="{FF2B5EF4-FFF2-40B4-BE49-F238E27FC236}">
                <a16:creationId xmlns:a16="http://schemas.microsoft.com/office/drawing/2014/main" id="{06CFC453-9AA1-4A07-BC8E-EC1EF2B8EC51}"/>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A limited study must preserve the boundaries of its conclusion</a:t>
            </a:r>
          </a:p>
        </p:txBody>
      </p:sp>
    </p:spTree>
    <p:extLst>
      <p:ext uri="{BB962C8B-B14F-4D97-AF65-F5344CB8AC3E}">
        <p14:creationId xmlns:p14="http://schemas.microsoft.com/office/powerpoint/2010/main" val="9988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Five levels of responsibility</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Personal cognitive: sustained effort to understand the object</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Epistemic: evidence and uncertainty remain distinguishable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Process: consequential decisions remain reconstructable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Decision: an identifiable expert accepts the conclusion</a:t>
            </a:r>
          </a:p>
        </p:txBody>
      </p:sp>
      <p:sp>
        <p:nvSpPr>
          <p:cNvPr id="9" name="Rectangle 8">
            <a:extLst>
              <a:ext uri="{FF2B5EF4-FFF2-40B4-BE49-F238E27FC236}">
                <a16:creationId xmlns:a16="http://schemas.microsoft.com/office/drawing/2014/main" id="{3DE7D455-287B-4227-8795-F7C7EA685AF7}"/>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Practical: the contribution to the problem is specified</a:t>
            </a:r>
          </a:p>
        </p:txBody>
      </p:sp>
    </p:spTree>
    <p:extLst>
      <p:ext uri="{BB962C8B-B14F-4D97-AF65-F5344CB8AC3E}">
        <p14:creationId xmlns:p14="http://schemas.microsoft.com/office/powerpoint/2010/main" val="998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Evidence and the limits of a conclusion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claim retains its evidential status through the research process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fluent synthesis cannot turn a hypothesis into a verified result</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Sources support claims within identifiable limits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Gaps and competing explanations remain visible</a:t>
            </a:r>
          </a:p>
        </p:txBody>
      </p:sp>
      <p:sp>
        <p:nvSpPr>
          <p:cNvPr id="9" name="Rectangle 8">
            <a:extLst>
              <a:ext uri="{FF2B5EF4-FFF2-40B4-BE49-F238E27FC236}">
                <a16:creationId xmlns:a16="http://schemas.microsoft.com/office/drawing/2014/main" id="{E72D2B2D-9437-4595-9C87-4D803ED57DD7}"/>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framework requires testing of its proposed relationships</a:t>
            </a:r>
          </a:p>
        </p:txBody>
      </p:sp>
    </p:spTree>
    <p:extLst>
      <p:ext uri="{BB962C8B-B14F-4D97-AF65-F5344CB8AC3E}">
        <p14:creationId xmlns:p14="http://schemas.microsoft.com/office/powerpoint/2010/main" val="9988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complete decision path</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selected sentence can demonstrate an error</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Diagnosis requires the relevant question and supplied material</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Assumptions, corrections and checks identify the point of failure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expert’s decision to accept the output remains examinable</a:t>
            </a:r>
          </a:p>
        </p:txBody>
      </p:sp>
      <p:sp>
        <p:nvSpPr>
          <p:cNvPr id="9" name="Rectangle 8">
            <a:extLst>
              <a:ext uri="{FF2B5EF4-FFF2-40B4-BE49-F238E27FC236}">
                <a16:creationId xmlns:a16="http://schemas.microsoft.com/office/drawing/2014/main" id="{E61A2EC9-2B5B-40DA-852E-D9E2E52CB70C}"/>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Reconstruction enables correction and changes future practice</a:t>
            </a:r>
          </a:p>
        </p:txBody>
      </p:sp>
    </p:spTree>
    <p:extLst>
      <p:ext uri="{BB962C8B-B14F-4D97-AF65-F5344CB8AC3E}">
        <p14:creationId xmlns:p14="http://schemas.microsoft.com/office/powerpoint/2010/main" val="9988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Two levels of documentation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archive retains the observable interaction and supplied material</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Available model identifiers and dates are recorded</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logical record summarizes consequential research decisions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Access restrictions and unavailable version details are explicit</a:t>
            </a:r>
          </a:p>
        </p:txBody>
      </p:sp>
      <p:sp>
        <p:nvSpPr>
          <p:cNvPr id="9" name="Rectangle 8">
            <a:extLst>
              <a:ext uri="{FF2B5EF4-FFF2-40B4-BE49-F238E27FC236}">
                <a16:creationId xmlns:a16="http://schemas.microsoft.com/office/drawing/2014/main" id="{6956C7CC-34B7-4509-9FA0-99A903327A4C}"/>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documents observable work and expert decisions</a:t>
            </a:r>
          </a:p>
        </p:txBody>
      </p:sp>
    </p:spTree>
    <p:extLst>
      <p:ext uri="{BB962C8B-B14F-4D97-AF65-F5344CB8AC3E}">
        <p14:creationId xmlns:p14="http://schemas.microsoft.com/office/powerpoint/2010/main" val="9988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logical record in practice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Object, question, significance and evidence base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Initial assumptions and the functions assigned to AI</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Competing explanations and consequential corrections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Tests, accepted conclusions and unresolved questions</a:t>
            </a:r>
          </a:p>
        </p:txBody>
      </p:sp>
      <p:sp>
        <p:nvSpPr>
          <p:cNvPr id="9" name="Rectangle 8">
            <a:extLst>
              <a:ext uri="{FF2B5EF4-FFF2-40B4-BE49-F238E27FC236}">
                <a16:creationId xmlns:a16="http://schemas.microsoft.com/office/drawing/2014/main" id="{863728E7-2223-4792-9511-75F4339F9CE4}"/>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Responsible expert, revision history and next required observation</a:t>
            </a:r>
          </a:p>
        </p:txBody>
      </p:sp>
    </p:spTree>
    <p:extLst>
      <p:ext uri="{BB962C8B-B14F-4D97-AF65-F5344CB8AC3E}">
        <p14:creationId xmlns:p14="http://schemas.microsoft.com/office/powerpoint/2010/main" val="998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An illustrative soil decision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Illustrative case: a limited measurement shows no exceedance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proposed summary declares the territory recovered</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examines the unsupported extension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valid measurement survives with a narrower conclusion</a:t>
            </a:r>
          </a:p>
        </p:txBody>
      </p:sp>
      <p:sp>
        <p:nvSpPr>
          <p:cNvPr id="9" name="Rectangle 8">
            <a:extLst>
              <a:ext uri="{FF2B5EF4-FFF2-40B4-BE49-F238E27FC236}">
                <a16:creationId xmlns:a16="http://schemas.microsoft.com/office/drawing/2014/main" id="{2A13C57E-15FB-461D-B70C-09FEE7C853DA}"/>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Further observations determine whether a wider conclusion is justified</a:t>
            </a:r>
          </a:p>
        </p:txBody>
      </p:sp>
    </p:spTree>
    <p:extLst>
      <p:ext uri="{BB962C8B-B14F-4D97-AF65-F5344CB8AC3E}">
        <p14:creationId xmlns:p14="http://schemas.microsoft.com/office/powerpoint/2010/main" val="9988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Correction and blocked verification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Contradictory evidence requires revision of the explanation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Unavailable access and omitted tests enter the record</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documented refusal differs from an assumed motive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failed test differs from a test not performed</a:t>
            </a:r>
          </a:p>
        </p:txBody>
      </p:sp>
      <p:sp>
        <p:nvSpPr>
          <p:cNvPr id="9" name="Rectangle 8">
            <a:extLst>
              <a:ext uri="{FF2B5EF4-FFF2-40B4-BE49-F238E27FC236}">
                <a16:creationId xmlns:a16="http://schemas.microsoft.com/office/drawing/2014/main" id="{136E4D2C-0069-4ABE-AF56-7F8BE06C1522}"/>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next feasible action and current limits remain explicit</a:t>
            </a:r>
          </a:p>
        </p:txBody>
      </p:sp>
    </p:spTree>
    <p:extLst>
      <p:ext uri="{BB962C8B-B14F-4D97-AF65-F5344CB8AC3E}">
        <p14:creationId xmlns:p14="http://schemas.microsoft.com/office/powerpoint/2010/main" val="9988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Responsibilities of the two laboratories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Military Ecotones defines the object and field questions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Information Systems preserves evidence and research decisions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functions organize a shared research programme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Completed activities remain distinct from planned activities</a:t>
            </a:r>
          </a:p>
        </p:txBody>
      </p:sp>
      <p:sp>
        <p:nvSpPr>
          <p:cNvPr id="9" name="Rectangle 8">
            <a:extLst>
              <a:ext uri="{FF2B5EF4-FFF2-40B4-BE49-F238E27FC236}">
                <a16:creationId xmlns:a16="http://schemas.microsoft.com/office/drawing/2014/main" id="{6015F858-B539-4132-A853-3B8F8E37FCE0}"/>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An institution’s existence supplies no empirical confirmation</a:t>
            </a:r>
          </a:p>
        </p:txBody>
      </p:sp>
    </p:spTree>
    <p:extLst>
      <p:ext uri="{BB962C8B-B14F-4D97-AF65-F5344CB8AC3E}">
        <p14:creationId xmlns:p14="http://schemas.microsoft.com/office/powerpoint/2010/main" val="9988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What this work has produced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result is a working standard supported by published protocols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 observed gap led to question development and research design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standard provides a route to testable decisions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Field validation of proposed relationships remains necessary</a:t>
            </a:r>
          </a:p>
        </p:txBody>
      </p:sp>
      <p:sp>
        <p:nvSpPr>
          <p:cNvPr id="9" name="Rectangle 8">
            <a:extLst>
              <a:ext uri="{FF2B5EF4-FFF2-40B4-BE49-F238E27FC236}">
                <a16:creationId xmlns:a16="http://schemas.microsoft.com/office/drawing/2014/main" id="{264C3A51-2A88-4427-A77D-EDD07388E633}"/>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Progress is assessed through specific changes in knowledge or action</a:t>
            </a:r>
          </a:p>
        </p:txBody>
      </p:sp>
    </p:spTree>
    <p:extLst>
      <p:ext uri="{BB962C8B-B14F-4D97-AF65-F5344CB8AC3E}">
        <p14:creationId xmlns:p14="http://schemas.microsoft.com/office/powerpoint/2010/main" val="9988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and working standards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9" name="Rectangle 8">
            <a:extLst>
              <a:ext uri="{FF2B5EF4-FFF2-40B4-BE49-F238E27FC236}">
                <a16:creationId xmlns:a16="http://schemas.microsoft.com/office/drawing/2014/main" id="{9EF8851B-9606-4A45-9608-CDABDB09274E}"/>
              </a:ext>
            </a:extLst>
          </p:cNvPr>
          <p:cNvSpPr>
            <a:spLocks noGrp="1"/>
          </p:cNvSpPr>
          <p:nvPr/>
        </p:nvSpPr>
        <p:spPr>
          <a:xfrm>
            <a:off x="952500" y="20574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Information Systems (2026). Responsibility to the Problem.</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10.66659/gc495972</a:t>
            </a:r>
          </a:p>
        </p:txBody>
      </p:sp>
      <p:sp>
        <p:nvSpPr>
          <p:cNvPr id="10" name="Rectangle 9">
            <a:extLst>
              <a:ext uri="{FF2B5EF4-FFF2-40B4-BE49-F238E27FC236}">
                <a16:creationId xmlns:a16="http://schemas.microsoft.com/office/drawing/2014/main" id="{19BA3457-E79F-4E62-9C1F-BBB95B472C0D}"/>
              </a:ext>
            </a:extLst>
          </p:cNvPr>
          <p:cNvSpPr>
            <a:spLocks noGrp="1"/>
          </p:cNvSpPr>
          <p:nvPr/>
        </p:nvSpPr>
        <p:spPr>
          <a:xfrm>
            <a:off x="952500" y="28575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Why Were There No Papers on War-Affected Soil? Protocol v1.0.</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10.66659/rpharj84</a:t>
            </a:r>
          </a:p>
        </p:txBody>
      </p:sp>
      <p:sp>
        <p:nvSpPr>
          <p:cNvPr id="11" name="Rectangle 10">
            <a:extLst>
              <a:ext uri="{FF2B5EF4-FFF2-40B4-BE49-F238E27FC236}">
                <a16:creationId xmlns:a16="http://schemas.microsoft.com/office/drawing/2014/main" id="{B4C66A92-EEA8-4B17-847B-44CE3A7D2EAA}"/>
              </a:ext>
            </a:extLst>
          </p:cNvPr>
          <p:cNvSpPr>
            <a:spLocks noGrp="1"/>
          </p:cNvSpPr>
          <p:nvPr/>
        </p:nvSpPr>
        <p:spPr>
          <a:xfrm>
            <a:off x="952500" y="36576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Soil after War as a Configurational Object. Protocol v1.0.</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10.66659/84a13358</a:t>
            </a:r>
          </a:p>
        </p:txBody>
      </p:sp>
      <p:sp>
        <p:nvSpPr>
          <p:cNvPr id="12" name="Rectangle 11">
            <a:extLst>
              <a:ext uri="{FF2B5EF4-FFF2-40B4-BE49-F238E27FC236}">
                <a16:creationId xmlns:a16="http://schemas.microsoft.com/office/drawing/2014/main" id="{F0E43A72-8E7C-4F9F-9F28-92261904432A}"/>
              </a:ext>
            </a:extLst>
          </p:cNvPr>
          <p:cNvSpPr>
            <a:spLocks noGrp="1"/>
          </p:cNvSpPr>
          <p:nvPr/>
        </p:nvSpPr>
        <p:spPr>
          <a:xfrm>
            <a:off x="952500" y="44577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Introduction to the Understanding of the Great Trouble.</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10.66659/hq77aq38</a:t>
            </a:r>
          </a:p>
        </p:txBody>
      </p:sp>
      <p:sp>
        <p:nvSpPr>
          <p:cNvPr id="13" name="Rectangle 12">
            <a:extLst>
              <a:ext uri="{FF2B5EF4-FFF2-40B4-BE49-F238E27FC236}">
                <a16:creationId xmlns:a16="http://schemas.microsoft.com/office/drawing/2014/main" id="{713F80E6-93F9-4FEE-8969-4BACED756924}"/>
              </a:ext>
            </a:extLst>
          </p:cNvPr>
          <p:cNvSpPr>
            <a:spLocks noGrp="1"/>
          </p:cNvSpPr>
          <p:nvPr/>
        </p:nvSpPr>
        <p:spPr>
          <a:xfrm>
            <a:off x="952500" y="5257800"/>
            <a:ext cx="10287000" cy="74295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The Scientist–AI Research System: Integrated Working Standard.</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10.66659/1cabcy23</a:t>
            </a:r>
          </a:p>
        </p:txBody>
      </p:sp>
    </p:spTree>
    <p:extLst>
      <p:ext uri="{BB962C8B-B14F-4D97-AF65-F5344CB8AC3E}">
        <p14:creationId xmlns:p14="http://schemas.microsoft.com/office/powerpoint/2010/main" val="9988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decision to continue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significant problem requires the work we can undertake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provides an additional means of continuing cognitive activity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verifies outputs and accepts adopted conclusions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Incomplete verification determines the next research task</a:t>
            </a:r>
          </a:p>
        </p:txBody>
      </p:sp>
      <p:sp>
        <p:nvSpPr>
          <p:cNvPr id="9" name="Rectangle 8">
            <a:extLst>
              <a:ext uri="{FF2B5EF4-FFF2-40B4-BE49-F238E27FC236}">
                <a16:creationId xmlns:a16="http://schemas.microsoft.com/office/drawing/2014/main" id="{80F2A815-48D1-4120-87A7-916B077AD9AE}"/>
              </a:ext>
            </a:extLst>
          </p:cNvPr>
          <p:cNvSpPr>
            <a:spLocks noGrp="1"/>
          </p:cNvSpPr>
          <p:nvPr/>
        </p:nvSpPr>
        <p:spPr>
          <a:xfrm>
            <a:off x="952500" y="5791200"/>
            <a:ext cx="10287000" cy="6096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The contribution to understanding and action determines success</a:t>
            </a:r>
          </a:p>
        </p:txBody>
      </p:sp>
    </p:spTree>
    <p:extLst>
      <p:ext uri="{BB962C8B-B14F-4D97-AF65-F5344CB8AC3E}">
        <p14:creationId xmlns:p14="http://schemas.microsoft.com/office/powerpoint/2010/main" val="99887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4833</Words>
  <Application>Microsoft Macintosh PowerPoint</Application>
  <DocSecurity>0</DocSecurity>
  <PresentationFormat>Widescreen</PresentationFormat>
  <Paragraphs>301</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2026-10-11T10:33:12Z</dcterms:created>
  <dcterms:modified xsi:type="dcterms:W3CDTF">2026-10-14T05:50:54Z</dcterms:modified>
</cp:coreProperties>
</file>